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Lst>
  <p:notesMasterIdLst>
    <p:notesMasterId r:id="rId103"/>
  </p:notesMasterIdLst>
  <p:sldIdLst>
    <p:sldId id="256" r:id="rId3"/>
    <p:sldId id="257" r:id="rId4"/>
    <p:sldId id="259" r:id="rId5"/>
    <p:sldId id="261" r:id="rId6"/>
    <p:sldId id="262" r:id="rId7"/>
    <p:sldId id="340" r:id="rId8"/>
    <p:sldId id="263" r:id="rId9"/>
    <p:sldId id="264" r:id="rId10"/>
    <p:sldId id="339" r:id="rId11"/>
    <p:sldId id="265" r:id="rId12"/>
    <p:sldId id="266" r:id="rId13"/>
    <p:sldId id="338" r:id="rId14"/>
    <p:sldId id="341" r:id="rId15"/>
    <p:sldId id="317" r:id="rId16"/>
    <p:sldId id="268" r:id="rId17"/>
    <p:sldId id="269" r:id="rId18"/>
    <p:sldId id="270" r:id="rId19"/>
    <p:sldId id="271" r:id="rId20"/>
    <p:sldId id="272" r:id="rId21"/>
    <p:sldId id="273" r:id="rId22"/>
    <p:sldId id="274" r:id="rId23"/>
    <p:sldId id="275" r:id="rId24"/>
    <p:sldId id="276" r:id="rId25"/>
    <p:sldId id="277" r:id="rId26"/>
    <p:sldId id="337"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18" r:id="rId43"/>
    <p:sldId id="279" r:id="rId44"/>
    <p:sldId id="280" r:id="rId45"/>
    <p:sldId id="342" r:id="rId46"/>
    <p:sldId id="319" r:id="rId47"/>
    <p:sldId id="281" r:id="rId48"/>
    <p:sldId id="282" r:id="rId49"/>
    <p:sldId id="1517" r:id="rId50"/>
    <p:sldId id="1509" r:id="rId51"/>
    <p:sldId id="1510" r:id="rId52"/>
    <p:sldId id="1511" r:id="rId53"/>
    <p:sldId id="1515" r:id="rId54"/>
    <p:sldId id="1518" r:id="rId55"/>
    <p:sldId id="1519" r:id="rId56"/>
    <p:sldId id="1512" r:id="rId57"/>
    <p:sldId id="1513" r:id="rId58"/>
    <p:sldId id="1506" r:id="rId59"/>
    <p:sldId id="1505" r:id="rId60"/>
    <p:sldId id="1507" r:id="rId61"/>
    <p:sldId id="1514" r:id="rId62"/>
    <p:sldId id="1516" r:id="rId63"/>
    <p:sldId id="1508" r:id="rId64"/>
    <p:sldId id="1520" r:id="rId65"/>
    <p:sldId id="320" r:id="rId66"/>
    <p:sldId id="285" r:id="rId67"/>
    <p:sldId id="286" r:id="rId68"/>
    <p:sldId id="287" r:id="rId69"/>
    <p:sldId id="321"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15" r:id="rId84"/>
    <p:sldId id="302" r:id="rId85"/>
    <p:sldId id="303" r:id="rId86"/>
    <p:sldId id="304" r:id="rId87"/>
    <p:sldId id="305" r:id="rId88"/>
    <p:sldId id="314"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07"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3"/>
    <p:restoredTop sz="87456" autoAdjust="0"/>
  </p:normalViewPr>
  <p:slideViewPr>
    <p:cSldViewPr snapToGrid="0" snapToObjects="1">
      <p:cViewPr varScale="1">
        <p:scale>
          <a:sx n="99" d="100"/>
          <a:sy n="99" d="100"/>
        </p:scale>
        <p:origin x="20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68B08-743D-8142-8809-94DF39C4CBAE}" type="datetimeFigureOut">
              <a:rPr lang="en-US" smtClean="0"/>
              <a:t>6/18/2024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699E3-6F8F-AD47-BF00-2E82FBEDAAE5}" type="slidenum">
              <a:rPr lang="en-US" smtClean="0"/>
              <a:t>‹#›</a:t>
            </a:fld>
            <a:endParaRPr lang="en-US"/>
          </a:p>
        </p:txBody>
      </p:sp>
    </p:spTree>
    <p:extLst>
      <p:ext uri="{BB962C8B-B14F-4D97-AF65-F5344CB8AC3E}">
        <p14:creationId xmlns:p14="http://schemas.microsoft.com/office/powerpoint/2010/main" val="62820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A699E3-6F8F-AD47-BF00-2E82FBEDAAE5}" type="slidenum">
              <a:rPr lang="en-US" smtClean="0"/>
              <a:t>1</a:t>
            </a:fld>
            <a:endParaRPr lang="en-US"/>
          </a:p>
        </p:txBody>
      </p:sp>
    </p:spTree>
    <p:extLst>
      <p:ext uri="{BB962C8B-B14F-4D97-AF65-F5344CB8AC3E}">
        <p14:creationId xmlns:p14="http://schemas.microsoft.com/office/powerpoint/2010/main" val="93676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B29A0C22-B757-C545-B3B5-249D84A501AC}" type="slidenum">
              <a:rPr lang="zh-CN" altLang="en-US" sz="1300"/>
              <a:pPr algn="r"/>
              <a:t>26</a:t>
            </a:fld>
            <a:endParaRPr lang="en-US" altLang="zh-CN" sz="1300"/>
          </a:p>
        </p:txBody>
      </p:sp>
    </p:spTree>
    <p:extLst>
      <p:ext uri="{BB962C8B-B14F-4D97-AF65-F5344CB8AC3E}">
        <p14:creationId xmlns:p14="http://schemas.microsoft.com/office/powerpoint/2010/main" val="485185642"/>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p:sp>
      <p:sp>
        <p:nvSpPr>
          <p:cNvPr id="68610" name="Rectangle 3"/>
          <p:cNvSpPr>
            <a:spLocks noGrp="1" noChangeArrowheads="1"/>
          </p:cNvSpPr>
          <p:nvPr>
            <p:ph type="body" idx="1"/>
          </p:nvPr>
        </p:nvSpPr>
        <p:spPr>
          <a:noFill/>
        </p:spPr>
        <p:txBody>
          <a:bodyPr/>
          <a:lstStyle/>
          <a:p>
            <a:endParaRPr lang="zh-CN" altLang="en-US">
              <a:latin typeface="Times New Roman" charset="0"/>
              <a:ea typeface="宋体" charset="-122"/>
            </a:endParaRPr>
          </a:p>
        </p:txBody>
      </p:sp>
    </p:spTree>
    <p:extLst>
      <p:ext uri="{BB962C8B-B14F-4D97-AF65-F5344CB8AC3E}">
        <p14:creationId xmlns:p14="http://schemas.microsoft.com/office/powerpoint/2010/main" val="402657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p:sp>
      <p:sp>
        <p:nvSpPr>
          <p:cNvPr id="70659" name="备注占位符 2"/>
          <p:cNvSpPr>
            <a:spLocks noGrp="1" noChangeArrowheads="1"/>
          </p:cNvSpPr>
          <p:nvPr>
            <p:ph type="body" idx="1"/>
          </p:nvPr>
        </p:nvSpPr>
        <p:spPr>
          <a:noFill/>
        </p:spPr>
        <p:txBody>
          <a:bodyPr anchor="t"/>
          <a:lstStyle/>
          <a:p>
            <a:r>
              <a:rPr lang="zh-CN" altLang="en-US">
                <a:latin typeface="Times New Roman" charset="0"/>
                <a:ea typeface="宋体" charset="-122"/>
              </a:rPr>
              <a:t>密码本包含了密码的列表</a:t>
            </a:r>
          </a:p>
        </p:txBody>
      </p:sp>
      <p:sp>
        <p:nvSpPr>
          <p:cNvPr id="70660"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71EB4AD7-032B-8045-BB8F-089709D25EE5}" type="slidenum">
              <a:rPr lang="zh-CN" altLang="en-US" sz="1300"/>
              <a:pPr algn="r"/>
              <a:t>28</a:t>
            </a:fld>
            <a:endParaRPr lang="en-US" altLang="zh-CN" sz="1300"/>
          </a:p>
        </p:txBody>
      </p:sp>
    </p:spTree>
    <p:extLst>
      <p:ext uri="{BB962C8B-B14F-4D97-AF65-F5344CB8AC3E}">
        <p14:creationId xmlns:p14="http://schemas.microsoft.com/office/powerpoint/2010/main" val="1526138110"/>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noChangeArrowheads="1"/>
          </p:cNvSpPr>
          <p:nvPr>
            <p:ph type="body" idx="1"/>
          </p:nvPr>
        </p:nvSpPr>
        <p:spPr>
          <a:noFill/>
        </p:spPr>
        <p:txBody>
          <a:bodyPr anchor="t"/>
          <a:lstStyle/>
          <a:p>
            <a:r>
              <a:rPr lang="zh-CN" altLang="en-US">
                <a:latin typeface="Times New Roman" charset="0"/>
                <a:ea typeface="宋体" charset="-122"/>
              </a:rPr>
              <a:t>第一次登录时用密码表中第一个密码进行登陆，服务端用第一个密码进行验证，用完后删除第一个密码条目，通过这种方式实现每次登陆采用的密码不同</a:t>
            </a:r>
          </a:p>
        </p:txBody>
      </p:sp>
      <p:sp>
        <p:nvSpPr>
          <p:cNvPr id="72708"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CF71B8E2-4A24-944D-9D7B-1EC5F054E43B}" type="slidenum">
              <a:rPr lang="zh-CN" altLang="en-US" sz="1300"/>
              <a:pPr algn="r"/>
              <a:t>29</a:t>
            </a:fld>
            <a:endParaRPr lang="en-US" altLang="zh-CN" sz="1300"/>
          </a:p>
        </p:txBody>
      </p:sp>
    </p:spTree>
    <p:extLst>
      <p:ext uri="{BB962C8B-B14F-4D97-AF65-F5344CB8AC3E}">
        <p14:creationId xmlns:p14="http://schemas.microsoft.com/office/powerpoint/2010/main" val="838360733"/>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p:spPr>
        <p:txBody>
          <a:bodyPr anchor="t"/>
          <a:lstStyle/>
          <a:p>
            <a:r>
              <a:rPr lang="zh-CN" altLang="en-US" dirty="0">
                <a:latin typeface="Times New Roman" charset="0"/>
                <a:ea typeface="宋体" charset="-122"/>
              </a:rPr>
              <a:t>动态口令牌每60秒或30秒自动生成一组动态密码，服务器数据库和你的设备有一套同步程序，会根据时间产生的相同结果</a:t>
            </a:r>
          </a:p>
        </p:txBody>
      </p:sp>
    </p:spTree>
    <p:extLst>
      <p:ext uri="{BB962C8B-B14F-4D97-AF65-F5344CB8AC3E}">
        <p14:creationId xmlns:p14="http://schemas.microsoft.com/office/powerpoint/2010/main" val="1041322465"/>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p:sp>
      <p:sp>
        <p:nvSpPr>
          <p:cNvPr id="76803"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CFB1DB54-4E45-0248-B53C-3F604EB53611}" type="slidenum">
              <a:rPr lang="zh-CN" altLang="en-US" sz="1300"/>
              <a:pPr algn="r"/>
              <a:t>31</a:t>
            </a:fld>
            <a:endParaRPr lang="en-US" altLang="zh-CN" sz="1300"/>
          </a:p>
        </p:txBody>
      </p:sp>
    </p:spTree>
    <p:extLst>
      <p:ext uri="{BB962C8B-B14F-4D97-AF65-F5344CB8AC3E}">
        <p14:creationId xmlns:p14="http://schemas.microsoft.com/office/powerpoint/2010/main" val="1696275094"/>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2033884775"/>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3338513" y="528638"/>
            <a:ext cx="3549650" cy="2662237"/>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1377742487"/>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338513" y="528638"/>
            <a:ext cx="3549650" cy="2662237"/>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796383510"/>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3340100" y="528638"/>
            <a:ext cx="3546475" cy="2660650"/>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899991315"/>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salt</a:t>
            </a:r>
            <a:r>
              <a:rPr lang="zh-CN" altLang="en-US" dirty="0"/>
              <a:t>是用来修改口令散列的随机数据串</a:t>
            </a:r>
          </a:p>
        </p:txBody>
      </p:sp>
      <p:sp>
        <p:nvSpPr>
          <p:cNvPr id="4" name="灯片编号占位符 3"/>
          <p:cNvSpPr>
            <a:spLocks noGrp="1"/>
          </p:cNvSpPr>
          <p:nvPr>
            <p:ph type="sldNum" sz="quarter" idx="5"/>
          </p:nvPr>
        </p:nvSpPr>
        <p:spPr/>
        <p:txBody>
          <a:bodyPr/>
          <a:lstStyle/>
          <a:p>
            <a:fld id="{ADA699E3-6F8F-AD47-BF00-2E82FBEDAAE5}" type="slidenum">
              <a:rPr lang="en-US" smtClean="0"/>
              <a:t>2</a:t>
            </a:fld>
            <a:endParaRPr lang="en-US"/>
          </a:p>
        </p:txBody>
      </p:sp>
    </p:spTree>
    <p:extLst>
      <p:ext uri="{BB962C8B-B14F-4D97-AF65-F5344CB8AC3E}">
        <p14:creationId xmlns:p14="http://schemas.microsoft.com/office/powerpoint/2010/main" val="317866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3341688" y="530225"/>
            <a:ext cx="3546475" cy="2660650"/>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1166742126"/>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3341688" y="530225"/>
            <a:ext cx="3546475" cy="2660650"/>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126163670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340100" y="530225"/>
            <a:ext cx="3549650" cy="2662238"/>
          </a:xfrm>
          <a:extLst>
            <a:ext uri="{909E8E84-426E-40DD-AFC4-6F175D3DCCD1}">
              <a14:hiddenFill xmlns:a14="http://schemas.microsoft.com/office/drawing/2010/main">
                <a:solidFill>
                  <a:schemeClr val="accent1"/>
                </a:solidFill>
              </a14:hiddenFill>
            </a:ext>
          </a:extLst>
        </p:spPr>
      </p:sp>
      <p:sp>
        <p:nvSpPr>
          <p:cNvPr id="92163" name="Notes Placeholder 1"/>
          <p:cNvSpPr>
            <a:spLocks noGrp="1"/>
          </p:cNvSpPr>
          <p:nvPr>
            <p:ph type="body" idx="1"/>
          </p:nvPr>
        </p:nvSpPr>
        <p:spPr>
          <a:noFill/>
        </p:spPr>
        <p:txBody>
          <a:bodyPr/>
          <a:lstStyle/>
          <a:p>
            <a:endParaRPr lang="x-none" altLang="x-none">
              <a:latin typeface="Times New Roman" charset="0"/>
              <a:ea typeface="宋体" charset="-122"/>
            </a:endParaRPr>
          </a:p>
        </p:txBody>
      </p:sp>
    </p:spTree>
    <p:extLst>
      <p:ext uri="{BB962C8B-B14F-4D97-AF65-F5344CB8AC3E}">
        <p14:creationId xmlns:p14="http://schemas.microsoft.com/office/powerpoint/2010/main" val="22646698"/>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3340100" y="530225"/>
            <a:ext cx="3549650" cy="2662238"/>
          </a:xfrm>
          <a:extLst>
            <a:ext uri="{909E8E84-426E-40DD-AFC4-6F175D3DCCD1}">
              <a14:hiddenFill xmlns:a14="http://schemas.microsoft.com/office/drawing/2010/main">
                <a:solidFill>
                  <a:schemeClr val="accent1"/>
                </a:solidFill>
              </a14:hiddenFill>
            </a:ext>
          </a:extLst>
        </p:spPr>
      </p:sp>
    </p:spTree>
    <p:extLst>
      <p:ext uri="{BB962C8B-B14F-4D97-AF65-F5344CB8AC3E}">
        <p14:creationId xmlns:p14="http://schemas.microsoft.com/office/powerpoint/2010/main" val="1210464090"/>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Revoke </a:t>
            </a:r>
            <a:r>
              <a:rPr lang="zh-CN" altLang="en-US" dirty="0"/>
              <a:t>撤回</a:t>
            </a:r>
          </a:p>
        </p:txBody>
      </p:sp>
      <p:sp>
        <p:nvSpPr>
          <p:cNvPr id="4" name="灯片编号占位符 3"/>
          <p:cNvSpPr>
            <a:spLocks noGrp="1"/>
          </p:cNvSpPr>
          <p:nvPr>
            <p:ph type="sldNum" sz="quarter" idx="5"/>
          </p:nvPr>
        </p:nvSpPr>
        <p:spPr/>
        <p:txBody>
          <a:bodyPr/>
          <a:lstStyle/>
          <a:p>
            <a:fld id="{ADA699E3-6F8F-AD47-BF00-2E82FBEDAAE5}" type="slidenum">
              <a:rPr lang="en-US" smtClean="0"/>
              <a:t>42</a:t>
            </a:fld>
            <a:endParaRPr lang="en-US"/>
          </a:p>
        </p:txBody>
      </p:sp>
    </p:spTree>
    <p:extLst>
      <p:ext uri="{BB962C8B-B14F-4D97-AF65-F5344CB8AC3E}">
        <p14:creationId xmlns:p14="http://schemas.microsoft.com/office/powerpoint/2010/main" val="1718213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noTextEdit="1"/>
          </p:cNvSpPr>
          <p:nvPr>
            <p:ph type="sldImg"/>
          </p:nvPr>
        </p:nvSpPr>
        <p:spPr/>
      </p:sp>
      <p:sp>
        <p:nvSpPr>
          <p:cNvPr id="145410" name="备注占位符 2"/>
          <p:cNvSpPr>
            <a:spLocks noGrp="1"/>
          </p:cNvSpPr>
          <p:nvPr>
            <p:ph type="body" idx="1"/>
          </p:nvPr>
        </p:nvSpPr>
        <p:spPr>
          <a:noFill/>
        </p:spPr>
        <p:txBody>
          <a:bodyPr/>
          <a:lstStyle/>
          <a:p>
            <a:endParaRPr lang="zh-CN" altLang="en-US">
              <a:latin typeface="Times New Roman" charset="0"/>
              <a:ea typeface="宋体" charset="0"/>
            </a:endParaRPr>
          </a:p>
        </p:txBody>
      </p:sp>
      <p:sp>
        <p:nvSpPr>
          <p:cNvPr id="145411" name="灯片编号占位符 3"/>
          <p:cNvSpPr txBox="1">
            <a:spLocks noGrp="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0"/>
              </a:defRPr>
            </a:lvl1pPr>
            <a:lvl2pPr marL="742950" indent="-285750" defTabSz="990600">
              <a:defRPr sz="1400">
                <a:solidFill>
                  <a:schemeClr val="tx1"/>
                </a:solidFill>
                <a:latin typeface="Times New Roman" charset="0"/>
                <a:ea typeface="宋体" charset="0"/>
              </a:defRPr>
            </a:lvl2pPr>
            <a:lvl3pPr marL="1143000" indent="-228600" defTabSz="990600">
              <a:defRPr sz="1400">
                <a:solidFill>
                  <a:schemeClr val="tx1"/>
                </a:solidFill>
                <a:latin typeface="Times New Roman" charset="0"/>
                <a:ea typeface="宋体" charset="0"/>
              </a:defRPr>
            </a:lvl3pPr>
            <a:lvl4pPr marL="1600200" indent="-228600" defTabSz="990600">
              <a:defRPr sz="1400">
                <a:solidFill>
                  <a:schemeClr val="tx1"/>
                </a:solidFill>
                <a:latin typeface="Times New Roman" charset="0"/>
                <a:ea typeface="宋体" charset="0"/>
              </a:defRPr>
            </a:lvl4pPr>
            <a:lvl5pPr marL="2057400" indent="-228600" defTabSz="990600">
              <a:defRPr sz="1400">
                <a:solidFill>
                  <a:schemeClr val="tx1"/>
                </a:solidFill>
                <a:latin typeface="Times New Roman" charset="0"/>
                <a:ea typeface="宋体" charset="0"/>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0"/>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0"/>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0"/>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0"/>
              </a:defRPr>
            </a:lvl9pPr>
          </a:lstStyle>
          <a:p>
            <a:pPr algn="r"/>
            <a:fld id="{E56B21A9-3E5C-8C4D-8244-E4A02B49F39C}" type="slidenum">
              <a:rPr lang="zh-CN" altLang="en-US" sz="1300">
                <a:solidFill>
                  <a:srgbClr val="000000"/>
                </a:solidFill>
              </a:rPr>
              <a:pPr algn="r"/>
              <a:t>44</a:t>
            </a:fld>
            <a:endParaRPr lang="en-US" altLang="zh-CN" sz="1300">
              <a:solidFill>
                <a:srgbClr val="000000"/>
              </a:solidFill>
            </a:endParaRPr>
          </a:p>
        </p:txBody>
      </p:sp>
    </p:spTree>
    <p:extLst>
      <p:ext uri="{BB962C8B-B14F-4D97-AF65-F5344CB8AC3E}">
        <p14:creationId xmlns:p14="http://schemas.microsoft.com/office/powerpoint/2010/main" val="1538095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B4F0CBC5-1DBD-E84B-95D7-B971EC25638E}" type="slidenum">
              <a:rPr lang="en-US" altLang="en-US"/>
              <a:pPr>
                <a:spcBef>
                  <a:spcPct val="0"/>
                </a:spcBef>
              </a:pPr>
              <a:t>46</a:t>
            </a:fld>
            <a:endParaRPr lang="en-US" alt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PIN protected: usually the password is much harder to memorize. Also, you need both PIN and smart card for authentication.</a:t>
            </a:r>
          </a:p>
          <a:p>
            <a:pPr eaLnBrk="1" hangingPunct="1"/>
            <a:r>
              <a:rPr lang="en-US" altLang="en-US" dirty="0"/>
              <a:t>Sometimes, no random challenge for cryptographic challenge/response cards, </a:t>
            </a:r>
            <a:r>
              <a:rPr lang="en-US" altLang="en-US" dirty="0" err="1"/>
              <a:t>eg</a:t>
            </a:r>
            <a:r>
              <a:rPr lang="en-US" altLang="en-US" dirty="0"/>
              <a:t>, the crypto calculator.</a:t>
            </a:r>
          </a:p>
        </p:txBody>
      </p:sp>
    </p:spTree>
    <p:extLst>
      <p:ext uri="{BB962C8B-B14F-4D97-AF65-F5344CB8AC3E}">
        <p14:creationId xmlns:p14="http://schemas.microsoft.com/office/powerpoint/2010/main" val="1621930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Optional challenge</a:t>
            </a:r>
          </a:p>
          <a:p>
            <a:r>
              <a:rPr lang="zh-CN" altLang="en-US" dirty="0"/>
              <a:t>时钟偏移（英语：</a:t>
            </a:r>
            <a:r>
              <a:rPr lang="en-US" altLang="zh-CN" dirty="0"/>
              <a:t>clock skew</a:t>
            </a:r>
            <a:r>
              <a:rPr lang="zh-CN" altLang="en-US" dirty="0"/>
              <a:t>）或称时钟偏斜，是指时钟信号到达数字电路各个部分所用时间的差异</a:t>
            </a:r>
            <a:endParaRPr lang="en-US" altLang="en-US" dirty="0"/>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DB36FFD-5389-354B-8060-B186CF3CBDD8}" type="slidenum">
              <a:rPr lang="en-US" altLang="en-US"/>
              <a:pPr/>
              <a:t>47</a:t>
            </a:fld>
            <a:endParaRPr lang="en-US" altLang="en-US"/>
          </a:p>
        </p:txBody>
      </p:sp>
    </p:spTree>
    <p:extLst>
      <p:ext uri="{BB962C8B-B14F-4D97-AF65-F5344CB8AC3E}">
        <p14:creationId xmlns:p14="http://schemas.microsoft.com/office/powerpoint/2010/main" val="55267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Credential </a:t>
            </a:r>
            <a:r>
              <a:rPr lang="zh-CN" altLang="en-US" dirty="0"/>
              <a:t>证明</a:t>
            </a:r>
          </a:p>
        </p:txBody>
      </p:sp>
      <p:sp>
        <p:nvSpPr>
          <p:cNvPr id="4" name="灯片编号占位符 3"/>
          <p:cNvSpPr>
            <a:spLocks noGrp="1"/>
          </p:cNvSpPr>
          <p:nvPr>
            <p:ph type="sldNum" sz="quarter" idx="5"/>
          </p:nvPr>
        </p:nvSpPr>
        <p:spPr/>
        <p:txBody>
          <a:bodyPr/>
          <a:lstStyle/>
          <a:p>
            <a:fld id="{ADA699E3-6F8F-AD47-BF00-2E82FBEDAAE5}" type="slidenum">
              <a:rPr lang="en-US" smtClean="0"/>
              <a:t>51</a:t>
            </a:fld>
            <a:endParaRPr lang="en-US"/>
          </a:p>
        </p:txBody>
      </p:sp>
    </p:spTree>
    <p:extLst>
      <p:ext uri="{BB962C8B-B14F-4D97-AF65-F5344CB8AC3E}">
        <p14:creationId xmlns:p14="http://schemas.microsoft.com/office/powerpoint/2010/main" val="745712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password-less </a:t>
            </a:r>
            <a:r>
              <a:rPr lang="zh-CN" altLang="en-US" dirty="0"/>
              <a:t>无密码 </a:t>
            </a:r>
            <a:r>
              <a:rPr lang="en-US" altLang="zh-CN" dirty="0"/>
              <a:t>Assert </a:t>
            </a:r>
            <a:r>
              <a:rPr lang="zh-CN" altLang="en-US" dirty="0"/>
              <a:t>维护</a:t>
            </a:r>
          </a:p>
        </p:txBody>
      </p:sp>
      <p:sp>
        <p:nvSpPr>
          <p:cNvPr id="4" name="灯片编号占位符 3"/>
          <p:cNvSpPr>
            <a:spLocks noGrp="1"/>
          </p:cNvSpPr>
          <p:nvPr>
            <p:ph type="sldNum" sz="quarter" idx="5"/>
          </p:nvPr>
        </p:nvSpPr>
        <p:spPr/>
        <p:txBody>
          <a:bodyPr/>
          <a:lstStyle/>
          <a:p>
            <a:fld id="{ADA699E3-6F8F-AD47-BF00-2E82FBEDAAE5}" type="slidenum">
              <a:rPr lang="en-US" smtClean="0"/>
              <a:t>52</a:t>
            </a:fld>
            <a:endParaRPr lang="en-US"/>
          </a:p>
        </p:txBody>
      </p:sp>
    </p:spTree>
    <p:extLst>
      <p:ext uri="{BB962C8B-B14F-4D97-AF65-F5344CB8AC3E}">
        <p14:creationId xmlns:p14="http://schemas.microsoft.com/office/powerpoint/2010/main" val="199929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B0ED211E-6302-3D42-9023-55B141598DCC}" type="slidenum">
              <a:rPr lang="zh-CN" altLang="en-US" sz="1300"/>
              <a:pPr algn="r"/>
              <a:t>6</a:t>
            </a:fld>
            <a:endParaRPr lang="en-US" altLang="zh-CN" sz="1300"/>
          </a:p>
        </p:txBody>
      </p:sp>
      <p:sp>
        <p:nvSpPr>
          <p:cNvPr id="2" name="备注占位符 1">
            <a:extLst>
              <a:ext uri="{FF2B5EF4-FFF2-40B4-BE49-F238E27FC236}">
                <a16:creationId xmlns:a16="http://schemas.microsoft.com/office/drawing/2014/main" id="{336291CF-2CEE-0589-63F6-BF708939386A}"/>
              </a:ext>
            </a:extLst>
          </p:cNvPr>
          <p:cNvSpPr>
            <a:spLocks noGrp="1"/>
          </p:cNvSpPr>
          <p:nvPr>
            <p:ph type="body" idx="1"/>
          </p:nvPr>
        </p:nvSpPr>
        <p:spPr/>
        <p:txBody>
          <a:bodyPr/>
          <a:lstStyle/>
          <a:p>
            <a:r>
              <a:rPr lang="en-US" altLang="zh-CN" dirty="0"/>
              <a:t>Claimant </a:t>
            </a:r>
            <a:r>
              <a:rPr lang="zh-CN" altLang="en-US" dirty="0"/>
              <a:t>要求者</a:t>
            </a:r>
          </a:p>
        </p:txBody>
      </p:sp>
    </p:spTree>
    <p:extLst>
      <p:ext uri="{BB962C8B-B14F-4D97-AF65-F5344CB8AC3E}">
        <p14:creationId xmlns:p14="http://schemas.microsoft.com/office/powerpoint/2010/main" val="460720621"/>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FIDO</a:t>
            </a:r>
            <a:r>
              <a:rPr lang="zh-CN" altLang="en-US" dirty="0"/>
              <a:t>（</a:t>
            </a:r>
            <a:r>
              <a:rPr lang="en-US" altLang="zh-CN" dirty="0"/>
              <a:t>Fast </a:t>
            </a:r>
            <a:r>
              <a:rPr lang="en-US" altLang="zh-CN" dirty="0" err="1"/>
              <a:t>IDentity</a:t>
            </a:r>
            <a:r>
              <a:rPr lang="en-US" altLang="zh-CN" dirty="0"/>
              <a:t> Online</a:t>
            </a:r>
            <a:r>
              <a:rPr lang="zh-CN" altLang="en-US" dirty="0"/>
              <a:t>）</a:t>
            </a:r>
          </a:p>
          <a:p>
            <a:r>
              <a:rPr lang="zh-CN" altLang="en-US" dirty="0"/>
              <a:t>在线快速身份验证联盟立于</a:t>
            </a:r>
            <a:r>
              <a:rPr lang="en-US" altLang="zh-CN" dirty="0"/>
              <a:t>2012</a:t>
            </a:r>
            <a:r>
              <a:rPr lang="zh-CN" altLang="en-US" dirty="0"/>
              <a:t>年，它的目标是创建一套开放、可扩展的标准协议，支持对</a:t>
            </a:r>
            <a:r>
              <a:rPr lang="en-US" altLang="zh-CN" dirty="0"/>
              <a:t>Web</a:t>
            </a:r>
            <a:r>
              <a:rPr lang="zh-CN" altLang="en-US" dirty="0"/>
              <a:t>应用的非密码安全认证，消除或减弱用户对密码的依赖。</a:t>
            </a:r>
          </a:p>
        </p:txBody>
      </p:sp>
      <p:sp>
        <p:nvSpPr>
          <p:cNvPr id="4" name="灯片编号占位符 3"/>
          <p:cNvSpPr>
            <a:spLocks noGrp="1"/>
          </p:cNvSpPr>
          <p:nvPr>
            <p:ph type="sldNum" sz="quarter" idx="5"/>
          </p:nvPr>
        </p:nvSpPr>
        <p:spPr/>
        <p:txBody>
          <a:bodyPr/>
          <a:lstStyle/>
          <a:p>
            <a:fld id="{ADA699E3-6F8F-AD47-BF00-2E82FBEDAAE5}" type="slidenum">
              <a:rPr lang="en-US" smtClean="0"/>
              <a:t>53</a:t>
            </a:fld>
            <a:endParaRPr lang="en-US"/>
          </a:p>
        </p:txBody>
      </p:sp>
    </p:spTree>
    <p:extLst>
      <p:ext uri="{BB962C8B-B14F-4D97-AF65-F5344CB8AC3E}">
        <p14:creationId xmlns:p14="http://schemas.microsoft.com/office/powerpoint/2010/main" val="848276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Enroll </a:t>
            </a:r>
            <a:r>
              <a:rPr lang="zh-CN" altLang="en-US" dirty="0"/>
              <a:t>登记</a:t>
            </a:r>
          </a:p>
        </p:txBody>
      </p:sp>
      <p:sp>
        <p:nvSpPr>
          <p:cNvPr id="4" name="灯片编号占位符 3"/>
          <p:cNvSpPr>
            <a:spLocks noGrp="1"/>
          </p:cNvSpPr>
          <p:nvPr>
            <p:ph type="sldNum" sz="quarter" idx="5"/>
          </p:nvPr>
        </p:nvSpPr>
        <p:spPr/>
        <p:txBody>
          <a:bodyPr/>
          <a:lstStyle/>
          <a:p>
            <a:fld id="{ADA699E3-6F8F-AD47-BF00-2E82FBEDAAE5}" type="slidenum">
              <a:rPr lang="en-US" smtClean="0"/>
              <a:t>56</a:t>
            </a:fld>
            <a:endParaRPr lang="en-US"/>
          </a:p>
        </p:txBody>
      </p:sp>
    </p:spTree>
    <p:extLst>
      <p:ext uri="{BB962C8B-B14F-4D97-AF65-F5344CB8AC3E}">
        <p14:creationId xmlns:p14="http://schemas.microsoft.com/office/powerpoint/2010/main" val="770360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A699E3-6F8F-AD47-BF00-2E82FBEDAAE5}" type="slidenum">
              <a:rPr lang="en-US" smtClean="0"/>
              <a:t>57</a:t>
            </a:fld>
            <a:endParaRPr lang="en-US"/>
          </a:p>
        </p:txBody>
      </p:sp>
    </p:spTree>
    <p:extLst>
      <p:ext uri="{BB962C8B-B14F-4D97-AF65-F5344CB8AC3E}">
        <p14:creationId xmlns:p14="http://schemas.microsoft.com/office/powerpoint/2010/main" val="3092631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sk</a:t>
            </a:r>
            <a:r>
              <a:rPr lang="en-US" dirty="0"/>
              <a:t>: generated at </a:t>
            </a:r>
            <a:r>
              <a:rPr lang="en-US" dirty="0" err="1"/>
              <a:t>init</a:t>
            </a:r>
            <a:r>
              <a:rPr lang="en-US" dirty="0"/>
              <a:t> time</a:t>
            </a:r>
          </a:p>
          <a:p>
            <a:r>
              <a:rPr lang="en-US" dirty="0"/>
              <a:t>ID:  actually, ID is just an </a:t>
            </a:r>
            <a:r>
              <a:rPr lang="en-US" dirty="0" err="1"/>
              <a:t>appID</a:t>
            </a:r>
            <a:r>
              <a:rPr lang="en-US" dirty="0"/>
              <a:t>  (githu</a:t>
            </a:r>
            <a:r>
              <a:rPr lang="en-US" altLang="zh-CN" dirty="0"/>
              <a:t>b</a:t>
            </a:r>
            <a:r>
              <a:rPr lang="en-US" dirty="0"/>
              <a:t>.com).   We use the </a:t>
            </a:r>
            <a:r>
              <a:rPr lang="en-US" dirty="0" err="1"/>
              <a:t>keyhandle</a:t>
            </a:r>
            <a:r>
              <a:rPr lang="en-US" dirty="0"/>
              <a:t> as the </a:t>
            </a:r>
            <a:r>
              <a:rPr lang="en-US" dirty="0" err="1"/>
              <a:t>userID</a:t>
            </a:r>
            <a:r>
              <a:rPr lang="en-US" dirty="0"/>
              <a:t>.</a:t>
            </a:r>
          </a:p>
          <a:p>
            <a:r>
              <a:rPr lang="en-US" dirty="0"/>
              <a:t>Different PK</a:t>
            </a:r>
            <a:r>
              <a:rPr lang="en-US" baseline="-25000" dirty="0"/>
              <a:t>ID </a:t>
            </a:r>
            <a:r>
              <a:rPr lang="en-US" baseline="0" dirty="0"/>
              <a:t>per service needed to prevent user tracking.</a:t>
            </a:r>
          </a:p>
          <a:p>
            <a:r>
              <a:rPr lang="en-US" altLang="zh-CN" baseline="-25000" dirty="0"/>
              <a:t>ctr = counter</a:t>
            </a:r>
            <a:endParaRPr lang="en-US" baseline="-25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7EB13C-F963-D44E-AB67-20FAD2F50C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657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sk</a:t>
            </a:r>
            <a:r>
              <a:rPr lang="en-US" dirty="0"/>
              <a:t>: generated at </a:t>
            </a:r>
            <a:r>
              <a:rPr lang="en-US" dirty="0" err="1"/>
              <a:t>init</a:t>
            </a:r>
            <a:r>
              <a:rPr lang="en-US" dirty="0"/>
              <a:t> time</a:t>
            </a:r>
          </a:p>
          <a:p>
            <a:r>
              <a:rPr lang="en-US" dirty="0"/>
              <a:t>ID:  actually, ID is just an </a:t>
            </a:r>
            <a:r>
              <a:rPr lang="en-US" dirty="0" err="1"/>
              <a:t>appID</a:t>
            </a:r>
            <a:r>
              <a:rPr lang="en-US" dirty="0"/>
              <a:t>  (</a:t>
            </a:r>
            <a:r>
              <a:rPr lang="en-US" dirty="0" err="1"/>
              <a:t>githun.com</a:t>
            </a:r>
            <a:r>
              <a:rPr lang="en-US" dirty="0"/>
              <a:t>).   We use the </a:t>
            </a:r>
            <a:r>
              <a:rPr lang="en-US" dirty="0" err="1"/>
              <a:t>keyhandle</a:t>
            </a:r>
            <a:r>
              <a:rPr lang="en-US" dirty="0"/>
              <a:t> as the </a:t>
            </a:r>
            <a:r>
              <a:rPr lang="en-US" dirty="0" err="1"/>
              <a:t>userID</a:t>
            </a:r>
            <a:r>
              <a:rPr lang="en-US" dirty="0"/>
              <a:t>.</a:t>
            </a:r>
          </a:p>
          <a:p>
            <a:r>
              <a:rPr lang="en-US" dirty="0"/>
              <a:t>Different PK</a:t>
            </a:r>
            <a:r>
              <a:rPr lang="en-US" baseline="-25000" dirty="0"/>
              <a:t>ID </a:t>
            </a:r>
            <a:r>
              <a:rPr lang="en-US" baseline="0" dirty="0"/>
              <a:t>per service needed to prevent user tracking.</a:t>
            </a:r>
            <a:endParaRPr lang="en-US" baseline="-25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7EB13C-F963-D44E-AB67-20FAD2F50C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1263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https://medium.com/webauthnworks/introduction-to-webauthn-api-5fd1fb46c285</a:t>
            </a:r>
            <a:endParaRPr lang="zh-CN" altLang="en-US" dirty="0"/>
          </a:p>
        </p:txBody>
      </p:sp>
      <p:sp>
        <p:nvSpPr>
          <p:cNvPr id="4" name="灯片编号占位符 3"/>
          <p:cNvSpPr>
            <a:spLocks noGrp="1"/>
          </p:cNvSpPr>
          <p:nvPr>
            <p:ph type="sldNum" sz="quarter" idx="5"/>
          </p:nvPr>
        </p:nvSpPr>
        <p:spPr/>
        <p:txBody>
          <a:bodyPr/>
          <a:lstStyle/>
          <a:p>
            <a:fld id="{ADA699E3-6F8F-AD47-BF00-2E82FBEDAAE5}" type="slidenum">
              <a:rPr lang="en-US" smtClean="0"/>
              <a:t>60</a:t>
            </a:fld>
            <a:endParaRPr lang="en-US"/>
          </a:p>
        </p:txBody>
      </p:sp>
    </p:spTree>
    <p:extLst>
      <p:ext uri="{BB962C8B-B14F-4D97-AF65-F5344CB8AC3E}">
        <p14:creationId xmlns:p14="http://schemas.microsoft.com/office/powerpoint/2010/main" val="1153756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https://developers.yubico.com/WebAuthn/</a:t>
            </a:r>
            <a:endParaRPr lang="zh-CN" altLang="en-US" dirty="0"/>
          </a:p>
        </p:txBody>
      </p:sp>
      <p:sp>
        <p:nvSpPr>
          <p:cNvPr id="4" name="灯片编号占位符 3"/>
          <p:cNvSpPr>
            <a:spLocks noGrp="1"/>
          </p:cNvSpPr>
          <p:nvPr>
            <p:ph type="sldNum" sz="quarter" idx="5"/>
          </p:nvPr>
        </p:nvSpPr>
        <p:spPr/>
        <p:txBody>
          <a:bodyPr/>
          <a:lstStyle/>
          <a:p>
            <a:fld id="{ADA699E3-6F8F-AD47-BF00-2E82FBEDAAE5}" type="slidenum">
              <a:rPr lang="en-US" smtClean="0"/>
              <a:t>61</a:t>
            </a:fld>
            <a:endParaRPr lang="en-US"/>
          </a:p>
        </p:txBody>
      </p:sp>
    </p:spTree>
    <p:extLst>
      <p:ext uri="{BB962C8B-B14F-4D97-AF65-F5344CB8AC3E}">
        <p14:creationId xmlns:p14="http://schemas.microsoft.com/office/powerpoint/2010/main" val="2725089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F73131"/>
                </a:solidFill>
                <a:effectLst/>
                <a:latin typeface="Arial" panose="020B0604020202020204" pitchFamily="34" charset="0"/>
              </a:rPr>
              <a:t>un</a:t>
            </a:r>
            <a:r>
              <a:rPr lang="en-US" altLang="zh-CN" b="0" i="0" dirty="0">
                <a:solidFill>
                  <a:srgbClr val="333333"/>
                </a:solidFill>
                <a:effectLst/>
                <a:latin typeface="Arial" panose="020B0604020202020204" pitchFamily="34" charset="0"/>
              </a:rPr>
              <a:t>-</a:t>
            </a:r>
            <a:r>
              <a:rPr lang="en-US" altLang="zh-CN" b="0" i="0" dirty="0" err="1">
                <a:solidFill>
                  <a:srgbClr val="F73131"/>
                </a:solidFill>
                <a:effectLst/>
                <a:latin typeface="Arial" panose="020B0604020202020204" pitchFamily="34" charset="0"/>
              </a:rPr>
              <a:t>phishable</a:t>
            </a:r>
            <a:r>
              <a:rPr lang="en-US" altLang="zh-CN" b="0" i="0" dirty="0">
                <a:solidFill>
                  <a:srgbClr val="F73131"/>
                </a:solidFill>
                <a:effectLst/>
                <a:latin typeface="Arial" panose="020B0604020202020204" pitchFamily="34" charset="0"/>
              </a:rPr>
              <a:t> </a:t>
            </a:r>
            <a:r>
              <a:rPr lang="zh-CN" altLang="en-US" b="0" i="0" dirty="0">
                <a:solidFill>
                  <a:srgbClr val="F73131"/>
                </a:solidFill>
                <a:effectLst/>
                <a:latin typeface="Arial" panose="020B0604020202020204" pitchFamily="34" charset="0"/>
              </a:rPr>
              <a:t>不可网络钓鱼 </a:t>
            </a:r>
            <a:r>
              <a:rPr lang="en-US" altLang="zh-CN" dirty="0"/>
              <a:t>data-breach </a:t>
            </a:r>
            <a:r>
              <a:rPr lang="zh-CN" altLang="en-US" dirty="0"/>
              <a:t>数据泄露 </a:t>
            </a:r>
            <a:r>
              <a:rPr lang="en-US" altLang="zh-CN" dirty="0"/>
              <a:t>brute force </a:t>
            </a:r>
            <a:r>
              <a:rPr lang="zh-CN" altLang="en-US" dirty="0"/>
              <a:t>暴力破解</a:t>
            </a:r>
          </a:p>
        </p:txBody>
      </p:sp>
      <p:sp>
        <p:nvSpPr>
          <p:cNvPr id="4" name="灯片编号占位符 3"/>
          <p:cNvSpPr>
            <a:spLocks noGrp="1"/>
          </p:cNvSpPr>
          <p:nvPr>
            <p:ph type="sldNum" sz="quarter" idx="5"/>
          </p:nvPr>
        </p:nvSpPr>
        <p:spPr/>
        <p:txBody>
          <a:bodyPr/>
          <a:lstStyle/>
          <a:p>
            <a:fld id="{ADA699E3-6F8F-AD47-BF00-2E82FBEDAAE5}" type="slidenum">
              <a:rPr lang="en-US" smtClean="0"/>
              <a:t>63</a:t>
            </a:fld>
            <a:endParaRPr lang="en-US"/>
          </a:p>
        </p:txBody>
      </p:sp>
    </p:spTree>
    <p:extLst>
      <p:ext uri="{BB962C8B-B14F-4D97-AF65-F5344CB8AC3E}">
        <p14:creationId xmlns:p14="http://schemas.microsoft.com/office/powerpoint/2010/main" val="14964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2C21BBB4-3DF9-CE40-A554-8F727D4DA8D0}" type="slidenum">
              <a:rPr lang="en-US" altLang="en-US"/>
              <a:pPr>
                <a:spcBef>
                  <a:spcPct val="0"/>
                </a:spcBef>
              </a:pPr>
              <a:t>65</a:t>
            </a:fld>
            <a:endParaRPr lang="en-US" alt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112305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47381763-474F-6744-9E2B-451A48301620}" type="slidenum">
              <a:rPr lang="en-US" altLang="en-US"/>
              <a:pPr>
                <a:spcBef>
                  <a:spcPct val="0"/>
                </a:spcBef>
              </a:pPr>
              <a:t>70</a:t>
            </a:fld>
            <a:endParaRPr lang="en-US" altLang="en-US"/>
          </a:p>
        </p:txBody>
      </p:sp>
    </p:spTree>
    <p:extLst>
      <p:ext uri="{BB962C8B-B14F-4D97-AF65-F5344CB8AC3E}">
        <p14:creationId xmlns:p14="http://schemas.microsoft.com/office/powerpoint/2010/main" val="104896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EA04B4AE-784A-6D42-B5CD-E573DCD74EF4}" type="slidenum">
              <a:rPr lang="en-US" altLang="en-US"/>
              <a:pPr>
                <a:spcBef>
                  <a:spcPct val="0"/>
                </a:spcBef>
              </a:pPr>
              <a:t>8</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err="1"/>
              <a:t>account:coded</a:t>
            </a:r>
            <a:r>
              <a:rPr lang="en-US" altLang="en-US" dirty="0"/>
              <a:t> password </a:t>
            </a:r>
            <a:r>
              <a:rPr lang="en-US" altLang="en-US" dirty="0" err="1"/>
              <a:t>data:uid:gid:GCOS-field:homedir:shell</a:t>
            </a:r>
            <a:r>
              <a:rPr lang="en-US" altLang="en-US" dirty="0"/>
              <a:t> </a:t>
            </a:r>
          </a:p>
          <a:p>
            <a:pPr eaLnBrk="1" hangingPunct="1"/>
            <a:endParaRPr lang="en-US" altLang="en-US" dirty="0"/>
          </a:p>
          <a:p>
            <a:pPr eaLnBrk="1" hangingPunct="1"/>
            <a:r>
              <a:rPr lang="en-US" altLang="en-US" dirty="0">
                <a:solidFill>
                  <a:schemeClr val="bg2"/>
                </a:solidFill>
              </a:rPr>
              <a:t>Salt: 12 bits encoded in 2 bytes</a:t>
            </a:r>
          </a:p>
          <a:p>
            <a:pPr eaLnBrk="1" hangingPunct="1"/>
            <a:r>
              <a:rPr lang="en-US" altLang="en-US" dirty="0">
                <a:solidFill>
                  <a:schemeClr val="bg2"/>
                </a:solidFill>
              </a:rPr>
              <a:t>Ciphertext: 11 bytes</a:t>
            </a:r>
          </a:p>
          <a:p>
            <a:pPr eaLnBrk="1" hangingPunct="1"/>
            <a:endParaRPr lang="en-US" altLang="en-US" dirty="0">
              <a:solidFill>
                <a:schemeClr val="bg2"/>
              </a:solidFill>
            </a:endParaRPr>
          </a:p>
          <a:p>
            <a:pPr eaLnBrk="1" hangingPunct="1"/>
            <a:r>
              <a:rPr lang="en-US" altLang="en-US" dirty="0">
                <a:solidFill>
                  <a:schemeClr val="bg2"/>
                </a:solidFill>
              </a:rPr>
              <a:t>It is much harder to infer the key than to infer the clear text.</a:t>
            </a:r>
          </a:p>
          <a:p>
            <a:pPr eaLnBrk="1" hangingPunct="1"/>
            <a:endParaRPr lang="en-US" altLang="en-US" dirty="0">
              <a:solidFill>
                <a:schemeClr val="bg2"/>
              </a:solidFill>
            </a:endParaRPr>
          </a:p>
          <a:p>
            <a:pPr>
              <a:lnSpc>
                <a:spcPct val="70000"/>
              </a:lnSpc>
              <a:spcBef>
                <a:spcPct val="20000"/>
              </a:spcBef>
              <a:buClr>
                <a:schemeClr val="accent2"/>
              </a:buClr>
            </a:pPr>
            <a:r>
              <a:rPr lang="en-US" altLang="en-US" dirty="0">
                <a:solidFill>
                  <a:schemeClr val="accent2"/>
                </a:solidFill>
                <a:latin typeface="Tahoma" charset="0"/>
              </a:rPr>
              <a:t>When password is set, salt is chosen randomly 12-bit salt slows dictionary attack by factor of 2</a:t>
            </a:r>
            <a:r>
              <a:rPr lang="en-US" altLang="en-US" baseline="30000" dirty="0">
                <a:solidFill>
                  <a:schemeClr val="accent2"/>
                </a:solidFill>
                <a:latin typeface="Tahoma" charset="0"/>
              </a:rPr>
              <a:t>12</a:t>
            </a:r>
          </a:p>
          <a:p>
            <a:pPr eaLnBrk="1" hangingPunct="1"/>
            <a:endParaRPr lang="en-US" altLang="en-US" dirty="0">
              <a:solidFill>
                <a:schemeClr val="bg2"/>
              </a:solidFill>
            </a:endParaRPr>
          </a:p>
        </p:txBody>
      </p:sp>
    </p:spTree>
    <p:extLst>
      <p:ext uri="{BB962C8B-B14F-4D97-AF65-F5344CB8AC3E}">
        <p14:creationId xmlns:p14="http://schemas.microsoft.com/office/powerpoint/2010/main" val="1226750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00230ACE-F302-364B-AB3E-2F0AA9BCB623}" type="slidenum">
              <a:rPr lang="en-US" altLang="en-US"/>
              <a:pPr>
                <a:spcBef>
                  <a:spcPct val="0"/>
                </a:spcBef>
              </a:pPr>
              <a:t>71</a:t>
            </a:fld>
            <a:endParaRPr lang="en-US" alt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为什么不让</a:t>
            </a:r>
            <a:r>
              <a:rPr lang="en-US" altLang="zh-CN" dirty="0"/>
              <a:t>KDC</a:t>
            </a:r>
            <a:r>
              <a:rPr lang="zh-CN" altLang="en-US" dirty="0"/>
              <a:t>直接将</a:t>
            </a:r>
            <a:r>
              <a:rPr lang="en-US" altLang="zh-CN" dirty="0"/>
              <a:t>KB-KDC(A,R1)</a:t>
            </a:r>
            <a:r>
              <a:rPr lang="zh-CN" altLang="en-US" dirty="0"/>
              <a:t>发送给</a:t>
            </a:r>
            <a:r>
              <a:rPr lang="en-US" altLang="zh-CN" dirty="0"/>
              <a:t>B?</a:t>
            </a:r>
          </a:p>
          <a:p>
            <a:pPr eaLnBrk="1" hangingPunct="1"/>
            <a:r>
              <a:rPr lang="en-US" altLang="zh-CN" dirty="0"/>
              <a:t>KDC</a:t>
            </a:r>
            <a:r>
              <a:rPr lang="zh-CN" altLang="en-US" dirty="0"/>
              <a:t>将有额外的开销。 </a:t>
            </a:r>
            <a:endParaRPr lang="en-US" altLang="zh-CN" dirty="0"/>
          </a:p>
          <a:p>
            <a:pPr eaLnBrk="1" hangingPunct="1"/>
            <a:r>
              <a:rPr lang="zh-CN" altLang="en-US" dirty="0"/>
              <a:t>对于像</a:t>
            </a:r>
            <a:r>
              <a:rPr lang="en-US" altLang="zh-CN" dirty="0"/>
              <a:t>A</a:t>
            </a:r>
            <a:r>
              <a:rPr lang="zh-CN" altLang="en-US" dirty="0"/>
              <a:t>这样的应用程序也更容易。 不必等待</a:t>
            </a:r>
            <a:r>
              <a:rPr lang="en-US" altLang="zh-CN" dirty="0"/>
              <a:t>B</a:t>
            </a:r>
            <a:r>
              <a:rPr lang="zh-CN" altLang="en-US" dirty="0"/>
              <a:t>的回复。</a:t>
            </a:r>
            <a:endParaRPr lang="en-US" altLang="zh-CN" dirty="0"/>
          </a:p>
          <a:p>
            <a:pPr eaLnBrk="1" hangingPunct="1"/>
            <a:r>
              <a:rPr lang="zh-CN" altLang="en-US" dirty="0"/>
              <a:t>确切知道</a:t>
            </a:r>
            <a:r>
              <a:rPr lang="en-US" altLang="zh-CN" dirty="0"/>
              <a:t>key</a:t>
            </a:r>
            <a:r>
              <a:rPr lang="zh-CN" altLang="en-US" dirty="0"/>
              <a:t>是来自</a:t>
            </a:r>
            <a:r>
              <a:rPr lang="en-US" altLang="zh-CN" dirty="0"/>
              <a:t>KDC</a:t>
            </a:r>
            <a:r>
              <a:rPr lang="zh-CN" altLang="en-US" dirty="0"/>
              <a:t>。</a:t>
            </a:r>
            <a:endParaRPr lang="en-US" altLang="en-US" dirty="0"/>
          </a:p>
        </p:txBody>
      </p:sp>
    </p:spTree>
    <p:extLst>
      <p:ext uri="{BB962C8B-B14F-4D97-AF65-F5344CB8AC3E}">
        <p14:creationId xmlns:p14="http://schemas.microsoft.com/office/powerpoint/2010/main" val="1315107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Kerberos </a:t>
            </a:r>
            <a:r>
              <a:rPr lang="zh-CN" altLang="en-US" dirty="0"/>
              <a:t>麻省理工学院开发的安全认证系统</a:t>
            </a:r>
          </a:p>
        </p:txBody>
      </p:sp>
      <p:sp>
        <p:nvSpPr>
          <p:cNvPr id="4" name="灯片编号占位符 3"/>
          <p:cNvSpPr>
            <a:spLocks noGrp="1"/>
          </p:cNvSpPr>
          <p:nvPr>
            <p:ph type="sldNum" sz="quarter" idx="5"/>
          </p:nvPr>
        </p:nvSpPr>
        <p:spPr/>
        <p:txBody>
          <a:bodyPr/>
          <a:lstStyle/>
          <a:p>
            <a:fld id="{ADA699E3-6F8F-AD47-BF00-2E82FBEDAAE5}" type="slidenum">
              <a:rPr lang="en-US" smtClean="0"/>
              <a:t>72</a:t>
            </a:fld>
            <a:endParaRPr lang="en-US"/>
          </a:p>
        </p:txBody>
      </p:sp>
    </p:spTree>
    <p:extLst>
      <p:ext uri="{BB962C8B-B14F-4D97-AF65-F5344CB8AC3E}">
        <p14:creationId xmlns:p14="http://schemas.microsoft.com/office/powerpoint/2010/main" val="3775723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0506D285-DB68-8649-8BFC-F0F5A3248335}" type="slidenum">
              <a:rPr lang="en-AU" altLang="en-US"/>
              <a:pPr>
                <a:spcBef>
                  <a:spcPct val="0"/>
                </a:spcBef>
              </a:pPr>
              <a:t>73</a:t>
            </a:fld>
            <a:endParaRPr lang="en-AU" alt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Roman" charset="0"/>
              </a:rPr>
              <a:t>Kerberos is an authentication service developed as part of Project Athena at MIT, and is </a:t>
            </a:r>
            <a:r>
              <a:rPr lang="en-AU" altLang="en-US" dirty="0"/>
              <a:t>one of the best known and most widely implemented </a:t>
            </a:r>
            <a:r>
              <a:rPr lang="en-AU" altLang="en-US" b="1" dirty="0"/>
              <a:t>trusted third party</a:t>
            </a:r>
            <a:r>
              <a:rPr lang="en-AU" altLang="en-US" dirty="0"/>
              <a:t> key distribution systems.</a:t>
            </a:r>
          </a:p>
          <a:p>
            <a:r>
              <a:rPr lang="en-US" altLang="en-US" dirty="0">
                <a:latin typeface="Times-Roman" charset="0"/>
              </a:rPr>
              <a:t>Kerberos provides a centralized authentication server whose function is to authenticate users to servers and servers to users. Unlike most other authentication schemes, Kerberos relies exclusively on symmetric encryption, making no use of public-key encryption. Two versions of Kerberos are in common use: v4 &amp; v5.</a:t>
            </a:r>
            <a:endParaRPr lang="en-AU" altLang="en-US" dirty="0">
              <a:latin typeface="Times-Roman" charset="0"/>
            </a:endParaRPr>
          </a:p>
        </p:txBody>
      </p:sp>
    </p:spTree>
    <p:extLst>
      <p:ext uri="{BB962C8B-B14F-4D97-AF65-F5344CB8AC3E}">
        <p14:creationId xmlns:p14="http://schemas.microsoft.com/office/powerpoint/2010/main" val="381989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A699E3-6F8F-AD47-BF00-2E82FBEDAAE5}" type="slidenum">
              <a:rPr lang="en-US" smtClean="0"/>
              <a:t>74</a:t>
            </a:fld>
            <a:endParaRPr lang="en-US"/>
          </a:p>
        </p:txBody>
      </p:sp>
    </p:spTree>
    <p:extLst>
      <p:ext uri="{BB962C8B-B14F-4D97-AF65-F5344CB8AC3E}">
        <p14:creationId xmlns:p14="http://schemas.microsoft.com/office/powerpoint/2010/main" val="76558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A699E3-6F8F-AD47-BF00-2E82FBEDAAE5}" type="slidenum">
              <a:rPr lang="en-US" smtClean="0"/>
              <a:t>77</a:t>
            </a:fld>
            <a:endParaRPr lang="en-US"/>
          </a:p>
        </p:txBody>
      </p:sp>
    </p:spTree>
    <p:extLst>
      <p:ext uri="{BB962C8B-B14F-4D97-AF65-F5344CB8AC3E}">
        <p14:creationId xmlns:p14="http://schemas.microsoft.com/office/powerpoint/2010/main" val="1979601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A25FEDBE-11A2-0A44-B1B7-70C818F2D7C0}" type="slidenum">
              <a:rPr lang="en-AU" altLang="en-US"/>
              <a:pPr>
                <a:spcBef>
                  <a:spcPct val="0"/>
                </a:spcBef>
              </a:pPr>
              <a:t>79</a:t>
            </a:fld>
            <a:endParaRPr lang="en-AU" alt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Stallings Figure 14.1 diagrammatically summarizes the </a:t>
            </a:r>
            <a:r>
              <a:rPr lang="en-AU" altLang="en-US"/>
              <a:t>Kerberos v4 authentication dialogue, with 3 pairs of messages, for each phase listed previously.</a:t>
            </a:r>
          </a:p>
        </p:txBody>
      </p:sp>
    </p:spTree>
    <p:extLst>
      <p:ext uri="{BB962C8B-B14F-4D97-AF65-F5344CB8AC3E}">
        <p14:creationId xmlns:p14="http://schemas.microsoft.com/office/powerpoint/2010/main" val="2014633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A699E3-6F8F-AD47-BF00-2E82FBEDAAE5}" type="slidenum">
              <a:rPr lang="en-US" smtClean="0"/>
              <a:t>82</a:t>
            </a:fld>
            <a:endParaRPr lang="en-US"/>
          </a:p>
        </p:txBody>
      </p:sp>
    </p:spTree>
    <p:extLst>
      <p:ext uri="{BB962C8B-B14F-4D97-AF65-F5344CB8AC3E}">
        <p14:creationId xmlns:p14="http://schemas.microsoft.com/office/powerpoint/2010/main" val="453583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3162AC43-2129-3644-86B2-AB055FC1A2EB}" type="slidenum">
              <a:rPr lang="en-US" altLang="en-US"/>
              <a:pPr>
                <a:spcBef>
                  <a:spcPct val="0"/>
                </a:spcBef>
              </a:pPr>
              <a:t>83</a:t>
            </a:fld>
            <a:endParaRPr lang="en-US" alt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CA is heart of the X.509 standard which has been used extensively in SSL (Secure Socket Layer), S/MIME (Secure/Multiple Purpose Internet Mail Extension), and IP Sec</a:t>
            </a:r>
          </a:p>
        </p:txBody>
      </p:sp>
    </p:spTree>
    <p:extLst>
      <p:ext uri="{BB962C8B-B14F-4D97-AF65-F5344CB8AC3E}">
        <p14:creationId xmlns:p14="http://schemas.microsoft.com/office/powerpoint/2010/main" val="2098147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Nonce </a:t>
            </a:r>
            <a:r>
              <a:rPr lang="zh-CN" altLang="en-US" dirty="0"/>
              <a:t>随机数 </a:t>
            </a:r>
            <a:r>
              <a:rPr lang="en-US" altLang="zh-CN" dirty="0">
                <a:latin typeface="+mn-lt"/>
              </a:rPr>
              <a:t>negotiated </a:t>
            </a:r>
            <a:r>
              <a:rPr lang="zh-CN" altLang="en-US" dirty="0">
                <a:latin typeface="+mn-lt"/>
              </a:rPr>
              <a:t>协商的</a:t>
            </a:r>
            <a:endParaRPr lang="zh-CN" altLang="en-US" dirty="0"/>
          </a:p>
        </p:txBody>
      </p:sp>
      <p:sp>
        <p:nvSpPr>
          <p:cNvPr id="4" name="灯片编号占位符 3"/>
          <p:cNvSpPr>
            <a:spLocks noGrp="1"/>
          </p:cNvSpPr>
          <p:nvPr>
            <p:ph type="sldNum" sz="quarter" idx="5"/>
          </p:nvPr>
        </p:nvSpPr>
        <p:spPr/>
        <p:txBody>
          <a:bodyPr/>
          <a:lstStyle/>
          <a:p>
            <a:fld id="{ADA699E3-6F8F-AD47-BF00-2E82FBEDAAE5}" type="slidenum">
              <a:rPr lang="en-US" smtClean="0"/>
              <a:t>85</a:t>
            </a:fld>
            <a:endParaRPr lang="en-US"/>
          </a:p>
        </p:txBody>
      </p:sp>
    </p:spTree>
    <p:extLst>
      <p:ext uri="{BB962C8B-B14F-4D97-AF65-F5344CB8AC3E}">
        <p14:creationId xmlns:p14="http://schemas.microsoft.com/office/powerpoint/2010/main" val="863079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Pairwise </a:t>
            </a:r>
            <a:r>
              <a:rPr lang="zh-CN" altLang="en-US" dirty="0"/>
              <a:t>成对 </a:t>
            </a:r>
            <a:r>
              <a:rPr lang="en-US" altLang="zh-CN" dirty="0"/>
              <a:t>topology </a:t>
            </a:r>
            <a:r>
              <a:rPr lang="zh-CN" altLang="en-US" dirty="0"/>
              <a:t>拓扑 </a:t>
            </a:r>
            <a:r>
              <a:rPr lang="en-US" altLang="zh-CN" dirty="0"/>
              <a:t>shortcut </a:t>
            </a:r>
            <a:r>
              <a:rPr lang="zh-CN" altLang="en-US" dirty="0"/>
              <a:t>捷径 </a:t>
            </a:r>
            <a:r>
              <a:rPr lang="en-US" altLang="zh-CN" dirty="0"/>
              <a:t>cross-certification </a:t>
            </a:r>
            <a:r>
              <a:rPr lang="zh-CN" altLang="en-US" dirty="0"/>
              <a:t>交叉认证</a:t>
            </a:r>
          </a:p>
        </p:txBody>
      </p:sp>
      <p:sp>
        <p:nvSpPr>
          <p:cNvPr id="4" name="灯片编号占位符 3"/>
          <p:cNvSpPr>
            <a:spLocks noGrp="1"/>
          </p:cNvSpPr>
          <p:nvPr>
            <p:ph type="sldNum" sz="quarter" idx="5"/>
          </p:nvPr>
        </p:nvSpPr>
        <p:spPr/>
        <p:txBody>
          <a:bodyPr/>
          <a:lstStyle/>
          <a:p>
            <a:fld id="{ADA699E3-6F8F-AD47-BF00-2E82FBEDAAE5}" type="slidenum">
              <a:rPr lang="en-US" smtClean="0"/>
              <a:t>87</a:t>
            </a:fld>
            <a:endParaRPr lang="en-US"/>
          </a:p>
        </p:txBody>
      </p:sp>
    </p:spTree>
    <p:extLst>
      <p:ext uri="{BB962C8B-B14F-4D97-AF65-F5344CB8AC3E}">
        <p14:creationId xmlns:p14="http://schemas.microsoft.com/office/powerpoint/2010/main" val="4079300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灯片编号占位符 3"/>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8B49C8C5-F69F-7E43-905A-BFB7B6FD4C75}" type="slidenum">
              <a:rPr lang="zh-CN" altLang="en-US" sz="1300"/>
              <a:pPr algn="r"/>
              <a:t>9</a:t>
            </a:fld>
            <a:endParaRPr lang="en-US" altLang="zh-CN" sz="1300"/>
          </a:p>
        </p:txBody>
      </p:sp>
    </p:spTree>
    <p:extLst>
      <p:ext uri="{BB962C8B-B14F-4D97-AF65-F5344CB8AC3E}">
        <p14:creationId xmlns:p14="http://schemas.microsoft.com/office/powerpoint/2010/main" val="676259648"/>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Subordinate </a:t>
            </a:r>
            <a:r>
              <a:rPr lang="zh-CN" altLang="en-US" dirty="0"/>
              <a:t>从属 </a:t>
            </a:r>
            <a:r>
              <a:rPr lang="en-US" altLang="zh-CN" dirty="0"/>
              <a:t>principal </a:t>
            </a:r>
            <a:r>
              <a:rPr lang="zh-CN" altLang="en-US" dirty="0"/>
              <a:t>负责人</a:t>
            </a:r>
          </a:p>
        </p:txBody>
      </p:sp>
      <p:sp>
        <p:nvSpPr>
          <p:cNvPr id="4" name="灯片编号占位符 3"/>
          <p:cNvSpPr>
            <a:spLocks noGrp="1"/>
          </p:cNvSpPr>
          <p:nvPr>
            <p:ph type="sldNum" sz="quarter" idx="5"/>
          </p:nvPr>
        </p:nvSpPr>
        <p:spPr/>
        <p:txBody>
          <a:bodyPr/>
          <a:lstStyle/>
          <a:p>
            <a:fld id="{ADA699E3-6F8F-AD47-BF00-2E82FBEDAAE5}" type="slidenum">
              <a:rPr lang="en-US" smtClean="0"/>
              <a:t>93</a:t>
            </a:fld>
            <a:endParaRPr lang="en-US"/>
          </a:p>
        </p:txBody>
      </p:sp>
    </p:spTree>
    <p:extLst>
      <p:ext uri="{BB962C8B-B14F-4D97-AF65-F5344CB8AC3E}">
        <p14:creationId xmlns:p14="http://schemas.microsoft.com/office/powerpoint/2010/main" val="721392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A699E3-6F8F-AD47-BF00-2E82FBEDAAE5}" type="slidenum">
              <a:rPr lang="en-US" smtClean="0"/>
              <a:t>100</a:t>
            </a:fld>
            <a:endParaRPr lang="en-US"/>
          </a:p>
        </p:txBody>
      </p:sp>
    </p:spTree>
    <p:extLst>
      <p:ext uri="{BB962C8B-B14F-4D97-AF65-F5344CB8AC3E}">
        <p14:creationId xmlns:p14="http://schemas.microsoft.com/office/powerpoint/2010/main" val="3491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xfrm>
            <a:off x="3340100" y="530225"/>
            <a:ext cx="3549650" cy="2662238"/>
          </a:xfrm>
        </p:spPr>
      </p:sp>
      <p:sp>
        <p:nvSpPr>
          <p:cNvPr id="48131" name="灯片编号占位符 3"/>
          <p:cNvSpPr txBox="1">
            <a:spLocks noGrp="1" noChangeArrowheads="1"/>
          </p:cNvSpPr>
          <p:nvPr/>
        </p:nvSpPr>
        <p:spPr bwMode="auto">
          <a:xfrm>
            <a:off x="5797550" y="6742113"/>
            <a:ext cx="44354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81E19776-D3CA-5245-8051-EAC920F7E13D}" type="slidenum">
              <a:rPr lang="zh-CN" altLang="en-US" sz="1300"/>
              <a:pPr algn="r"/>
              <a:t>12</a:t>
            </a:fld>
            <a:endParaRPr lang="en-US" altLang="zh-CN" sz="1300"/>
          </a:p>
        </p:txBody>
      </p:sp>
    </p:spTree>
    <p:extLst>
      <p:ext uri="{BB962C8B-B14F-4D97-AF65-F5344CB8AC3E}">
        <p14:creationId xmlns:p14="http://schemas.microsoft.com/office/powerpoint/2010/main" val="1993056005"/>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xfrm>
            <a:off x="3340100" y="530225"/>
            <a:ext cx="3549650" cy="2662238"/>
          </a:xfrm>
        </p:spPr>
      </p:sp>
      <p:sp>
        <p:nvSpPr>
          <p:cNvPr id="54275" name="灯片编号占位符 3"/>
          <p:cNvSpPr txBox="1">
            <a:spLocks noGrp="1" noChangeArrowheads="1"/>
          </p:cNvSpPr>
          <p:nvPr/>
        </p:nvSpPr>
        <p:spPr bwMode="auto">
          <a:xfrm>
            <a:off x="5797550" y="6742113"/>
            <a:ext cx="44354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defRPr sz="1400">
                <a:solidFill>
                  <a:schemeClr val="tx1"/>
                </a:solidFill>
                <a:latin typeface="Times New Roman" charset="0"/>
                <a:ea typeface="宋体" charset="-122"/>
              </a:defRPr>
            </a:lvl1pPr>
            <a:lvl2pPr marL="742950" indent="-285750" defTabSz="990600">
              <a:defRPr sz="1400">
                <a:solidFill>
                  <a:schemeClr val="tx1"/>
                </a:solidFill>
                <a:latin typeface="Times New Roman" charset="0"/>
                <a:ea typeface="宋体" charset="-122"/>
              </a:defRPr>
            </a:lvl2pPr>
            <a:lvl3pPr marL="1143000" indent="-228600" defTabSz="990600">
              <a:defRPr sz="1400">
                <a:solidFill>
                  <a:schemeClr val="tx1"/>
                </a:solidFill>
                <a:latin typeface="Times New Roman" charset="0"/>
                <a:ea typeface="宋体" charset="-122"/>
              </a:defRPr>
            </a:lvl3pPr>
            <a:lvl4pPr marL="1600200" indent="-228600" defTabSz="990600">
              <a:defRPr sz="1400">
                <a:solidFill>
                  <a:schemeClr val="tx1"/>
                </a:solidFill>
                <a:latin typeface="Times New Roman" charset="0"/>
                <a:ea typeface="宋体" charset="-122"/>
              </a:defRPr>
            </a:lvl4pPr>
            <a:lvl5pPr marL="2057400" indent="-228600" defTabSz="990600">
              <a:defRPr sz="1400">
                <a:solidFill>
                  <a:schemeClr val="tx1"/>
                </a:solidFill>
                <a:latin typeface="Times New Roman" charset="0"/>
                <a:ea typeface="宋体" charset="-122"/>
              </a:defRPr>
            </a:lvl5pPr>
            <a:lvl6pPr marL="2514600" indent="-228600" defTabSz="990600" eaLnBrk="0" fontAlgn="base" hangingPunct="0">
              <a:spcBef>
                <a:spcPct val="0"/>
              </a:spcBef>
              <a:spcAft>
                <a:spcPct val="0"/>
              </a:spcAft>
              <a:defRPr sz="1400">
                <a:solidFill>
                  <a:schemeClr val="tx1"/>
                </a:solidFill>
                <a:latin typeface="Times New Roman" charset="0"/>
                <a:ea typeface="宋体" charset="-122"/>
              </a:defRPr>
            </a:lvl6pPr>
            <a:lvl7pPr marL="2971800" indent="-228600" defTabSz="990600" eaLnBrk="0" fontAlgn="base" hangingPunct="0">
              <a:spcBef>
                <a:spcPct val="0"/>
              </a:spcBef>
              <a:spcAft>
                <a:spcPct val="0"/>
              </a:spcAft>
              <a:defRPr sz="1400">
                <a:solidFill>
                  <a:schemeClr val="tx1"/>
                </a:solidFill>
                <a:latin typeface="Times New Roman" charset="0"/>
                <a:ea typeface="宋体" charset="-122"/>
              </a:defRPr>
            </a:lvl7pPr>
            <a:lvl8pPr marL="3429000" indent="-228600" defTabSz="990600" eaLnBrk="0" fontAlgn="base" hangingPunct="0">
              <a:spcBef>
                <a:spcPct val="0"/>
              </a:spcBef>
              <a:spcAft>
                <a:spcPct val="0"/>
              </a:spcAft>
              <a:defRPr sz="1400">
                <a:solidFill>
                  <a:schemeClr val="tx1"/>
                </a:solidFill>
                <a:latin typeface="Times New Roman" charset="0"/>
                <a:ea typeface="宋体" charset="-122"/>
              </a:defRPr>
            </a:lvl8pPr>
            <a:lvl9pPr marL="3886200" indent="-228600" defTabSz="990600" eaLnBrk="0" fontAlgn="base" hangingPunct="0">
              <a:spcBef>
                <a:spcPct val="0"/>
              </a:spcBef>
              <a:spcAft>
                <a:spcPct val="0"/>
              </a:spcAft>
              <a:defRPr sz="1400">
                <a:solidFill>
                  <a:schemeClr val="tx1"/>
                </a:solidFill>
                <a:latin typeface="Times New Roman" charset="0"/>
                <a:ea typeface="宋体" charset="-122"/>
              </a:defRPr>
            </a:lvl9pPr>
          </a:lstStyle>
          <a:p>
            <a:pPr algn="r"/>
            <a:fld id="{33626FD9-728A-2044-A72C-0F5E084B2526}" type="slidenum">
              <a:rPr lang="zh-CN" altLang="en-US" sz="1300"/>
              <a:pPr algn="r"/>
              <a:t>13</a:t>
            </a:fld>
            <a:endParaRPr lang="en-US" altLang="zh-CN" sz="130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8684109"/>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A627D827-CB44-0640-90CE-DDDABFAA58BF}" type="slidenum">
              <a:rPr lang="en-US" altLang="en-US"/>
              <a:pPr>
                <a:spcBef>
                  <a:spcPct val="0"/>
                </a:spcBef>
              </a:pPr>
              <a:t>23</a:t>
            </a:fld>
            <a:endParaRPr lang="en-US" alt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Nonce </a:t>
            </a:r>
            <a:r>
              <a:rPr lang="zh-CN" altLang="en-US" dirty="0"/>
              <a:t>随机数</a:t>
            </a:r>
            <a:endParaRPr lang="en-US" altLang="en-US" dirty="0"/>
          </a:p>
        </p:txBody>
      </p:sp>
    </p:spTree>
    <p:extLst>
      <p:ext uri="{BB962C8B-B14F-4D97-AF65-F5344CB8AC3E}">
        <p14:creationId xmlns:p14="http://schemas.microsoft.com/office/powerpoint/2010/main" val="1969409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A699E3-6F8F-AD47-BF00-2E82FBEDAAE5}" type="slidenum">
              <a:rPr lang="en-US" smtClean="0"/>
              <a:t>24</a:t>
            </a:fld>
            <a:endParaRPr lang="en-US"/>
          </a:p>
        </p:txBody>
      </p:sp>
    </p:spTree>
    <p:extLst>
      <p:ext uri="{BB962C8B-B14F-4D97-AF65-F5344CB8AC3E}">
        <p14:creationId xmlns:p14="http://schemas.microsoft.com/office/powerpoint/2010/main" val="139260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E47476-6C64-BE4F-AB35-45AA1E295477}" type="datetime1">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59140-29CE-724E-9AD9-C59802C9C7A6}" type="datetime1">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C6A99E-030F-544B-B58B-6940AB700506}" type="datetime1">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p:txBody>
          <a:bodyPr/>
          <a:lstStyle>
            <a:lvl1pPr>
              <a:defRPr/>
            </a:lvl1pPr>
          </a:lstStyle>
          <a:p>
            <a:pPr>
              <a:defRPr/>
            </a:pPr>
            <a:fld id="{2475EFB5-74B3-9746-8B9F-C4B53F516888}" type="datetime1">
              <a:rPr lang="en-US" smtClean="0"/>
              <a:t>6/18/2024</a:t>
            </a:fld>
            <a:endParaRPr lang="en-US"/>
          </a:p>
        </p:txBody>
      </p:sp>
      <p:sp>
        <p:nvSpPr>
          <p:cNvPr id="7" name="Rectangle 6"/>
          <p:cNvSpPr>
            <a:spLocks noGrp="1" noChangeArrowheads="1"/>
          </p:cNvSpPr>
          <p:nvPr>
            <p:ph type="ftr" sz="quarter" idx="11"/>
          </p:nvPr>
        </p:nvSpPr>
        <p:spPr/>
        <p:txBody>
          <a:bodyPr/>
          <a:lstStyle>
            <a:lvl1pPr algn="l">
              <a:defRPr sz="1800"/>
            </a:lvl1pPr>
          </a:lstStyle>
          <a:p>
            <a:pPr>
              <a:defRPr/>
            </a:pPr>
            <a:endParaRPr lang="en-US"/>
          </a:p>
        </p:txBody>
      </p:sp>
    </p:spTree>
    <p:extLst>
      <p:ext uri="{BB962C8B-B14F-4D97-AF65-F5344CB8AC3E}">
        <p14:creationId xmlns:p14="http://schemas.microsoft.com/office/powerpoint/2010/main" val="1399397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p:txBody>
          <a:bodyPr/>
          <a:lstStyle>
            <a:lvl1pPr>
              <a:defRPr/>
            </a:lvl1pPr>
          </a:lstStyle>
          <a:p>
            <a:pPr>
              <a:defRPr/>
            </a:pPr>
            <a:fld id="{BAF504E8-CD7F-EC41-9FD9-50E131A0768D}" type="datetime1">
              <a:rPr lang="en-US" smtClean="0"/>
              <a:t>6/18/2024</a:t>
            </a:fld>
            <a:endParaRPr lang="en-US"/>
          </a:p>
        </p:txBody>
      </p:sp>
      <p:sp>
        <p:nvSpPr>
          <p:cNvPr id="7" name="Rectangle 6"/>
          <p:cNvSpPr>
            <a:spLocks noGrp="1" noChangeArrowheads="1"/>
          </p:cNvSpPr>
          <p:nvPr>
            <p:ph type="ftr" sz="quarter" idx="11"/>
          </p:nvPr>
        </p:nvSpPr>
        <p:spPr/>
        <p:txBody>
          <a:bodyPr/>
          <a:lstStyle>
            <a:lvl1pPr algn="l">
              <a:defRPr sz="1800"/>
            </a:lvl1pPr>
          </a:lstStyle>
          <a:p>
            <a:pPr>
              <a:defRPr/>
            </a:pPr>
            <a:endParaRPr lang="en-US"/>
          </a:p>
        </p:txBody>
      </p:sp>
    </p:spTree>
    <p:extLst>
      <p:ext uri="{BB962C8B-B14F-4D97-AF65-F5344CB8AC3E}">
        <p14:creationId xmlns:p14="http://schemas.microsoft.com/office/powerpoint/2010/main" val="1884103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30735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6426200"/>
            <a:ext cx="762000"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32391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60006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254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1804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5611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7761C-C9C1-F149-A8E1-C01C56995EE4}" type="datetime1">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0473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70189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24954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94597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4739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6445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800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449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98599"/>
          </a:xfrm>
        </p:spPr>
        <p:txBody>
          <a:bodyPr/>
          <a:lstStyle>
            <a:lvl1pPr>
              <a:defRPr>
                <a:effectLst>
                  <a:outerShdw blurRad="25400" algn="tl" rotWithShape="0">
                    <a:srgbClr val="000000">
                      <a:alpha val="43000"/>
                    </a:srgbClr>
                  </a:outerShdw>
                  <a:reflection blurRad="6350" stA="50000" endPos="40000" dist="12700" dir="5400000" sy="-100000" algn="bl" rotWithShape="0"/>
                </a:effectLst>
              </a:defRPr>
            </a:lvl1pPr>
          </a:lstStyle>
          <a:p>
            <a:r>
              <a:rPr lang="en-US" dirty="0"/>
              <a:t>Click to edit Master title style</a:t>
            </a:r>
          </a:p>
        </p:txBody>
      </p:sp>
      <p:sp>
        <p:nvSpPr>
          <p:cNvPr id="5" name="Text Placeholder 4"/>
          <p:cNvSpPr>
            <a:spLocks noGrp="1"/>
          </p:cNvSpPr>
          <p:nvPr>
            <p:ph type="body" sz="quarter" idx="10"/>
          </p:nvPr>
        </p:nvSpPr>
        <p:spPr>
          <a:xfrm>
            <a:off x="533400" y="1721484"/>
            <a:ext cx="8382000" cy="132651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1"/>
          </p:nvPr>
        </p:nvSpPr>
        <p:spPr>
          <a:xfrm>
            <a:off x="6224588" y="6426200"/>
            <a:ext cx="2895600" cy="365125"/>
          </a:xfrm>
          <a:prstGeom prst="rect">
            <a:avLst/>
          </a:prstGeom>
        </p:spPr>
        <p:txBody>
          <a:bodyPr/>
          <a:lstStyle>
            <a:lvl1pPr>
              <a:defRPr/>
            </a:lvl1pPr>
          </a:lstStyle>
          <a:p>
            <a:pPr>
              <a:defRPr/>
            </a:pPr>
            <a:r>
              <a:rPr lang="en-US"/>
              <a:t>Trustworthy Computing</a:t>
            </a:r>
            <a:endParaRPr lang="en-US" dirty="0"/>
          </a:p>
        </p:txBody>
      </p:sp>
    </p:spTree>
    <p:extLst>
      <p:ext uri="{BB962C8B-B14F-4D97-AF65-F5344CB8AC3E}">
        <p14:creationId xmlns:p14="http://schemas.microsoft.com/office/powerpoint/2010/main" val="28864999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841CD-BC5F-1840-8F09-EEB3D89BD33D}" type="datetime1">
              <a:rPr lang="en-US" smtClean="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E57377-B5AD-204C-81DF-E70F0C1D1C8D}" type="datetime1">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03FFFD-2398-244E-8E53-62619AA8CEBF}" type="datetime1">
              <a:rPr lang="en-US" smtClean="0"/>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B2A069-D239-4A4A-ABCE-445D38FD46BB}" type="datetime1">
              <a:rPr lang="en-US" smtClean="0"/>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1D01B-FDC6-C446-9CDD-EAB0C3FAC045}" type="datetime1">
              <a:rPr lang="en-US" smtClean="0"/>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F83EA0-B16D-824E-846C-B233CF7B7478}" type="datetime1">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432B45-DC38-AD40-B55D-509DE3E3397E}" type="datetime1">
              <a:rPr lang="en-US" smtClean="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7DE729-F9B5-6B4A-8061-A00ED75EC33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26E6B-9709-9549-8C2F-FB1CD9BD01D3}" type="datetime1">
              <a:rPr lang="en-US" smtClean="0"/>
              <a:t>6/18/2024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7DE729-F9B5-6B4A-8061-A00ED75EC337}" type="slidenum">
              <a:rPr lang="en-US" smtClean="0"/>
              <a:t>‹#›</a:t>
            </a:fld>
            <a:endParaRPr lang="en-US"/>
          </a:p>
        </p:txBody>
      </p:sp>
    </p:spTree>
    <p:extLst>
      <p:ext uri="{BB962C8B-B14F-4D97-AF65-F5344CB8AC3E}">
        <p14:creationId xmlns:p14="http://schemas.microsoft.com/office/powerpoint/2010/main" val="1469487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540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97000"/>
            <a:ext cx="8229600" cy="5461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6/18/2024</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p:nvSpPr>
        <p:spPr>
          <a:xfrm>
            <a:off x="8495978" y="6589889"/>
            <a:ext cx="699230" cy="230832"/>
          </a:xfrm>
          <a:prstGeom prst="rect">
            <a:avLst/>
          </a:prstGeom>
          <a:noFill/>
        </p:spPr>
        <p:txBody>
          <a:bodyPr wrap="none" rtlCol="0">
            <a:spAutoFit/>
          </a:bodyPr>
          <a:lstStyle/>
          <a:p>
            <a:r>
              <a:rPr lang="en-US" sz="900" dirty="0"/>
              <a:t>Dan Boneh</a:t>
            </a:r>
          </a:p>
        </p:txBody>
      </p:sp>
    </p:spTree>
    <p:extLst>
      <p:ext uri="{BB962C8B-B14F-4D97-AF65-F5344CB8AC3E}">
        <p14:creationId xmlns:p14="http://schemas.microsoft.com/office/powerpoint/2010/main" val="392565194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aike.baidu.com/picview/1014826/1014826/0/d5462bfa1510a0d69f51461a.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baike.baidu.com/picview/1014826/1014826/0/54baacfb04f5b67d4e4aeae0.html" TargetMode="Externa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baike.baidu.com/picview/1014826/1014826/0/54baacfb04f5b67d4e4aeae0.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images.google.com/imgres?imgurl=www.thinkgeek.com/images/products/zoom/fingerprint-mouse.jpg&amp;imgrefurl=http://www.thinkgeek.com/gadgets/security/5f11/zoom/&amp;h=228&amp;w=400&amp;sz=8&amp;tbnid=vXp2LqdOKTwJ:&amp;tbnh=68&amp;tbnw=119&amp;start=1&amp;prev=/images?q=fingerprint+mouse&amp;hl=en&amp;lr=&amp;ie=UTF-8&amp;oe=UTF-8&amp;safe=off&amp;sa=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31.tiff"/><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8.wmf"/></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image" Target="../media/image43.emf"/><Relationship Id="rId4" Type="http://schemas.openxmlformats.org/officeDocument/2006/relationships/image" Target="../media/image4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7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49.wmf"/><Relationship Id="rId5" Type="http://schemas.openxmlformats.org/officeDocument/2006/relationships/image" Target="../media/image38.wmf"/><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13.xml"/><Relationship Id="rId4" Type="http://schemas.openxmlformats.org/officeDocument/2006/relationships/image" Target="../media/image49.w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gallery.technet.microsoft.com/Trusted-Root-Certificate-7ece659b"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oleObject" Target="../embeddings/oleObject2.bin"/><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5879" y="1896754"/>
            <a:ext cx="7772400" cy="2107883"/>
          </a:xfrm>
        </p:spPr>
        <p:txBody>
          <a:bodyPr>
            <a:normAutofit/>
          </a:bodyPr>
          <a:lstStyle/>
          <a:p>
            <a:r>
              <a:rPr lang="zh-CN" altLang="en-US" sz="4400" dirty="0">
                <a:ea typeface="宋体" charset="-122"/>
              </a:rPr>
              <a:t>第</a:t>
            </a:r>
            <a:r>
              <a:rPr lang="en-US" altLang="zh-CN" sz="4400" dirty="0">
                <a:ea typeface="宋体" charset="-122"/>
              </a:rPr>
              <a:t>7</a:t>
            </a:r>
            <a:r>
              <a:rPr lang="zh-CN" altLang="en-US" sz="4400" dirty="0">
                <a:ea typeface="宋体" charset="-122"/>
              </a:rPr>
              <a:t>讲</a:t>
            </a:r>
            <a:br>
              <a:rPr lang="zh-CN" altLang="en-US" sz="4400" dirty="0">
                <a:ea typeface="宋体" charset="-122"/>
              </a:rPr>
            </a:br>
            <a:br>
              <a:rPr lang="zh-CN" altLang="en-US" sz="4400" dirty="0"/>
            </a:br>
            <a:r>
              <a:rPr lang="zh-CN" altLang="en-US" sz="4400" dirty="0"/>
              <a:t>认证</a:t>
            </a:r>
            <a:endParaRPr lang="en-US" sz="4400" dirty="0"/>
          </a:p>
        </p:txBody>
      </p:sp>
      <p:sp>
        <p:nvSpPr>
          <p:cNvPr id="4" name="Slide Number Placeholder 3"/>
          <p:cNvSpPr>
            <a:spLocks noGrp="1"/>
          </p:cNvSpPr>
          <p:nvPr>
            <p:ph type="sldNum" sz="quarter" idx="12"/>
          </p:nvPr>
        </p:nvSpPr>
        <p:spPr/>
        <p:txBody>
          <a:bodyPr/>
          <a:lstStyle/>
          <a:p>
            <a:fld id="{297DE729-F9B5-6B4A-8061-A00ED75EC337}" type="slidenum">
              <a:rPr lang="en-US" smtClean="0"/>
              <a:t>1</a:t>
            </a:fld>
            <a:endParaRPr lang="en-US"/>
          </a:p>
        </p:txBody>
      </p:sp>
    </p:spTree>
    <p:extLst>
      <p:ext uri="{BB962C8B-B14F-4D97-AF65-F5344CB8AC3E}">
        <p14:creationId xmlns:p14="http://schemas.microsoft.com/office/powerpoint/2010/main" val="1526593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4000" dirty="0"/>
              <a:t>salt</a:t>
            </a:r>
            <a:r>
              <a:rPr lang="zh-CN" altLang="en-US" sz="4000" dirty="0"/>
              <a:t>的优点</a:t>
            </a:r>
            <a:endParaRPr lang="en-US" altLang="en-US" sz="4000" dirty="0"/>
          </a:p>
        </p:txBody>
      </p:sp>
      <p:sp>
        <p:nvSpPr>
          <p:cNvPr id="38914" name="Rectangle 3"/>
          <p:cNvSpPr>
            <a:spLocks noGrp="1" noChangeArrowheads="1"/>
          </p:cNvSpPr>
          <p:nvPr>
            <p:ph type="body" idx="1"/>
          </p:nvPr>
        </p:nvSpPr>
        <p:spPr>
          <a:xfrm>
            <a:off x="457200" y="1690689"/>
            <a:ext cx="8458200" cy="4736237"/>
          </a:xfrm>
        </p:spPr>
        <p:txBody>
          <a:bodyPr>
            <a:normAutofit/>
          </a:bodyPr>
          <a:lstStyle/>
          <a:p>
            <a:pPr eaLnBrk="1" hangingPunct="1">
              <a:lnSpc>
                <a:spcPct val="100000"/>
              </a:lnSpc>
            </a:pPr>
            <a:r>
              <a:rPr lang="zh-CN" altLang="en-US" dirty="0"/>
              <a:t>没有</a:t>
            </a:r>
            <a:r>
              <a:rPr lang="en-US" altLang="en-US" dirty="0"/>
              <a:t>salt</a:t>
            </a:r>
          </a:p>
          <a:p>
            <a:pPr lvl="1">
              <a:lnSpc>
                <a:spcPct val="100000"/>
              </a:lnSpc>
            </a:pPr>
            <a:r>
              <a:rPr lang="zh-CN" altLang="en-US" dirty="0"/>
              <a:t>所有机器都具有相同的散列函数</a:t>
            </a:r>
          </a:p>
          <a:p>
            <a:pPr lvl="2">
              <a:lnSpc>
                <a:spcPct val="100000"/>
              </a:lnSpc>
            </a:pPr>
            <a:r>
              <a:rPr lang="zh-CN" altLang="en-US" dirty="0"/>
              <a:t>计算所有常用字符串的哈希值一次</a:t>
            </a:r>
          </a:p>
          <a:p>
            <a:pPr lvl="2">
              <a:lnSpc>
                <a:spcPct val="100000"/>
              </a:lnSpc>
            </a:pPr>
            <a:r>
              <a:rPr lang="zh-CN" altLang="en-US" dirty="0"/>
              <a:t>比较哈希文件和所有已知的口令文件</a:t>
            </a:r>
            <a:endParaRPr lang="en-US" altLang="en-US" dirty="0"/>
          </a:p>
          <a:p>
            <a:pPr eaLnBrk="1" hangingPunct="1">
              <a:lnSpc>
                <a:spcPct val="100000"/>
              </a:lnSpc>
            </a:pPr>
            <a:r>
              <a:rPr lang="zh-CN" altLang="en-US" dirty="0"/>
              <a:t>有</a:t>
            </a:r>
            <a:r>
              <a:rPr lang="en-US" altLang="en-US" dirty="0"/>
              <a:t>salt</a:t>
            </a:r>
          </a:p>
          <a:p>
            <a:pPr lvl="1">
              <a:lnSpc>
                <a:spcPct val="100000"/>
              </a:lnSpc>
            </a:pPr>
            <a:r>
              <a:rPr lang="zh-CN" altLang="en-US" dirty="0"/>
              <a:t>一个口令散列了</a:t>
            </a:r>
            <a:r>
              <a:rPr lang="en-US" altLang="en-US" dirty="0"/>
              <a:t>2</a:t>
            </a:r>
            <a:r>
              <a:rPr lang="en-US" altLang="en-US" baseline="30000" dirty="0"/>
              <a:t>12</a:t>
            </a:r>
            <a:r>
              <a:rPr lang="zh-CN" altLang="en-US" dirty="0"/>
              <a:t>种不同的方式</a:t>
            </a:r>
          </a:p>
          <a:p>
            <a:pPr lvl="2">
              <a:lnSpc>
                <a:spcPct val="100000"/>
              </a:lnSpc>
            </a:pPr>
            <a:r>
              <a:rPr lang="zh-CN" altLang="en-US" dirty="0"/>
              <a:t>预计算散列文件？</a:t>
            </a:r>
          </a:p>
          <a:p>
            <a:pPr lvl="3">
              <a:lnSpc>
                <a:spcPct val="100000"/>
              </a:lnSpc>
            </a:pPr>
            <a:r>
              <a:rPr lang="zh-CN" altLang="en-US" dirty="0"/>
              <a:t>需要更大的文件来覆盖所有常见的字符串</a:t>
            </a:r>
          </a:p>
          <a:p>
            <a:pPr lvl="2">
              <a:lnSpc>
                <a:spcPct val="100000"/>
              </a:lnSpc>
            </a:pPr>
            <a:r>
              <a:rPr lang="zh-CN" altLang="en-US" dirty="0"/>
              <a:t>对已知口令文件的字典攻击</a:t>
            </a:r>
          </a:p>
          <a:p>
            <a:pPr lvl="3">
              <a:lnSpc>
                <a:spcPct val="100000"/>
              </a:lnSpc>
            </a:pPr>
            <a:r>
              <a:rPr lang="zh-CN" altLang="en-US" dirty="0"/>
              <a:t>需要对于文件中的每个</a:t>
            </a:r>
            <a:r>
              <a:rPr lang="en-US" altLang="zh-CN" dirty="0"/>
              <a:t>salt</a:t>
            </a:r>
            <a:r>
              <a:rPr lang="zh-CN" altLang="en-US" dirty="0"/>
              <a:t>，尝试使用所有常见字符串</a:t>
            </a:r>
            <a:endParaRPr lang="en-US" altLang="en-US" dirty="0"/>
          </a:p>
        </p:txBody>
      </p:sp>
      <p:sp>
        <p:nvSpPr>
          <p:cNvPr id="3" name="Slide Number Placeholder 2"/>
          <p:cNvSpPr>
            <a:spLocks noGrp="1"/>
          </p:cNvSpPr>
          <p:nvPr>
            <p:ph type="sldNum" sz="quarter" idx="12"/>
          </p:nvPr>
        </p:nvSpPr>
        <p:spPr/>
        <p:txBody>
          <a:bodyPr/>
          <a:lstStyle/>
          <a:p>
            <a:fld id="{297DE729-F9B5-6B4A-8061-A00ED75EC337}" type="slidenum">
              <a:rPr lang="en-US" smtClean="0"/>
              <a:t>10</a:t>
            </a:fld>
            <a:endParaRPr lang="en-US"/>
          </a:p>
        </p:txBody>
      </p:sp>
    </p:spTree>
    <p:extLst>
      <p:ext uri="{BB962C8B-B14F-4D97-AF65-F5344CB8AC3E}">
        <p14:creationId xmlns:p14="http://schemas.microsoft.com/office/powerpoint/2010/main" val="12957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zh-CN" altLang="en-US" dirty="0"/>
              <a:t>思考</a:t>
            </a:r>
            <a:endParaRPr lang="en-US" altLang="en-US" dirty="0"/>
          </a:p>
        </p:txBody>
      </p:sp>
      <p:sp>
        <p:nvSpPr>
          <p:cNvPr id="94210" name="Content Placeholder 2"/>
          <p:cNvSpPr>
            <a:spLocks noGrp="1"/>
          </p:cNvSpPr>
          <p:nvPr>
            <p:ph idx="1"/>
          </p:nvPr>
        </p:nvSpPr>
        <p:spPr>
          <a:xfrm>
            <a:off x="628650" y="1618591"/>
            <a:ext cx="7886700" cy="4351338"/>
          </a:xfrm>
        </p:spPr>
        <p:txBody>
          <a:bodyPr>
            <a:normAutofit/>
          </a:bodyPr>
          <a:lstStyle/>
          <a:p>
            <a:pPr>
              <a:lnSpc>
                <a:spcPct val="120000"/>
              </a:lnSpc>
              <a:buFontTx/>
              <a:buNone/>
            </a:pPr>
            <a:r>
              <a:rPr lang="zh-CN" altLang="en-US" sz="3000" dirty="0"/>
              <a:t>考虑</a:t>
            </a:r>
            <a:r>
              <a:rPr lang="en-US" altLang="zh-CN" sz="3000" dirty="0"/>
              <a:t>KDC</a:t>
            </a:r>
            <a:r>
              <a:rPr lang="zh-CN" altLang="en-US" sz="3000" dirty="0"/>
              <a:t>和</a:t>
            </a:r>
            <a:r>
              <a:rPr lang="en-US" altLang="zh-CN" sz="3000" dirty="0"/>
              <a:t>CA</a:t>
            </a:r>
            <a:r>
              <a:rPr lang="zh-CN" altLang="en-US" sz="3000" dirty="0"/>
              <a:t>服务器。 </a:t>
            </a:r>
          </a:p>
          <a:p>
            <a:pPr>
              <a:lnSpc>
                <a:spcPct val="120000"/>
              </a:lnSpc>
              <a:buFontTx/>
              <a:buNone/>
            </a:pPr>
            <a:r>
              <a:rPr lang="zh-CN" altLang="en-US" sz="3000" dirty="0"/>
              <a:t>假设</a:t>
            </a:r>
            <a:r>
              <a:rPr lang="en-US" altLang="zh-CN" sz="3000" dirty="0"/>
              <a:t>KDC</a:t>
            </a:r>
            <a:r>
              <a:rPr lang="zh-CN" altLang="en-US" sz="3000" dirty="0"/>
              <a:t>发生故障， 对各方安全通信的能力有何影响？ 也就是说，谁可以和不能沟通</a:t>
            </a:r>
            <a:r>
              <a:rPr lang="en-US" altLang="zh-CN" sz="3000" dirty="0"/>
              <a:t>?</a:t>
            </a:r>
            <a:r>
              <a:rPr lang="zh-CN" altLang="en-US" sz="3000" dirty="0"/>
              <a:t> </a:t>
            </a:r>
            <a:endParaRPr lang="en-US" altLang="zh-CN" sz="3000" dirty="0"/>
          </a:p>
          <a:p>
            <a:pPr>
              <a:lnSpc>
                <a:spcPct val="120000"/>
              </a:lnSpc>
              <a:buFontTx/>
              <a:buNone/>
            </a:pPr>
            <a:r>
              <a:rPr lang="zh-CN" altLang="en-US" sz="3000" dirty="0"/>
              <a:t>再假设一个</a:t>
            </a:r>
            <a:r>
              <a:rPr lang="en-US" altLang="zh-CN" sz="3000" dirty="0"/>
              <a:t>CA</a:t>
            </a:r>
            <a:r>
              <a:rPr lang="zh-CN" altLang="en-US" sz="3000" dirty="0"/>
              <a:t>发生故障。 这种失败的影响是什么</a:t>
            </a:r>
            <a:r>
              <a:rPr lang="en-US" altLang="zh-CN" sz="3000" dirty="0"/>
              <a:t>?</a:t>
            </a:r>
            <a:endParaRPr lang="en-US" altLang="en-US" sz="3000" dirty="0"/>
          </a:p>
        </p:txBody>
      </p:sp>
      <p:sp>
        <p:nvSpPr>
          <p:cNvPr id="3" name="Slide Number Placeholder 2"/>
          <p:cNvSpPr>
            <a:spLocks noGrp="1"/>
          </p:cNvSpPr>
          <p:nvPr>
            <p:ph type="sldNum" sz="quarter" idx="12"/>
          </p:nvPr>
        </p:nvSpPr>
        <p:spPr/>
        <p:txBody>
          <a:bodyPr/>
          <a:lstStyle/>
          <a:p>
            <a:fld id="{297DE729-F9B5-6B4A-8061-A00ED75EC337}" type="slidenum">
              <a:rPr lang="en-US" smtClean="0"/>
              <a:t>100</a:t>
            </a:fld>
            <a:endParaRPr lang="en-US"/>
          </a:p>
        </p:txBody>
      </p:sp>
    </p:spTree>
    <p:extLst>
      <p:ext uri="{BB962C8B-B14F-4D97-AF65-F5344CB8AC3E}">
        <p14:creationId xmlns:p14="http://schemas.microsoft.com/office/powerpoint/2010/main" val="96927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57200" y="256903"/>
            <a:ext cx="8229600" cy="990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字典攻击</a:t>
            </a:r>
            <a:r>
              <a:rPr lang="en-US" altLang="zh-CN" sz="4000" dirty="0"/>
              <a:t>(Dictionary</a:t>
            </a:r>
            <a:r>
              <a:rPr lang="zh-CN" altLang="en-US" sz="4000" dirty="0"/>
              <a:t> </a:t>
            </a:r>
            <a:r>
              <a:rPr lang="en-US" altLang="zh-CN" sz="4000" dirty="0"/>
              <a:t>Attack)</a:t>
            </a:r>
            <a:endParaRPr lang="zh-CN" altLang="en-US" sz="4000" dirty="0"/>
          </a:p>
        </p:txBody>
      </p:sp>
      <p:sp>
        <p:nvSpPr>
          <p:cNvPr id="39938" name="Rectangle 3"/>
          <p:cNvSpPr>
            <a:spLocks noGrp="1" noChangeArrowheads="1"/>
          </p:cNvSpPr>
          <p:nvPr>
            <p:ph type="body" idx="1"/>
          </p:nvPr>
        </p:nvSpPr>
        <p:spPr>
          <a:xfrm>
            <a:off x="457200" y="1247503"/>
            <a:ext cx="8686800" cy="5610497"/>
          </a:xfrm>
        </p:spPr>
        <p:txBody>
          <a:bodyPr>
            <a:normAutofit/>
          </a:bodyPr>
          <a:lstStyle/>
          <a:p>
            <a:pPr>
              <a:lnSpc>
                <a:spcPct val="120000"/>
              </a:lnSpc>
            </a:pPr>
            <a:r>
              <a:rPr lang="zh-CN" altLang="en-US" dirty="0"/>
              <a:t>典型的口令字典</a:t>
            </a:r>
          </a:p>
          <a:p>
            <a:pPr lvl="1">
              <a:lnSpc>
                <a:spcPct val="120000"/>
              </a:lnSpc>
            </a:pPr>
            <a:r>
              <a:rPr lang="en-US" altLang="zh-CN" dirty="0"/>
              <a:t>1,000,000</a:t>
            </a:r>
            <a:r>
              <a:rPr lang="zh-CN" altLang="en-US" dirty="0"/>
              <a:t>条通用口令</a:t>
            </a:r>
          </a:p>
          <a:p>
            <a:pPr lvl="2">
              <a:lnSpc>
                <a:spcPct val="120000"/>
              </a:lnSpc>
            </a:pPr>
            <a:r>
              <a:rPr lang="zh-CN" altLang="en-US" dirty="0"/>
              <a:t>人们的名字，普通的宠物名字和普通的词汇</a:t>
            </a:r>
          </a:p>
          <a:p>
            <a:pPr lvl="1">
              <a:lnSpc>
                <a:spcPct val="120000"/>
              </a:lnSpc>
            </a:pPr>
            <a:r>
              <a:rPr lang="zh-CN" altLang="en-US" dirty="0"/>
              <a:t>假设你每秒生成并分析</a:t>
            </a:r>
            <a:r>
              <a:rPr lang="en-US" altLang="zh-CN" dirty="0"/>
              <a:t>10</a:t>
            </a:r>
            <a:r>
              <a:rPr lang="zh-CN" altLang="en-US" dirty="0"/>
              <a:t>次猜测</a:t>
            </a:r>
          </a:p>
          <a:p>
            <a:pPr lvl="2">
              <a:lnSpc>
                <a:spcPct val="120000"/>
              </a:lnSpc>
            </a:pPr>
            <a:r>
              <a:rPr lang="zh-CN" altLang="en-US" dirty="0"/>
              <a:t>这对于一个网站来说可能是合理的</a:t>
            </a:r>
            <a:r>
              <a:rPr lang="en-US" altLang="zh-CN" dirty="0"/>
              <a:t>; </a:t>
            </a:r>
            <a:r>
              <a:rPr lang="zh-CN" altLang="en-US" dirty="0"/>
              <a:t>离线速度要快得多</a:t>
            </a:r>
          </a:p>
          <a:p>
            <a:pPr lvl="1">
              <a:lnSpc>
                <a:spcPct val="120000"/>
              </a:lnSpc>
            </a:pPr>
            <a:r>
              <a:rPr lang="zh-CN" altLang="en-US" dirty="0"/>
              <a:t>最多</a:t>
            </a:r>
            <a:r>
              <a:rPr lang="en-US" altLang="zh-CN" dirty="0"/>
              <a:t>100,000</a:t>
            </a:r>
            <a:r>
              <a:rPr lang="zh-CN" altLang="en-US" dirty="0"/>
              <a:t>秒的字典攻击</a:t>
            </a:r>
            <a:r>
              <a:rPr lang="en-US" altLang="zh-CN" dirty="0"/>
              <a:t>= 28</a:t>
            </a:r>
            <a:r>
              <a:rPr lang="zh-CN" altLang="en-US" dirty="0"/>
              <a:t>小时，平均</a:t>
            </a:r>
            <a:r>
              <a:rPr lang="en-US" altLang="zh-CN" dirty="0"/>
              <a:t>14</a:t>
            </a:r>
            <a:r>
              <a:rPr lang="zh-CN" altLang="en-US" dirty="0"/>
              <a:t>小时</a:t>
            </a:r>
          </a:p>
          <a:p>
            <a:pPr>
              <a:lnSpc>
                <a:spcPct val="120000"/>
              </a:lnSpc>
            </a:pPr>
            <a:r>
              <a:rPr lang="zh-CN" altLang="en-US" dirty="0"/>
              <a:t>如果口令是随机的</a:t>
            </a:r>
          </a:p>
          <a:p>
            <a:pPr lvl="1">
              <a:lnSpc>
                <a:spcPct val="120000"/>
              </a:lnSpc>
            </a:pPr>
            <a:r>
              <a:rPr lang="zh-CN" altLang="en-US" dirty="0"/>
              <a:t>假设有六个字符的口令</a:t>
            </a:r>
          </a:p>
          <a:p>
            <a:pPr lvl="2">
              <a:lnSpc>
                <a:spcPct val="120000"/>
              </a:lnSpc>
            </a:pPr>
            <a:r>
              <a:rPr lang="zh-CN" altLang="en-US" dirty="0"/>
              <a:t>大写和小写字母，数字，</a:t>
            </a:r>
            <a:r>
              <a:rPr lang="en-US" altLang="zh-CN" dirty="0"/>
              <a:t>32</a:t>
            </a:r>
            <a:r>
              <a:rPr lang="zh-CN" altLang="en-US" dirty="0"/>
              <a:t>个标点符号</a:t>
            </a:r>
          </a:p>
          <a:p>
            <a:pPr lvl="2">
              <a:lnSpc>
                <a:spcPct val="120000"/>
              </a:lnSpc>
            </a:pPr>
            <a:r>
              <a:rPr lang="en-US" altLang="zh-CN" dirty="0"/>
              <a:t>689,869,781,056</a:t>
            </a:r>
            <a:r>
              <a:rPr lang="zh-CN" altLang="en-US" dirty="0"/>
              <a:t>个口令组合</a:t>
            </a:r>
          </a:p>
          <a:p>
            <a:pPr lvl="2">
              <a:lnSpc>
                <a:spcPct val="120000"/>
              </a:lnSpc>
            </a:pPr>
            <a:r>
              <a:rPr lang="zh-CN" altLang="en-US" dirty="0"/>
              <a:t>穷举搜索平均需要</a:t>
            </a:r>
            <a:r>
              <a:rPr lang="en-US" altLang="zh-CN" dirty="0"/>
              <a:t>1,093</a:t>
            </a:r>
            <a:r>
              <a:rPr lang="zh-CN" altLang="en-US" dirty="0"/>
              <a:t>年</a:t>
            </a:r>
            <a:endParaRPr lang="en-US" altLang="en-US" sz="2000" dirty="0"/>
          </a:p>
        </p:txBody>
      </p:sp>
      <p:sp>
        <p:nvSpPr>
          <p:cNvPr id="3" name="Slide Number Placeholder 2"/>
          <p:cNvSpPr>
            <a:spLocks noGrp="1"/>
          </p:cNvSpPr>
          <p:nvPr>
            <p:ph type="sldNum" sz="quarter" idx="12"/>
          </p:nvPr>
        </p:nvSpPr>
        <p:spPr/>
        <p:txBody>
          <a:bodyPr/>
          <a:lstStyle/>
          <a:p>
            <a:fld id="{297DE729-F9B5-6B4A-8061-A00ED75EC337}" type="slidenum">
              <a:rPr lang="en-US" smtClean="0"/>
              <a:t>11</a:t>
            </a:fld>
            <a:endParaRPr lang="en-US"/>
          </a:p>
        </p:txBody>
      </p:sp>
    </p:spTree>
    <p:extLst>
      <p:ext uri="{BB962C8B-B14F-4D97-AF65-F5344CB8AC3E}">
        <p14:creationId xmlns:p14="http://schemas.microsoft.com/office/powerpoint/2010/main" val="87414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8">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txBox="1">
            <a:spLocks noChangeArrowheads="1"/>
          </p:cNvSpPr>
          <p:nvPr/>
        </p:nvSpPr>
        <p:spPr bwMode="auto">
          <a:xfrm>
            <a:off x="709613" y="428624"/>
            <a:ext cx="7239000" cy="500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a:lnSpc>
                <a:spcPct val="90000"/>
              </a:lnSpc>
              <a:spcBef>
                <a:spcPct val="0"/>
              </a:spcBef>
              <a:buNone/>
              <a:defRPr sz="4000">
                <a:latin typeface="+mj-lt"/>
                <a:ea typeface="+mj-ea"/>
                <a:cs typeface="+mj-cs"/>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r>
              <a:rPr lang="zh-CN" altLang="en-US" dirty="0"/>
              <a:t>口令认证</a:t>
            </a:r>
          </a:p>
        </p:txBody>
      </p:sp>
      <p:sp>
        <p:nvSpPr>
          <p:cNvPr id="40963" name="AutoShape 143"/>
          <p:cNvSpPr>
            <a:spLocks noChangeArrowheads="1"/>
          </p:cNvSpPr>
          <p:nvPr/>
        </p:nvSpPr>
        <p:spPr bwMode="auto">
          <a:xfrm>
            <a:off x="6084888" y="2144713"/>
            <a:ext cx="1905000" cy="3155950"/>
          </a:xfrm>
          <a:prstGeom prst="roundRect">
            <a:avLst>
              <a:gd name="adj" fmla="val 4690"/>
            </a:avLst>
          </a:prstGeom>
          <a:noFill/>
          <a:ln w="57150">
            <a:solidFill>
              <a:srgbClr val="3399FF"/>
            </a:solidFill>
            <a:round/>
            <a:headEnd/>
            <a:tailEnd/>
          </a:ln>
          <a:effectLst/>
          <a:extLst>
            <a:ext uri="{909E8E84-426E-40DD-AFC4-6F175D3DCCD1}">
              <a14:hiddenFill xmlns:a14="http://schemas.microsoft.com/office/drawing/2010/main">
                <a:solidFill>
                  <a:srgbClr val="D2D8A8"/>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defRPr/>
            </a:pPr>
            <a:endParaRPr lang="zh-CN" altLang="en-US" sz="1800"/>
          </a:p>
        </p:txBody>
      </p:sp>
      <p:sp>
        <p:nvSpPr>
          <p:cNvPr id="40964" name="AutoShape 144"/>
          <p:cNvSpPr>
            <a:spLocks noChangeArrowheads="1"/>
          </p:cNvSpPr>
          <p:nvPr/>
        </p:nvSpPr>
        <p:spPr bwMode="auto">
          <a:xfrm>
            <a:off x="6084888" y="1916113"/>
            <a:ext cx="1863725" cy="457200"/>
          </a:xfrm>
          <a:prstGeom prst="roundRect">
            <a:avLst>
              <a:gd name="adj" fmla="val 50000"/>
            </a:avLst>
          </a:prstGeom>
          <a:gradFill rotWithShape="1">
            <a:gsLst>
              <a:gs pos="0">
                <a:srgbClr val="143B63"/>
              </a:gs>
              <a:gs pos="50000">
                <a:srgbClr val="3399FF"/>
              </a:gs>
              <a:gs pos="100000">
                <a:srgbClr val="143B63"/>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defRPr/>
            </a:pPr>
            <a:endParaRPr lang="zh-CN" altLang="en-US" sz="1800"/>
          </a:p>
        </p:txBody>
      </p:sp>
      <p:sp>
        <p:nvSpPr>
          <p:cNvPr id="40965" name="AutoShape 145"/>
          <p:cNvSpPr>
            <a:spLocks noChangeArrowheads="1"/>
          </p:cNvSpPr>
          <p:nvPr/>
        </p:nvSpPr>
        <p:spPr bwMode="auto">
          <a:xfrm flipH="1">
            <a:off x="7756525" y="2073275"/>
            <a:ext cx="71438" cy="144463"/>
          </a:xfrm>
          <a:prstGeom prst="octagon">
            <a:avLst>
              <a:gd name="adj" fmla="val 29287"/>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defRPr/>
            </a:pPr>
            <a:endParaRPr lang="zh-CN" altLang="en-US" sz="1800"/>
          </a:p>
        </p:txBody>
      </p:sp>
      <p:sp>
        <p:nvSpPr>
          <p:cNvPr id="40966" name="AutoShape 146"/>
          <p:cNvSpPr>
            <a:spLocks noChangeArrowheads="1"/>
          </p:cNvSpPr>
          <p:nvPr/>
        </p:nvSpPr>
        <p:spPr bwMode="auto">
          <a:xfrm flipH="1">
            <a:off x="6173788" y="2073275"/>
            <a:ext cx="73025" cy="144463"/>
          </a:xfrm>
          <a:prstGeom prst="octagon">
            <a:avLst>
              <a:gd name="adj" fmla="val 29287"/>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defRPr/>
            </a:pPr>
            <a:endParaRPr lang="zh-CN" altLang="en-US" sz="1800"/>
          </a:p>
        </p:txBody>
      </p:sp>
      <p:sp>
        <p:nvSpPr>
          <p:cNvPr id="40967" name="Text Box 147"/>
          <p:cNvSpPr txBox="1">
            <a:spLocks noChangeArrowheads="1"/>
          </p:cNvSpPr>
          <p:nvPr/>
        </p:nvSpPr>
        <p:spPr bwMode="auto">
          <a:xfrm>
            <a:off x="6205538" y="1930400"/>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defRPr/>
            </a:pPr>
            <a:r>
              <a:rPr lang="zh-CN" altLang="en-US" sz="1800" b="1">
                <a:solidFill>
                  <a:srgbClr val="FFFFFF"/>
                </a:solidFill>
                <a:latin typeface="Arial" charset="0"/>
                <a:ea typeface="华文中宋" charset="-122"/>
              </a:rPr>
              <a:t>服务器口令表</a:t>
            </a:r>
          </a:p>
        </p:txBody>
      </p:sp>
      <p:sp>
        <p:nvSpPr>
          <p:cNvPr id="40968" name="Rectangle 148"/>
          <p:cNvSpPr>
            <a:spLocks noChangeArrowheads="1"/>
          </p:cNvSpPr>
          <p:nvPr/>
        </p:nvSpPr>
        <p:spPr bwMode="auto">
          <a:xfrm>
            <a:off x="7031038" y="4262438"/>
            <a:ext cx="869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ea typeface="黑体" charset="-122"/>
              </a:rPr>
              <a:t>66a1</a:t>
            </a:r>
          </a:p>
        </p:txBody>
      </p:sp>
      <p:sp>
        <p:nvSpPr>
          <p:cNvPr id="40969" name="Rectangle 149"/>
          <p:cNvSpPr>
            <a:spLocks noChangeArrowheads="1"/>
          </p:cNvSpPr>
          <p:nvPr/>
        </p:nvSpPr>
        <p:spPr bwMode="auto">
          <a:xfrm>
            <a:off x="6161088" y="4262438"/>
            <a:ext cx="869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latin typeface="黑体" charset="-122"/>
                <a:ea typeface="黑体" charset="-122"/>
              </a:rPr>
              <a:t>王  五</a:t>
            </a:r>
          </a:p>
        </p:txBody>
      </p:sp>
      <p:sp>
        <p:nvSpPr>
          <p:cNvPr id="40970" name="Rectangle 150"/>
          <p:cNvSpPr>
            <a:spLocks noChangeArrowheads="1"/>
          </p:cNvSpPr>
          <p:nvPr/>
        </p:nvSpPr>
        <p:spPr bwMode="auto">
          <a:xfrm>
            <a:off x="7031038" y="4718050"/>
            <a:ext cx="869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en-US" altLang="zh-CN" sz="1800" b="1">
                <a:ea typeface="黑体" charset="-122"/>
              </a:rPr>
              <a:t>···</a:t>
            </a:r>
          </a:p>
        </p:txBody>
      </p:sp>
      <p:sp>
        <p:nvSpPr>
          <p:cNvPr id="40971" name="Rectangle 151"/>
          <p:cNvSpPr>
            <a:spLocks noChangeArrowheads="1"/>
          </p:cNvSpPr>
          <p:nvPr/>
        </p:nvSpPr>
        <p:spPr bwMode="auto">
          <a:xfrm>
            <a:off x="6161088" y="4718050"/>
            <a:ext cx="869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en-US" altLang="zh-CN" sz="1800" b="1">
                <a:ea typeface="黑体" charset="-122"/>
              </a:rPr>
              <a:t>···</a:t>
            </a:r>
          </a:p>
        </p:txBody>
      </p:sp>
      <p:sp>
        <p:nvSpPr>
          <p:cNvPr id="40972" name="Rectangle 152"/>
          <p:cNvSpPr>
            <a:spLocks noChangeArrowheads="1"/>
          </p:cNvSpPr>
          <p:nvPr/>
        </p:nvSpPr>
        <p:spPr bwMode="auto">
          <a:xfrm>
            <a:off x="7031038" y="3805238"/>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ea typeface="黑体" charset="-122"/>
              </a:rPr>
              <a:t>33z4</a:t>
            </a:r>
          </a:p>
        </p:txBody>
      </p:sp>
      <p:sp>
        <p:nvSpPr>
          <p:cNvPr id="40973" name="Rectangle 153"/>
          <p:cNvSpPr>
            <a:spLocks noChangeArrowheads="1"/>
          </p:cNvSpPr>
          <p:nvPr/>
        </p:nvSpPr>
        <p:spPr bwMode="auto">
          <a:xfrm>
            <a:off x="6161088" y="3805238"/>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latin typeface="黑体" charset="-122"/>
                <a:ea typeface="黑体" charset="-122"/>
              </a:rPr>
              <a:t>李  四</a:t>
            </a:r>
          </a:p>
        </p:txBody>
      </p:sp>
      <p:sp>
        <p:nvSpPr>
          <p:cNvPr id="40974" name="Rectangle 154"/>
          <p:cNvSpPr>
            <a:spLocks noChangeArrowheads="1"/>
          </p:cNvSpPr>
          <p:nvPr/>
        </p:nvSpPr>
        <p:spPr bwMode="auto">
          <a:xfrm>
            <a:off x="7031038" y="3360738"/>
            <a:ext cx="869950" cy="4445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ea typeface="黑体" charset="-122"/>
              </a:rPr>
              <a:t>1a23</a:t>
            </a:r>
          </a:p>
        </p:txBody>
      </p:sp>
      <p:sp>
        <p:nvSpPr>
          <p:cNvPr id="40975" name="Rectangle 155"/>
          <p:cNvSpPr>
            <a:spLocks noChangeArrowheads="1"/>
          </p:cNvSpPr>
          <p:nvPr/>
        </p:nvSpPr>
        <p:spPr bwMode="auto">
          <a:xfrm>
            <a:off x="6161088" y="3360738"/>
            <a:ext cx="869950" cy="4445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latin typeface="黑体" charset="-122"/>
                <a:ea typeface="黑体" charset="-122"/>
              </a:rPr>
              <a:t>张  三</a:t>
            </a:r>
          </a:p>
        </p:txBody>
      </p:sp>
      <p:sp>
        <p:nvSpPr>
          <p:cNvPr id="40976" name="Rectangle 156"/>
          <p:cNvSpPr>
            <a:spLocks noChangeArrowheads="1"/>
          </p:cNvSpPr>
          <p:nvPr/>
        </p:nvSpPr>
        <p:spPr bwMode="auto">
          <a:xfrm>
            <a:off x="7031038" y="2905125"/>
            <a:ext cx="86995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en-US" altLang="zh-CN" sz="1800" b="1">
                <a:ea typeface="黑体" charset="-122"/>
              </a:rPr>
              <a:t>···</a:t>
            </a:r>
          </a:p>
        </p:txBody>
      </p:sp>
      <p:sp>
        <p:nvSpPr>
          <p:cNvPr id="40977" name="Rectangle 157"/>
          <p:cNvSpPr>
            <a:spLocks noChangeArrowheads="1"/>
          </p:cNvSpPr>
          <p:nvPr/>
        </p:nvSpPr>
        <p:spPr bwMode="auto">
          <a:xfrm>
            <a:off x="6161088" y="2905125"/>
            <a:ext cx="86995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en-US" altLang="zh-CN" sz="1800" b="1">
                <a:ea typeface="黑体" charset="-122"/>
              </a:rPr>
              <a:t>···</a:t>
            </a:r>
          </a:p>
        </p:txBody>
      </p:sp>
      <p:sp>
        <p:nvSpPr>
          <p:cNvPr id="40978" name="Rectangle 158"/>
          <p:cNvSpPr>
            <a:spLocks noChangeArrowheads="1"/>
          </p:cNvSpPr>
          <p:nvPr/>
        </p:nvSpPr>
        <p:spPr bwMode="auto">
          <a:xfrm>
            <a:off x="7031038" y="2541588"/>
            <a:ext cx="869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latin typeface="黑体" charset="-122"/>
                <a:ea typeface="黑体" charset="-122"/>
              </a:rPr>
              <a:t>口 令</a:t>
            </a:r>
          </a:p>
          <a:p>
            <a:pPr algn="ctr" eaLnBrk="1" hangingPunct="1">
              <a:buClr>
                <a:srgbClr val="FFFFFF"/>
              </a:buClr>
              <a:defRPr/>
            </a:pPr>
            <a:endParaRPr lang="zh-CN" altLang="en-US" sz="1200" b="1">
              <a:latin typeface="黑体" charset="-122"/>
              <a:ea typeface="黑体" charset="-122"/>
            </a:endParaRPr>
          </a:p>
        </p:txBody>
      </p:sp>
      <p:sp>
        <p:nvSpPr>
          <p:cNvPr id="40979" name="Rectangle 159"/>
          <p:cNvSpPr>
            <a:spLocks noChangeArrowheads="1"/>
          </p:cNvSpPr>
          <p:nvPr/>
        </p:nvSpPr>
        <p:spPr bwMode="auto">
          <a:xfrm>
            <a:off x="6161088" y="2449513"/>
            <a:ext cx="8699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Clr>
                <a:srgbClr val="FFFFFF"/>
              </a:buClr>
              <a:defRPr/>
            </a:pPr>
            <a:r>
              <a:rPr lang="zh-CN" altLang="en-US" sz="1800" b="1">
                <a:latin typeface="黑体" charset="-122"/>
                <a:ea typeface="黑体" charset="-122"/>
              </a:rPr>
              <a:t>用　户</a:t>
            </a:r>
          </a:p>
        </p:txBody>
      </p:sp>
      <p:sp>
        <p:nvSpPr>
          <p:cNvPr id="40980" name="Line 160"/>
          <p:cNvSpPr>
            <a:spLocks noChangeShapeType="1"/>
          </p:cNvSpPr>
          <p:nvPr/>
        </p:nvSpPr>
        <p:spPr bwMode="auto">
          <a:xfrm>
            <a:off x="6161088" y="2905125"/>
            <a:ext cx="1739900" cy="0"/>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1" name="Line 161"/>
          <p:cNvSpPr>
            <a:spLocks noChangeShapeType="1"/>
          </p:cNvSpPr>
          <p:nvPr/>
        </p:nvSpPr>
        <p:spPr bwMode="auto">
          <a:xfrm>
            <a:off x="7031038" y="2449513"/>
            <a:ext cx="0" cy="2757487"/>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2" name="Line 162"/>
          <p:cNvSpPr>
            <a:spLocks noChangeShapeType="1"/>
          </p:cNvSpPr>
          <p:nvPr/>
        </p:nvSpPr>
        <p:spPr bwMode="auto">
          <a:xfrm>
            <a:off x="6161088" y="3360738"/>
            <a:ext cx="1739900" cy="0"/>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3" name="Line 163"/>
          <p:cNvSpPr>
            <a:spLocks noChangeShapeType="1"/>
          </p:cNvSpPr>
          <p:nvPr/>
        </p:nvSpPr>
        <p:spPr bwMode="auto">
          <a:xfrm>
            <a:off x="6161088" y="3805238"/>
            <a:ext cx="1739900" cy="0"/>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4" name="Line 164"/>
          <p:cNvSpPr>
            <a:spLocks noChangeShapeType="1"/>
          </p:cNvSpPr>
          <p:nvPr/>
        </p:nvSpPr>
        <p:spPr bwMode="auto">
          <a:xfrm>
            <a:off x="6161088" y="4262438"/>
            <a:ext cx="1739900" cy="0"/>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5" name="Line 165"/>
          <p:cNvSpPr>
            <a:spLocks noChangeShapeType="1"/>
          </p:cNvSpPr>
          <p:nvPr/>
        </p:nvSpPr>
        <p:spPr bwMode="auto">
          <a:xfrm>
            <a:off x="6161088" y="2449513"/>
            <a:ext cx="869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6" name="Line 166"/>
          <p:cNvSpPr>
            <a:spLocks noChangeShapeType="1"/>
          </p:cNvSpPr>
          <p:nvPr/>
        </p:nvSpPr>
        <p:spPr bwMode="auto">
          <a:xfrm>
            <a:off x="6161088" y="2449513"/>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7" name="Line 167"/>
          <p:cNvSpPr>
            <a:spLocks noChangeShapeType="1"/>
          </p:cNvSpPr>
          <p:nvPr/>
        </p:nvSpPr>
        <p:spPr bwMode="auto">
          <a:xfrm>
            <a:off x="7900988" y="2449513"/>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8" name="Line 168"/>
          <p:cNvSpPr>
            <a:spLocks noChangeShapeType="1"/>
          </p:cNvSpPr>
          <p:nvPr/>
        </p:nvSpPr>
        <p:spPr bwMode="auto">
          <a:xfrm>
            <a:off x="6161088" y="5207000"/>
            <a:ext cx="869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89" name="Line 169"/>
          <p:cNvSpPr>
            <a:spLocks noChangeShapeType="1"/>
          </p:cNvSpPr>
          <p:nvPr/>
        </p:nvSpPr>
        <p:spPr bwMode="auto">
          <a:xfrm>
            <a:off x="6161088" y="4718050"/>
            <a:ext cx="1739900" cy="0"/>
          </a:xfrm>
          <a:prstGeom prst="line">
            <a:avLst/>
          </a:prstGeom>
          <a:noFill/>
          <a:ln w="63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0" name="Line 170"/>
          <p:cNvSpPr>
            <a:spLocks noChangeShapeType="1"/>
          </p:cNvSpPr>
          <p:nvPr/>
        </p:nvSpPr>
        <p:spPr bwMode="auto">
          <a:xfrm>
            <a:off x="7031038" y="2449513"/>
            <a:ext cx="869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1" name="Line 171"/>
          <p:cNvSpPr>
            <a:spLocks noChangeShapeType="1"/>
          </p:cNvSpPr>
          <p:nvPr/>
        </p:nvSpPr>
        <p:spPr bwMode="auto">
          <a:xfrm>
            <a:off x="6161088" y="2905125"/>
            <a:ext cx="0" cy="4556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2" name="Line 172"/>
          <p:cNvSpPr>
            <a:spLocks noChangeShapeType="1"/>
          </p:cNvSpPr>
          <p:nvPr/>
        </p:nvSpPr>
        <p:spPr bwMode="auto">
          <a:xfrm>
            <a:off x="7900988" y="2905125"/>
            <a:ext cx="0" cy="45561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3" name="Line 173"/>
          <p:cNvSpPr>
            <a:spLocks noChangeShapeType="1"/>
          </p:cNvSpPr>
          <p:nvPr/>
        </p:nvSpPr>
        <p:spPr bwMode="auto">
          <a:xfrm>
            <a:off x="6161088" y="3360738"/>
            <a:ext cx="0" cy="4445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4" name="Line 174"/>
          <p:cNvSpPr>
            <a:spLocks noChangeShapeType="1"/>
          </p:cNvSpPr>
          <p:nvPr/>
        </p:nvSpPr>
        <p:spPr bwMode="auto">
          <a:xfrm>
            <a:off x="7900988" y="3360738"/>
            <a:ext cx="0" cy="4445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5" name="Line 175"/>
          <p:cNvSpPr>
            <a:spLocks noChangeShapeType="1"/>
          </p:cNvSpPr>
          <p:nvPr/>
        </p:nvSpPr>
        <p:spPr bwMode="auto">
          <a:xfrm>
            <a:off x="6161088" y="3805238"/>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6" name="Line 176"/>
          <p:cNvSpPr>
            <a:spLocks noChangeShapeType="1"/>
          </p:cNvSpPr>
          <p:nvPr/>
        </p:nvSpPr>
        <p:spPr bwMode="auto">
          <a:xfrm>
            <a:off x="7900988" y="3805238"/>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7" name="Line 177"/>
          <p:cNvSpPr>
            <a:spLocks noChangeShapeType="1"/>
          </p:cNvSpPr>
          <p:nvPr/>
        </p:nvSpPr>
        <p:spPr bwMode="auto">
          <a:xfrm>
            <a:off x="6161088" y="426243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8" name="Line 178"/>
          <p:cNvSpPr>
            <a:spLocks noChangeShapeType="1"/>
          </p:cNvSpPr>
          <p:nvPr/>
        </p:nvSpPr>
        <p:spPr bwMode="auto">
          <a:xfrm>
            <a:off x="7900988" y="4262438"/>
            <a:ext cx="0" cy="455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0999" name="Line 179"/>
          <p:cNvSpPr>
            <a:spLocks noChangeShapeType="1"/>
          </p:cNvSpPr>
          <p:nvPr/>
        </p:nvSpPr>
        <p:spPr bwMode="auto">
          <a:xfrm>
            <a:off x="6161088" y="4718050"/>
            <a:ext cx="0" cy="4889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1000" name="Line 180"/>
          <p:cNvSpPr>
            <a:spLocks noChangeShapeType="1"/>
          </p:cNvSpPr>
          <p:nvPr/>
        </p:nvSpPr>
        <p:spPr bwMode="auto">
          <a:xfrm>
            <a:off x="7900988" y="4718050"/>
            <a:ext cx="0" cy="4889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1001" name="Line 181"/>
          <p:cNvSpPr>
            <a:spLocks noChangeShapeType="1"/>
          </p:cNvSpPr>
          <p:nvPr/>
        </p:nvSpPr>
        <p:spPr bwMode="auto">
          <a:xfrm>
            <a:off x="7031038" y="5207000"/>
            <a:ext cx="86995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800" rIns="0" bIns="46800" anchor="ctr"/>
          <a:lstStyle/>
          <a:p>
            <a:pPr algn="ctr">
              <a:spcBef>
                <a:spcPct val="50000"/>
              </a:spcBef>
              <a:buFont typeface="Wingdings" charset="2"/>
              <a:buNone/>
              <a:defRPr/>
            </a:pPr>
            <a:endParaRPr lang="en-US"/>
          </a:p>
        </p:txBody>
      </p:sp>
      <p:sp>
        <p:nvSpPr>
          <p:cNvPr id="41002" name="Rectangle 3"/>
          <p:cNvSpPr>
            <a:spLocks noChangeArrowheads="1"/>
          </p:cNvSpPr>
          <p:nvPr/>
        </p:nvSpPr>
        <p:spPr bwMode="auto">
          <a:xfrm>
            <a:off x="681038" y="1371599"/>
            <a:ext cx="4822825" cy="337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just" eaLnBrk="1" hangingPunct="1">
              <a:spcBef>
                <a:spcPct val="50000"/>
              </a:spcBef>
              <a:buFont typeface="Wingdings" charset="2"/>
              <a:buNone/>
              <a:defRPr/>
            </a:pPr>
            <a:r>
              <a:rPr lang="zh-CN" altLang="en-US" sz="2400" dirty="0">
                <a:latin typeface="+mn-ea"/>
                <a:ea typeface="+mn-ea"/>
                <a:sym typeface="微软雅黑" charset="-122"/>
              </a:rPr>
              <a:t>2011年12月21日，</a:t>
            </a:r>
            <a:r>
              <a:rPr lang="zh-CN" altLang="en-US" sz="2400" dirty="0">
                <a:solidFill>
                  <a:srgbClr val="FF0000"/>
                </a:solidFill>
                <a:latin typeface="+mn-ea"/>
                <a:ea typeface="+mn-ea"/>
                <a:sym typeface="微软雅黑" charset="-122"/>
              </a:rPr>
              <a:t>CSDN</a:t>
            </a:r>
            <a:r>
              <a:rPr lang="zh-CN" altLang="en-US" sz="2400" dirty="0">
                <a:latin typeface="+mn-ea"/>
                <a:ea typeface="+mn-ea"/>
                <a:sym typeface="微软雅黑" charset="-122"/>
              </a:rPr>
              <a:t>后台数据库被盗，由于明文存储，642万多个用户的帐号、口令等信息被泄露</a:t>
            </a:r>
          </a:p>
        </p:txBody>
      </p:sp>
      <p:pic>
        <p:nvPicPr>
          <p:cNvPr id="47146" name="图片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363" y="3190875"/>
            <a:ext cx="492760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7" name="AutoShape 44" descr="40.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eaLnBrk="0" fontAlgn="base" hangingPunct="0">
              <a:spcBef>
                <a:spcPct val="0"/>
              </a:spcBef>
              <a:spcAft>
                <a:spcPct val="0"/>
              </a:spcAft>
              <a:defRPr sz="1400">
                <a:solidFill>
                  <a:schemeClr val="tx1"/>
                </a:solidFill>
                <a:latin typeface="Times New Roman" charset="0"/>
                <a:ea typeface="宋体" charset="-122"/>
              </a:defRPr>
            </a:lvl6pPr>
            <a:lvl7pPr marL="2971800" indent="-228600" eaLnBrk="0" fontAlgn="base" hangingPunct="0">
              <a:spcBef>
                <a:spcPct val="0"/>
              </a:spcBef>
              <a:spcAft>
                <a:spcPct val="0"/>
              </a:spcAft>
              <a:defRPr sz="1400">
                <a:solidFill>
                  <a:schemeClr val="tx1"/>
                </a:solidFill>
                <a:latin typeface="Times New Roman" charset="0"/>
                <a:ea typeface="宋体" charset="-122"/>
              </a:defRPr>
            </a:lvl7pPr>
            <a:lvl8pPr marL="3429000" indent="-228600" eaLnBrk="0" fontAlgn="base" hangingPunct="0">
              <a:spcBef>
                <a:spcPct val="0"/>
              </a:spcBef>
              <a:spcAft>
                <a:spcPct val="0"/>
              </a:spcAft>
              <a:defRPr sz="1400">
                <a:solidFill>
                  <a:schemeClr val="tx1"/>
                </a:solidFill>
                <a:latin typeface="Times New Roman" charset="0"/>
                <a:ea typeface="宋体" charset="-122"/>
              </a:defRPr>
            </a:lvl8pPr>
            <a:lvl9pPr marL="3886200" indent="-228600" eaLnBrk="0" fontAlgn="base" hangingPunct="0">
              <a:spcBef>
                <a:spcPct val="0"/>
              </a:spcBef>
              <a:spcAft>
                <a:spcPct val="0"/>
              </a:spcAft>
              <a:defRPr sz="1400">
                <a:solidFill>
                  <a:schemeClr val="tx1"/>
                </a:solidFill>
                <a:latin typeface="Times New Roman" charset="0"/>
                <a:ea typeface="宋体" charset="-122"/>
              </a:defRPr>
            </a:lvl9pPr>
          </a:lstStyle>
          <a:p>
            <a:endParaRPr lang="x-none" altLang="x-none"/>
          </a:p>
        </p:txBody>
      </p:sp>
      <p:sp>
        <p:nvSpPr>
          <p:cNvPr id="3" name="Slide Number Placeholder 2"/>
          <p:cNvSpPr>
            <a:spLocks noGrp="1"/>
          </p:cNvSpPr>
          <p:nvPr>
            <p:ph type="sldNum" sz="quarter" idx="12"/>
          </p:nvPr>
        </p:nvSpPr>
        <p:spPr/>
        <p:txBody>
          <a:bodyPr/>
          <a:lstStyle/>
          <a:p>
            <a:fld id="{297DE729-F9B5-6B4A-8061-A00ED75EC337}" type="slidenum">
              <a:rPr lang="en-US" smtClean="0"/>
              <a:t>12</a:t>
            </a:fld>
            <a:endParaRPr lang="en-US"/>
          </a:p>
        </p:txBody>
      </p:sp>
    </p:spTree>
    <p:extLst>
      <p:ext uri="{BB962C8B-B14F-4D97-AF65-F5344CB8AC3E}">
        <p14:creationId xmlns:p14="http://schemas.microsoft.com/office/powerpoint/2010/main" val="77849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txBox="1">
            <a:spLocks noChangeArrowheads="1"/>
          </p:cNvSpPr>
          <p:nvPr/>
        </p:nvSpPr>
        <p:spPr bwMode="auto">
          <a:xfrm>
            <a:off x="803275" y="428625"/>
            <a:ext cx="7239000" cy="5000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r>
              <a:rPr lang="zh-CN" altLang="en-US" dirty="0"/>
              <a:t>口令认证</a:t>
            </a:r>
          </a:p>
        </p:txBody>
      </p:sp>
      <p:sp>
        <p:nvSpPr>
          <p:cNvPr id="41002" name="Rectangle 3"/>
          <p:cNvSpPr>
            <a:spLocks noChangeArrowheads="1"/>
          </p:cNvSpPr>
          <p:nvPr/>
        </p:nvSpPr>
        <p:spPr bwMode="auto">
          <a:xfrm>
            <a:off x="681038" y="1285875"/>
            <a:ext cx="7816850" cy="3684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just" eaLnBrk="1" hangingPunct="1">
              <a:spcBef>
                <a:spcPct val="50000"/>
              </a:spcBef>
              <a:defRPr/>
            </a:pPr>
            <a:r>
              <a:rPr lang="en-US" altLang="zh-CN" sz="2400" dirty="0">
                <a:latin typeface="+mn-ea"/>
                <a:ea typeface="+mn-ea"/>
                <a:sym typeface="微软雅黑" charset="-122"/>
              </a:rPr>
              <a:t>2017</a:t>
            </a:r>
            <a:r>
              <a:rPr lang="zh-CN" altLang="en-US" sz="2400" dirty="0">
                <a:latin typeface="+mn-ea"/>
                <a:ea typeface="+mn-ea"/>
                <a:sym typeface="微软雅黑" charset="-122"/>
              </a:rPr>
              <a:t>年初，</a:t>
            </a:r>
            <a:r>
              <a:rPr lang="zh-CN" altLang="en-US" sz="2400" dirty="0">
                <a:latin typeface="+mn-ea"/>
                <a:ea typeface="+mn-ea"/>
              </a:rPr>
              <a:t>一个网络黑市商家兜售了</a:t>
            </a:r>
            <a:r>
              <a:rPr lang="en-US" altLang="zh-CN" sz="2400" dirty="0">
                <a:latin typeface="+mn-ea"/>
                <a:ea typeface="+mn-ea"/>
              </a:rPr>
              <a:t>10</a:t>
            </a:r>
            <a:r>
              <a:rPr lang="zh-CN" altLang="en-US" sz="2400" dirty="0">
                <a:latin typeface="+mn-ea"/>
                <a:ea typeface="+mn-ea"/>
              </a:rPr>
              <a:t>亿个被盗的中国网络巨头的用户账户；</a:t>
            </a:r>
            <a:endParaRPr lang="en-US" altLang="zh-CN" sz="2400" dirty="0">
              <a:latin typeface="+mn-ea"/>
              <a:ea typeface="+mn-ea"/>
              <a:sym typeface="微软雅黑" charset="-122"/>
            </a:endParaRPr>
          </a:p>
          <a:p>
            <a:pPr algn="just" eaLnBrk="1" hangingPunct="1">
              <a:spcBef>
                <a:spcPct val="50000"/>
              </a:spcBef>
              <a:defRPr/>
            </a:pPr>
            <a:r>
              <a:rPr lang="zh-CN" altLang="en-US" sz="2400" dirty="0">
                <a:latin typeface="+mn-ea"/>
                <a:ea typeface="+mn-ea"/>
                <a:sym typeface="微软雅黑" charset="-122"/>
              </a:rPr>
              <a:t>近日，</a:t>
            </a:r>
            <a:r>
              <a:rPr lang="en-US" altLang="zh-CN" sz="2400" dirty="0" err="1">
                <a:latin typeface="+mn-ea"/>
                <a:ea typeface="+mn-ea"/>
              </a:rPr>
              <a:t>CosmicDark</a:t>
            </a:r>
            <a:r>
              <a:rPr lang="zh-CN" altLang="en-US" sz="2400" dirty="0">
                <a:latin typeface="+mn-ea"/>
                <a:ea typeface="+mn-ea"/>
              </a:rPr>
              <a:t>上的一个黑市商家刚上架了一个用户数据库，该数据库包含了</a:t>
            </a:r>
            <a:r>
              <a:rPr lang="en-US" altLang="zh-CN" sz="2400" dirty="0">
                <a:latin typeface="+mn-ea"/>
                <a:ea typeface="+mn-ea"/>
              </a:rPr>
              <a:t>100,759,591</a:t>
            </a:r>
            <a:r>
              <a:rPr lang="zh-CN" altLang="en-US" sz="2400" dirty="0">
                <a:latin typeface="+mn-ea"/>
                <a:ea typeface="+mn-ea"/>
              </a:rPr>
              <a:t>个被盗的优酷用户账户；</a:t>
            </a:r>
          </a:p>
          <a:p>
            <a:pPr algn="just" eaLnBrk="1" hangingPunct="1">
              <a:spcBef>
                <a:spcPct val="50000"/>
              </a:spcBef>
              <a:buFont typeface="Wingdings" charset="2"/>
              <a:buNone/>
              <a:defRPr/>
            </a:pPr>
            <a:endParaRPr lang="en-US" altLang="zh-CN" sz="2800" dirty="0">
              <a:ea typeface="楷体_GB2312" charset="0"/>
              <a:sym typeface="微软雅黑" charset="-122"/>
            </a:endParaRPr>
          </a:p>
        </p:txBody>
      </p:sp>
      <p:sp>
        <p:nvSpPr>
          <p:cNvPr id="53251" name="AutoShape 44" descr="40.jp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eaLnBrk="0" fontAlgn="base" hangingPunct="0">
              <a:spcBef>
                <a:spcPct val="0"/>
              </a:spcBef>
              <a:spcAft>
                <a:spcPct val="0"/>
              </a:spcAft>
              <a:defRPr sz="1400">
                <a:solidFill>
                  <a:schemeClr val="tx1"/>
                </a:solidFill>
                <a:latin typeface="Times New Roman" charset="0"/>
                <a:ea typeface="宋体" charset="-122"/>
              </a:defRPr>
            </a:lvl6pPr>
            <a:lvl7pPr marL="2971800" indent="-228600" eaLnBrk="0" fontAlgn="base" hangingPunct="0">
              <a:spcBef>
                <a:spcPct val="0"/>
              </a:spcBef>
              <a:spcAft>
                <a:spcPct val="0"/>
              </a:spcAft>
              <a:defRPr sz="1400">
                <a:solidFill>
                  <a:schemeClr val="tx1"/>
                </a:solidFill>
                <a:latin typeface="Times New Roman" charset="0"/>
                <a:ea typeface="宋体" charset="-122"/>
              </a:defRPr>
            </a:lvl7pPr>
            <a:lvl8pPr marL="3429000" indent="-228600" eaLnBrk="0" fontAlgn="base" hangingPunct="0">
              <a:spcBef>
                <a:spcPct val="0"/>
              </a:spcBef>
              <a:spcAft>
                <a:spcPct val="0"/>
              </a:spcAft>
              <a:defRPr sz="1400">
                <a:solidFill>
                  <a:schemeClr val="tx1"/>
                </a:solidFill>
                <a:latin typeface="Times New Roman" charset="0"/>
                <a:ea typeface="宋体" charset="-122"/>
              </a:defRPr>
            </a:lvl8pPr>
            <a:lvl9pPr marL="3886200" indent="-228600" eaLnBrk="0" fontAlgn="base" hangingPunct="0">
              <a:spcBef>
                <a:spcPct val="0"/>
              </a:spcBef>
              <a:spcAft>
                <a:spcPct val="0"/>
              </a:spcAft>
              <a:defRPr sz="1400">
                <a:solidFill>
                  <a:schemeClr val="tx1"/>
                </a:solidFill>
                <a:latin typeface="Times New Roman" charset="0"/>
                <a:ea typeface="宋体" charset="-122"/>
              </a:defRPr>
            </a:lvl9pPr>
          </a:lstStyle>
          <a:p>
            <a:endParaRPr lang="x-none" altLang="x-none"/>
          </a:p>
        </p:txBody>
      </p:sp>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716338"/>
            <a:ext cx="5113337"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13</a:t>
            </a:fld>
            <a:endParaRPr lang="en-US"/>
          </a:p>
        </p:txBody>
      </p:sp>
    </p:spTree>
    <p:extLst>
      <p:ext uri="{BB962C8B-B14F-4D97-AF65-F5344CB8AC3E}">
        <p14:creationId xmlns:p14="http://schemas.microsoft.com/office/powerpoint/2010/main" val="16327979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a:xfrm>
            <a:off x="628650" y="1690689"/>
            <a:ext cx="7886700" cy="4351338"/>
          </a:xfrm>
        </p:spPr>
        <p:txBody>
          <a:bodyPr>
            <a:normAutofit fontScale="92500" lnSpcReduction="20000"/>
          </a:bodyPr>
          <a:lstStyle/>
          <a:p>
            <a:pPr>
              <a:lnSpc>
                <a:spcPct val="120000"/>
              </a:lnSpc>
            </a:pPr>
            <a:r>
              <a:rPr lang="zh-CN" altLang="en-US" dirty="0"/>
              <a:t>用户认证</a:t>
            </a:r>
            <a:endParaRPr lang="en-US" altLang="zh-CN" dirty="0"/>
          </a:p>
          <a:p>
            <a:pPr lvl="1">
              <a:lnSpc>
                <a:spcPct val="120000"/>
              </a:lnSpc>
            </a:pPr>
            <a:r>
              <a:rPr lang="zh-CN" altLang="en-US" dirty="0"/>
              <a:t>口令认证，</a:t>
            </a:r>
            <a:r>
              <a:rPr lang="en-US" altLang="zh-CN" dirty="0"/>
              <a:t>Salt</a:t>
            </a:r>
          </a:p>
          <a:p>
            <a:pPr lvl="1">
              <a:lnSpc>
                <a:spcPct val="120000"/>
              </a:lnSpc>
            </a:pPr>
            <a:r>
              <a:rPr lang="zh-CN" altLang="en-US" dirty="0">
                <a:solidFill>
                  <a:srgbClr val="FF0000"/>
                </a:solidFill>
              </a:rPr>
              <a:t>挑战</a:t>
            </a:r>
            <a:r>
              <a:rPr lang="en-US" altLang="zh-CN" dirty="0">
                <a:solidFill>
                  <a:srgbClr val="FF0000"/>
                </a:solidFill>
              </a:rPr>
              <a:t>-</a:t>
            </a:r>
            <a:r>
              <a:rPr lang="zh-CN" altLang="en-US" dirty="0">
                <a:solidFill>
                  <a:srgbClr val="FF0000"/>
                </a:solidFill>
              </a:rPr>
              <a:t>应答</a:t>
            </a:r>
            <a:r>
              <a:rPr lang="en-US" altLang="zh-CN" dirty="0">
                <a:solidFill>
                  <a:srgbClr val="FF0000"/>
                </a:solidFill>
              </a:rPr>
              <a:t>(Challenge-response)</a:t>
            </a:r>
            <a:r>
              <a:rPr lang="zh-CN" altLang="en-US" dirty="0">
                <a:solidFill>
                  <a:srgbClr val="FF0000"/>
                </a:solidFill>
              </a:rPr>
              <a:t>认证协议</a:t>
            </a:r>
            <a:endParaRPr lang="en-US" altLang="zh-CN" dirty="0">
              <a:solidFill>
                <a:srgbClr val="FF0000"/>
              </a:solidFill>
            </a:endParaRPr>
          </a:p>
          <a:p>
            <a:pPr lvl="1">
              <a:lnSpc>
                <a:spcPct val="120000"/>
              </a:lnSpc>
            </a:pPr>
            <a:r>
              <a:rPr lang="zh-CN" altLang="en-US" dirty="0"/>
              <a:t>动态口令</a:t>
            </a:r>
            <a:endParaRPr lang="en-US" altLang="zh-CN" dirty="0"/>
          </a:p>
          <a:p>
            <a:pPr lvl="1">
              <a:lnSpc>
                <a:spcPct val="120000"/>
              </a:lnSpc>
            </a:pPr>
            <a:r>
              <a:rPr lang="zh-CN" altLang="en-US" dirty="0"/>
              <a:t>生物识别技术</a:t>
            </a:r>
            <a:endParaRPr lang="en-US" altLang="zh-CN" dirty="0"/>
          </a:p>
          <a:p>
            <a:pPr lvl="1">
              <a:lnSpc>
                <a:spcPct val="120000"/>
              </a:lnSpc>
            </a:pPr>
            <a:r>
              <a:rPr lang="zh-CN" altLang="en-US" dirty="0"/>
              <a:t>基于令牌</a:t>
            </a:r>
            <a:r>
              <a:rPr lang="en-US" altLang="zh-CN" dirty="0"/>
              <a:t>(Token-based)</a:t>
            </a:r>
            <a:r>
              <a:rPr lang="zh-CN" altLang="en-US" dirty="0"/>
              <a:t>的认证</a:t>
            </a:r>
            <a:endParaRPr lang="en-US" altLang="zh-CN" dirty="0"/>
          </a:p>
          <a:p>
            <a:pPr lvl="1">
              <a:lnSpc>
                <a:spcPct val="120000"/>
              </a:lnSpc>
            </a:pPr>
            <a:r>
              <a:rPr lang="en-US" altLang="zh-CN" dirty="0"/>
              <a:t>FIDO</a:t>
            </a:r>
            <a:endParaRPr lang="en-US" dirty="0"/>
          </a:p>
          <a:p>
            <a:pPr>
              <a:lnSpc>
                <a:spcPct val="120000"/>
              </a:lnSpc>
            </a:pPr>
            <a:r>
              <a:rPr lang="zh-CN" altLang="en-US" dirty="0"/>
              <a:t>分布式系统中的身份认证</a:t>
            </a:r>
            <a:endParaRPr lang="en-US" altLang="zh-CN" dirty="0"/>
          </a:p>
          <a:p>
            <a:pPr lvl="1">
              <a:lnSpc>
                <a:spcPct val="120000"/>
              </a:lnSpc>
            </a:pPr>
            <a:r>
              <a:rPr lang="zh-CN" altLang="en-US" dirty="0"/>
              <a:t>单点登录系统</a:t>
            </a:r>
            <a:r>
              <a:rPr lang="en-US" altLang="zh-CN" dirty="0"/>
              <a:t>(Single</a:t>
            </a:r>
            <a:r>
              <a:rPr lang="zh-CN" altLang="en-US" dirty="0"/>
              <a:t> </a:t>
            </a:r>
            <a:r>
              <a:rPr lang="en-US" altLang="zh-CN" dirty="0"/>
              <a:t>Sign-On)</a:t>
            </a:r>
          </a:p>
          <a:p>
            <a:pPr lvl="1">
              <a:lnSpc>
                <a:spcPct val="120000"/>
              </a:lnSpc>
            </a:pPr>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14</a:t>
            </a:fld>
            <a:endParaRPr lang="en-US"/>
          </a:p>
        </p:txBody>
      </p:sp>
    </p:spTree>
    <p:extLst>
      <p:ext uri="{BB962C8B-B14F-4D97-AF65-F5344CB8AC3E}">
        <p14:creationId xmlns:p14="http://schemas.microsoft.com/office/powerpoint/2010/main" val="10723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90538" y="312738"/>
            <a:ext cx="7772400" cy="1143000"/>
          </a:xfrm>
        </p:spPr>
        <p:txBody>
          <a:bodyPr/>
          <a:lstStyle/>
          <a:p>
            <a:pPr eaLnBrk="1" hangingPunct="1"/>
            <a:r>
              <a:rPr lang="zh-CN" altLang="en-US" sz="3600" dirty="0"/>
              <a:t>挑战</a:t>
            </a:r>
            <a:r>
              <a:rPr lang="en-US" altLang="zh-CN" sz="3600" dirty="0"/>
              <a:t>-</a:t>
            </a:r>
            <a:r>
              <a:rPr lang="zh-CN" altLang="en-US" sz="3600" dirty="0"/>
              <a:t>应答认证</a:t>
            </a:r>
            <a:endParaRPr lang="en-US" altLang="en-US" sz="3600" dirty="0"/>
          </a:p>
        </p:txBody>
      </p:sp>
      <p:sp>
        <p:nvSpPr>
          <p:cNvPr id="43010" name="Rectangle 3"/>
          <p:cNvSpPr>
            <a:spLocks noGrp="1" noChangeArrowheads="1"/>
          </p:cNvSpPr>
          <p:nvPr>
            <p:ph type="body" idx="1"/>
          </p:nvPr>
        </p:nvSpPr>
        <p:spPr>
          <a:xfrm>
            <a:off x="457200" y="1600200"/>
            <a:ext cx="8229600" cy="941388"/>
          </a:xfrm>
        </p:spPr>
        <p:txBody>
          <a:bodyPr/>
          <a:lstStyle/>
          <a:p>
            <a:pPr eaLnBrk="1" hangingPunct="1">
              <a:buFontTx/>
              <a:buNone/>
            </a:pPr>
            <a:r>
              <a:rPr lang="en-US" altLang="en-US" u="sng" dirty="0">
                <a:solidFill>
                  <a:srgbClr val="FF0000"/>
                </a:solidFill>
              </a:rPr>
              <a:t>Goal:</a:t>
            </a:r>
            <a:r>
              <a:rPr lang="en-US" altLang="en-US" dirty="0"/>
              <a:t> Bob </a:t>
            </a:r>
            <a:r>
              <a:rPr lang="zh-CN" altLang="en-US" dirty="0"/>
              <a:t>希望</a:t>
            </a:r>
            <a:r>
              <a:rPr lang="en-US" altLang="en-US" dirty="0"/>
              <a:t> Alice</a:t>
            </a:r>
            <a:r>
              <a:rPr lang="zh-CN" altLang="en-US" dirty="0"/>
              <a:t>向他“证明”自己的身份</a:t>
            </a:r>
            <a:endParaRPr lang="en-US" altLang="en-US" dirty="0"/>
          </a:p>
        </p:txBody>
      </p:sp>
      <p:sp>
        <p:nvSpPr>
          <p:cNvPr id="43011" name="Text Box 4"/>
          <p:cNvSpPr txBox="1">
            <a:spLocks noChangeArrowheads="1"/>
          </p:cNvSpPr>
          <p:nvPr/>
        </p:nvSpPr>
        <p:spPr bwMode="auto">
          <a:xfrm>
            <a:off x="654496" y="2654300"/>
            <a:ext cx="52918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u="sng" dirty="0">
                <a:solidFill>
                  <a:srgbClr val="FF0000"/>
                </a:solidFill>
              </a:rPr>
              <a:t>Protocol ap1.0:</a:t>
            </a:r>
            <a:r>
              <a:rPr lang="en-US" altLang="en-US" sz="2400" dirty="0">
                <a:solidFill>
                  <a:srgbClr val="FF0000"/>
                </a:solidFill>
              </a:rPr>
              <a:t> </a:t>
            </a:r>
            <a:r>
              <a:rPr lang="en-US" altLang="en-US" sz="2400" dirty="0"/>
              <a:t>Alice </a:t>
            </a:r>
            <a:r>
              <a:rPr lang="zh-CN" altLang="en-US" sz="2400" dirty="0"/>
              <a:t>说 </a:t>
            </a:r>
            <a:r>
              <a:rPr lang="en-US" altLang="en-US" sz="2400" dirty="0"/>
              <a:t>“I am Alice”</a:t>
            </a:r>
          </a:p>
        </p:txBody>
      </p:sp>
      <p:sp>
        <p:nvSpPr>
          <p:cNvPr id="43012" name="Text Box 5"/>
          <p:cNvSpPr txBox="1">
            <a:spLocks noChangeArrowheads="1"/>
          </p:cNvSpPr>
          <p:nvPr/>
        </p:nvSpPr>
        <p:spPr bwMode="auto">
          <a:xfrm>
            <a:off x="5790569" y="4135438"/>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失败场景</a:t>
            </a:r>
            <a:r>
              <a:rPr lang="en-US" altLang="en-US" sz="2400" dirty="0"/>
              <a:t>??</a:t>
            </a:r>
          </a:p>
        </p:txBody>
      </p:sp>
      <p:pic>
        <p:nvPicPr>
          <p:cNvPr id="43013" name="Picture 6"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7"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983163"/>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8"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363" y="3811588"/>
            <a:ext cx="81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Line 9"/>
          <p:cNvSpPr>
            <a:spLocks noChangeShapeType="1"/>
          </p:cNvSpPr>
          <p:nvPr/>
        </p:nvSpPr>
        <p:spPr bwMode="auto">
          <a:xfrm>
            <a:off x="1490663" y="4248150"/>
            <a:ext cx="18700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Text Box 10"/>
          <p:cNvSpPr txBox="1">
            <a:spLocks noChangeArrowheads="1"/>
          </p:cNvSpPr>
          <p:nvPr/>
        </p:nvSpPr>
        <p:spPr bwMode="auto">
          <a:xfrm>
            <a:off x="1457325" y="3749675"/>
            <a:ext cx="188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“I am Alice”</a:t>
            </a:r>
          </a:p>
        </p:txBody>
      </p:sp>
      <p:sp>
        <p:nvSpPr>
          <p:cNvPr id="3" name="Slide Number Placeholder 2"/>
          <p:cNvSpPr>
            <a:spLocks noGrp="1"/>
          </p:cNvSpPr>
          <p:nvPr>
            <p:ph type="sldNum" sz="quarter" idx="12"/>
          </p:nvPr>
        </p:nvSpPr>
        <p:spPr/>
        <p:txBody>
          <a:bodyPr/>
          <a:lstStyle/>
          <a:p>
            <a:fld id="{297DE729-F9B5-6B4A-8061-A00ED75EC337}" type="slidenum">
              <a:rPr lang="en-US" smtClean="0"/>
              <a:t>15</a:t>
            </a:fld>
            <a:endParaRPr lang="en-US"/>
          </a:p>
        </p:txBody>
      </p:sp>
    </p:spTree>
    <p:extLst>
      <p:ext uri="{BB962C8B-B14F-4D97-AF65-F5344CB8AC3E}">
        <p14:creationId xmlns:p14="http://schemas.microsoft.com/office/powerpoint/2010/main" val="17823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490538" y="312738"/>
            <a:ext cx="7772400" cy="11430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认证</a:t>
            </a:r>
            <a:endParaRPr lang="en-US" altLang="en-US" dirty="0"/>
          </a:p>
        </p:txBody>
      </p:sp>
      <p:sp>
        <p:nvSpPr>
          <p:cNvPr id="44034" name="Rectangle 3"/>
          <p:cNvSpPr>
            <a:spLocks noGrp="1" noChangeArrowheads="1"/>
          </p:cNvSpPr>
          <p:nvPr>
            <p:ph type="body" idx="1"/>
          </p:nvPr>
        </p:nvSpPr>
        <p:spPr>
          <a:xfrm>
            <a:off x="457200" y="1600200"/>
            <a:ext cx="8229600" cy="941388"/>
          </a:xfrm>
        </p:spPr>
        <p:txBody>
          <a:bodyPr/>
          <a:lstStyle/>
          <a:p>
            <a:pPr>
              <a:buNone/>
            </a:pPr>
            <a:r>
              <a:rPr lang="en-US" altLang="en-US" u="sng" dirty="0">
                <a:solidFill>
                  <a:srgbClr val="FF0000"/>
                </a:solidFill>
              </a:rPr>
              <a:t>Goal:</a:t>
            </a:r>
            <a:r>
              <a:rPr lang="en-US" altLang="en-US" dirty="0"/>
              <a:t> Bob </a:t>
            </a:r>
            <a:r>
              <a:rPr lang="zh-CN" altLang="en-US" dirty="0"/>
              <a:t>希望</a:t>
            </a:r>
            <a:r>
              <a:rPr lang="en-US" altLang="en-US" dirty="0"/>
              <a:t> Alice</a:t>
            </a:r>
            <a:r>
              <a:rPr lang="zh-CN" altLang="en-US" dirty="0"/>
              <a:t>向他“证明”自己的身份</a:t>
            </a:r>
            <a:endParaRPr lang="en-US" altLang="en-US" dirty="0"/>
          </a:p>
        </p:txBody>
      </p:sp>
      <p:sp>
        <p:nvSpPr>
          <p:cNvPr id="44035" name="Text Box 4"/>
          <p:cNvSpPr txBox="1">
            <a:spLocks noChangeArrowheads="1"/>
          </p:cNvSpPr>
          <p:nvPr/>
        </p:nvSpPr>
        <p:spPr bwMode="auto">
          <a:xfrm>
            <a:off x="700182" y="2654300"/>
            <a:ext cx="5200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u="sng" dirty="0">
                <a:solidFill>
                  <a:srgbClr val="FF0000"/>
                </a:solidFill>
              </a:rPr>
              <a:t>Protocol ap1.0:</a:t>
            </a:r>
            <a:r>
              <a:rPr lang="en-US" altLang="en-US" sz="2400" dirty="0">
                <a:solidFill>
                  <a:srgbClr val="FF0000"/>
                </a:solidFill>
              </a:rPr>
              <a:t> </a:t>
            </a:r>
            <a:r>
              <a:rPr lang="en-US" altLang="en-US" sz="2400" dirty="0"/>
              <a:t>Alice </a:t>
            </a:r>
            <a:r>
              <a:rPr lang="zh-CN" altLang="en-US" sz="2400" dirty="0"/>
              <a:t>说</a:t>
            </a:r>
            <a:r>
              <a:rPr lang="en-US" altLang="en-US" sz="2400" dirty="0"/>
              <a:t>“I am Alice”</a:t>
            </a:r>
          </a:p>
        </p:txBody>
      </p:sp>
      <p:sp>
        <p:nvSpPr>
          <p:cNvPr id="44036" name="Text Box 5"/>
          <p:cNvSpPr txBox="1">
            <a:spLocks noChangeArrowheads="1"/>
          </p:cNvSpPr>
          <p:nvPr/>
        </p:nvSpPr>
        <p:spPr bwMode="auto">
          <a:xfrm>
            <a:off x="5094288" y="3840163"/>
            <a:ext cx="3522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在网络环境中，</a:t>
            </a:r>
            <a:r>
              <a:rPr lang="en-US" altLang="zh-CN" sz="2400" dirty="0"/>
              <a:t>Bob</a:t>
            </a:r>
            <a:r>
              <a:rPr lang="zh-CN" altLang="en-US" sz="2400" dirty="0"/>
              <a:t>看不到</a:t>
            </a:r>
            <a:r>
              <a:rPr lang="en-US" altLang="zh-CN" sz="2400" dirty="0"/>
              <a:t>Alice</a:t>
            </a:r>
            <a:r>
              <a:rPr lang="zh-CN" altLang="en-US" sz="2400" dirty="0"/>
              <a:t>，所以</a:t>
            </a:r>
            <a:r>
              <a:rPr lang="en-US" altLang="en-US" sz="2400" dirty="0"/>
              <a:t>Trudy </a:t>
            </a:r>
            <a:r>
              <a:rPr lang="zh-CN" altLang="en-US" sz="2400" dirty="0"/>
              <a:t>可以简单申明她是</a:t>
            </a:r>
            <a:r>
              <a:rPr lang="en-US" altLang="zh-CN" sz="2400" dirty="0"/>
              <a:t>Alice</a:t>
            </a:r>
            <a:endParaRPr lang="en-US" altLang="en-US" sz="2400" dirty="0"/>
          </a:p>
        </p:txBody>
      </p:sp>
      <p:pic>
        <p:nvPicPr>
          <p:cNvPr id="44037" name="Picture 6"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7"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983163"/>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8"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063" y="3813175"/>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Line 9"/>
          <p:cNvSpPr>
            <a:spLocks noChangeShapeType="1"/>
          </p:cNvSpPr>
          <p:nvPr/>
        </p:nvSpPr>
        <p:spPr bwMode="auto">
          <a:xfrm flipV="1">
            <a:off x="2784475" y="4473575"/>
            <a:ext cx="773113" cy="102711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1" name="Text Box 10"/>
          <p:cNvSpPr txBox="1">
            <a:spLocks noChangeArrowheads="1"/>
          </p:cNvSpPr>
          <p:nvPr/>
        </p:nvSpPr>
        <p:spPr bwMode="auto">
          <a:xfrm>
            <a:off x="3032125" y="5002213"/>
            <a:ext cx="188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“I am Alice”</a:t>
            </a:r>
          </a:p>
        </p:txBody>
      </p:sp>
      <p:sp>
        <p:nvSpPr>
          <p:cNvPr id="3" name="Slide Number Placeholder 2"/>
          <p:cNvSpPr>
            <a:spLocks noGrp="1"/>
          </p:cNvSpPr>
          <p:nvPr>
            <p:ph type="sldNum" sz="quarter" idx="12"/>
          </p:nvPr>
        </p:nvSpPr>
        <p:spPr/>
        <p:txBody>
          <a:bodyPr/>
          <a:lstStyle/>
          <a:p>
            <a:fld id="{297DE729-F9B5-6B4A-8061-A00ED75EC337}" type="slidenum">
              <a:rPr lang="en-US" smtClean="0"/>
              <a:t>16</a:t>
            </a:fld>
            <a:endParaRPr lang="en-US"/>
          </a:p>
        </p:txBody>
      </p:sp>
    </p:spTree>
    <p:extLst>
      <p:ext uri="{BB962C8B-B14F-4D97-AF65-F5344CB8AC3E}">
        <p14:creationId xmlns:p14="http://schemas.microsoft.com/office/powerpoint/2010/main" val="194270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758825" y="290513"/>
            <a:ext cx="7756525" cy="1325563"/>
          </a:xfrm>
        </p:spPr>
        <p:txBody>
          <a:bodyPr>
            <a:normAutofit/>
          </a:bodyPr>
          <a:lstStyle/>
          <a:p>
            <a:pPr eaLnBrk="1" hangingPunct="1"/>
            <a:r>
              <a:rPr lang="zh-CN" altLang="en-US" dirty="0"/>
              <a:t>认证</a:t>
            </a:r>
            <a:endParaRPr lang="en-US" altLang="en-US" dirty="0"/>
          </a:p>
        </p:txBody>
      </p:sp>
      <p:sp>
        <p:nvSpPr>
          <p:cNvPr id="45058" name="Text Box 3"/>
          <p:cNvSpPr txBox="1">
            <a:spLocks noChangeArrowheads="1"/>
          </p:cNvSpPr>
          <p:nvPr/>
        </p:nvSpPr>
        <p:spPr bwMode="auto">
          <a:xfrm>
            <a:off x="1155204" y="1768735"/>
            <a:ext cx="69637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2400" u="sng" dirty="0">
                <a:solidFill>
                  <a:srgbClr val="FF0000"/>
                </a:solidFill>
              </a:rPr>
              <a:t>Protocol ap2.0:</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a:t>
            </a:r>
            <a:endParaRPr lang="en-US" altLang="zh-CN" sz="2400" dirty="0"/>
          </a:p>
          <a:p>
            <a:pPr algn="r">
              <a:spcBef>
                <a:spcPct val="0"/>
              </a:spcBef>
              <a:spcAft>
                <a:spcPct val="0"/>
              </a:spcAft>
              <a:buFontTx/>
              <a:buNone/>
            </a:pPr>
            <a:r>
              <a:rPr lang="zh-CN" altLang="en-US" sz="2400" dirty="0"/>
              <a:t>说</a:t>
            </a:r>
            <a:r>
              <a:rPr lang="en-US" altLang="en-US" sz="2400" dirty="0"/>
              <a:t>“I am Alice”</a:t>
            </a:r>
          </a:p>
        </p:txBody>
      </p:sp>
      <p:sp>
        <p:nvSpPr>
          <p:cNvPr id="45059" name="Text Box 4"/>
          <p:cNvSpPr txBox="1">
            <a:spLocks noChangeArrowheads="1"/>
          </p:cNvSpPr>
          <p:nvPr/>
        </p:nvSpPr>
        <p:spPr bwMode="auto">
          <a:xfrm>
            <a:off x="6539867" y="4113213"/>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失败场景</a:t>
            </a:r>
            <a:r>
              <a:rPr lang="en-US" altLang="en-US" sz="2400" dirty="0"/>
              <a:t>??</a:t>
            </a:r>
          </a:p>
        </p:txBody>
      </p:sp>
      <p:pic>
        <p:nvPicPr>
          <p:cNvPr id="45060"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983163"/>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3684588"/>
            <a:ext cx="81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Line 8"/>
          <p:cNvSpPr>
            <a:spLocks noChangeShapeType="1"/>
          </p:cNvSpPr>
          <p:nvPr/>
        </p:nvSpPr>
        <p:spPr bwMode="auto">
          <a:xfrm>
            <a:off x="1238250" y="4262438"/>
            <a:ext cx="3798888"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5064" name="Group 9"/>
          <p:cNvGrpSpPr>
            <a:grpSpLocks/>
          </p:cNvGrpSpPr>
          <p:nvPr/>
        </p:nvGrpSpPr>
        <p:grpSpPr bwMode="auto">
          <a:xfrm>
            <a:off x="1546225" y="3433763"/>
            <a:ext cx="2898775" cy="644525"/>
            <a:chOff x="513" y="1791"/>
            <a:chExt cx="1826" cy="406"/>
          </a:xfrm>
        </p:grpSpPr>
        <p:sp>
          <p:nvSpPr>
            <p:cNvPr id="45065" name="Rectangle 10"/>
            <p:cNvSpPr>
              <a:spLocks noChangeArrowheads="1"/>
            </p:cNvSpPr>
            <p:nvPr/>
          </p:nvSpPr>
          <p:spPr bwMode="auto">
            <a:xfrm>
              <a:off x="540" y="1791"/>
              <a:ext cx="179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5066" name="Text Box 11"/>
            <p:cNvSpPr txBox="1">
              <a:spLocks noChangeArrowheads="1"/>
            </p:cNvSpPr>
            <p:nvPr/>
          </p:nvSpPr>
          <p:spPr bwMode="auto">
            <a:xfrm>
              <a:off x="1327" y="1877"/>
              <a:ext cx="10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“I am Alice”</a:t>
              </a:r>
            </a:p>
          </p:txBody>
        </p:sp>
        <p:sp>
          <p:nvSpPr>
            <p:cNvPr id="45067" name="Text Box 12"/>
            <p:cNvSpPr txBox="1">
              <a:spLocks noChangeArrowheads="1"/>
            </p:cNvSpPr>
            <p:nvPr/>
          </p:nvSpPr>
          <p:spPr bwMode="auto">
            <a:xfrm>
              <a:off x="513" y="1793"/>
              <a:ext cx="84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Alice’s </a:t>
              </a:r>
            </a:p>
            <a:p>
              <a:pPr algn="ctr">
                <a:spcBef>
                  <a:spcPct val="0"/>
                </a:spcBef>
                <a:spcAft>
                  <a:spcPct val="0"/>
                </a:spcAft>
                <a:buFontTx/>
                <a:buNone/>
              </a:pPr>
              <a:r>
                <a:rPr lang="en-US" altLang="en-US" sz="1800"/>
                <a:t>IP address</a:t>
              </a:r>
            </a:p>
          </p:txBody>
        </p:sp>
        <p:sp>
          <p:nvSpPr>
            <p:cNvPr id="45068" name="Line 13"/>
            <p:cNvSpPr>
              <a:spLocks noChangeShapeType="1"/>
            </p:cNvSpPr>
            <p:nvPr/>
          </p:nvSpPr>
          <p:spPr bwMode="auto">
            <a:xfrm flipH="1">
              <a:off x="1338" y="1797"/>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 name="Slide Number Placeholder 2"/>
          <p:cNvSpPr>
            <a:spLocks noGrp="1"/>
          </p:cNvSpPr>
          <p:nvPr>
            <p:ph type="sldNum" sz="quarter" idx="12"/>
          </p:nvPr>
        </p:nvSpPr>
        <p:spPr/>
        <p:txBody>
          <a:bodyPr/>
          <a:lstStyle/>
          <a:p>
            <a:fld id="{297DE729-F9B5-6B4A-8061-A00ED75EC337}" type="slidenum">
              <a:rPr lang="en-US" smtClean="0"/>
              <a:t>17</a:t>
            </a:fld>
            <a:endParaRPr lang="en-US"/>
          </a:p>
        </p:txBody>
      </p:sp>
    </p:spTree>
    <p:extLst>
      <p:ext uri="{BB962C8B-B14F-4D97-AF65-F5344CB8AC3E}">
        <p14:creationId xmlns:p14="http://schemas.microsoft.com/office/powerpoint/2010/main" val="627346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normAutofit/>
          </a:bodyPr>
          <a:lstStyle/>
          <a:p>
            <a:pPr eaLnBrk="1" hangingPunct="1"/>
            <a:r>
              <a:rPr lang="zh-CN" altLang="en-US" dirty="0"/>
              <a:t>认证</a:t>
            </a:r>
            <a:endParaRPr lang="en-US" altLang="en-US" dirty="0"/>
          </a:p>
        </p:txBody>
      </p:sp>
      <p:sp>
        <p:nvSpPr>
          <p:cNvPr id="46082" name="Text Box 3"/>
          <p:cNvSpPr txBox="1">
            <a:spLocks noChangeArrowheads="1"/>
          </p:cNvSpPr>
          <p:nvPr/>
        </p:nvSpPr>
        <p:spPr bwMode="auto">
          <a:xfrm>
            <a:off x="1090117" y="1869341"/>
            <a:ext cx="69637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2400" u="sng" dirty="0">
                <a:solidFill>
                  <a:srgbClr val="FF0000"/>
                </a:solidFill>
              </a:rPr>
              <a:t>Protocol ap2.0:</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a:t>
            </a:r>
            <a:endParaRPr lang="en-US" altLang="zh-CN" sz="2400" dirty="0"/>
          </a:p>
          <a:p>
            <a:pPr algn="r">
              <a:spcBef>
                <a:spcPct val="0"/>
              </a:spcBef>
              <a:spcAft>
                <a:spcPct val="0"/>
              </a:spcAft>
              <a:buFontTx/>
              <a:buNone/>
            </a:pPr>
            <a:r>
              <a:rPr lang="zh-CN" altLang="en-US" sz="2400" dirty="0"/>
              <a:t>说</a:t>
            </a:r>
            <a:r>
              <a:rPr lang="en-US" altLang="en-US" sz="2400" dirty="0"/>
              <a:t>“I am Alice”</a:t>
            </a:r>
          </a:p>
        </p:txBody>
      </p:sp>
      <p:sp>
        <p:nvSpPr>
          <p:cNvPr id="46083" name="Text Box 4"/>
          <p:cNvSpPr txBox="1">
            <a:spLocks noChangeArrowheads="1"/>
          </p:cNvSpPr>
          <p:nvPr/>
        </p:nvSpPr>
        <p:spPr bwMode="auto">
          <a:xfrm>
            <a:off x="6059488" y="3986213"/>
            <a:ext cx="3084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None/>
            </a:pPr>
            <a:r>
              <a:rPr lang="en-US" altLang="en-US" sz="2400" dirty="0"/>
              <a:t>Trudy </a:t>
            </a:r>
            <a:r>
              <a:rPr lang="zh-CN" altLang="en-US" sz="2400" dirty="0"/>
              <a:t>可以创建用于欺骗的地址数据包</a:t>
            </a:r>
            <a:endParaRPr lang="en-US" altLang="en-US" sz="2400" dirty="0"/>
          </a:p>
        </p:txBody>
      </p:sp>
      <p:pic>
        <p:nvPicPr>
          <p:cNvPr id="46084"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4983163"/>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3684588"/>
            <a:ext cx="81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Line 8"/>
          <p:cNvSpPr>
            <a:spLocks noChangeShapeType="1"/>
          </p:cNvSpPr>
          <p:nvPr/>
        </p:nvSpPr>
        <p:spPr bwMode="auto">
          <a:xfrm flipV="1">
            <a:off x="2925763" y="4262438"/>
            <a:ext cx="2111375" cy="123825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6088" name="Group 9"/>
          <p:cNvGrpSpPr>
            <a:grpSpLocks/>
          </p:cNvGrpSpPr>
          <p:nvPr/>
        </p:nvGrpSpPr>
        <p:grpSpPr bwMode="auto">
          <a:xfrm>
            <a:off x="3432175" y="4938713"/>
            <a:ext cx="2898775" cy="644525"/>
            <a:chOff x="513" y="1791"/>
            <a:chExt cx="1826" cy="406"/>
          </a:xfrm>
        </p:grpSpPr>
        <p:sp>
          <p:nvSpPr>
            <p:cNvPr id="46089" name="Rectangle 10"/>
            <p:cNvSpPr>
              <a:spLocks noChangeArrowheads="1"/>
            </p:cNvSpPr>
            <p:nvPr/>
          </p:nvSpPr>
          <p:spPr bwMode="auto">
            <a:xfrm>
              <a:off x="540" y="1791"/>
              <a:ext cx="179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6090" name="Text Box 11"/>
            <p:cNvSpPr txBox="1">
              <a:spLocks noChangeArrowheads="1"/>
            </p:cNvSpPr>
            <p:nvPr/>
          </p:nvSpPr>
          <p:spPr bwMode="auto">
            <a:xfrm>
              <a:off x="1327" y="1877"/>
              <a:ext cx="10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“I am Alice”</a:t>
              </a:r>
            </a:p>
          </p:txBody>
        </p:sp>
        <p:sp>
          <p:nvSpPr>
            <p:cNvPr id="46091" name="Text Box 12"/>
            <p:cNvSpPr txBox="1">
              <a:spLocks noChangeArrowheads="1"/>
            </p:cNvSpPr>
            <p:nvPr/>
          </p:nvSpPr>
          <p:spPr bwMode="auto">
            <a:xfrm>
              <a:off x="513" y="1793"/>
              <a:ext cx="84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Alice’s </a:t>
              </a:r>
            </a:p>
            <a:p>
              <a:pPr algn="ctr">
                <a:spcBef>
                  <a:spcPct val="0"/>
                </a:spcBef>
                <a:spcAft>
                  <a:spcPct val="0"/>
                </a:spcAft>
                <a:buFontTx/>
                <a:buNone/>
              </a:pPr>
              <a:r>
                <a:rPr lang="en-US" altLang="en-US" sz="1800"/>
                <a:t>IP address</a:t>
              </a:r>
            </a:p>
          </p:txBody>
        </p:sp>
        <p:sp>
          <p:nvSpPr>
            <p:cNvPr id="46092" name="Line 13"/>
            <p:cNvSpPr>
              <a:spLocks noChangeShapeType="1"/>
            </p:cNvSpPr>
            <p:nvPr/>
          </p:nvSpPr>
          <p:spPr bwMode="auto">
            <a:xfrm flipH="1">
              <a:off x="1338" y="1797"/>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 name="Slide Number Placeholder 2"/>
          <p:cNvSpPr>
            <a:spLocks noGrp="1"/>
          </p:cNvSpPr>
          <p:nvPr>
            <p:ph type="sldNum" sz="quarter" idx="12"/>
          </p:nvPr>
        </p:nvSpPr>
        <p:spPr/>
        <p:txBody>
          <a:bodyPr/>
          <a:lstStyle/>
          <a:p>
            <a:fld id="{297DE729-F9B5-6B4A-8061-A00ED75EC337}" type="slidenum">
              <a:rPr lang="en-US" smtClean="0"/>
              <a:t>18</a:t>
            </a:fld>
            <a:endParaRPr lang="en-US"/>
          </a:p>
        </p:txBody>
      </p:sp>
    </p:spTree>
    <p:extLst>
      <p:ext uri="{BB962C8B-B14F-4D97-AF65-F5344CB8AC3E}">
        <p14:creationId xmlns:p14="http://schemas.microsoft.com/office/powerpoint/2010/main" val="181204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normAutofit/>
          </a:bodyPr>
          <a:lstStyle/>
          <a:p>
            <a:pPr eaLnBrk="1" hangingPunct="1"/>
            <a:r>
              <a:rPr lang="zh-CN" altLang="en-US" dirty="0"/>
              <a:t>认证</a:t>
            </a:r>
            <a:endParaRPr lang="en-US" altLang="en-US" dirty="0"/>
          </a:p>
        </p:txBody>
      </p:sp>
      <p:sp>
        <p:nvSpPr>
          <p:cNvPr id="47106" name="Text Box 3"/>
          <p:cNvSpPr txBox="1">
            <a:spLocks noChangeArrowheads="1"/>
          </p:cNvSpPr>
          <p:nvPr/>
        </p:nvSpPr>
        <p:spPr bwMode="auto">
          <a:xfrm>
            <a:off x="839788" y="1685984"/>
            <a:ext cx="78305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None/>
            </a:pPr>
            <a:r>
              <a:rPr lang="en-US" altLang="en-US" sz="2400" u="sng" dirty="0">
                <a:solidFill>
                  <a:srgbClr val="FF0000"/>
                </a:solidFill>
              </a:rPr>
              <a:t>Protocol ap3.0:</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包中说</a:t>
            </a:r>
            <a:endParaRPr lang="en-US" altLang="zh-CN" sz="2400" dirty="0"/>
          </a:p>
          <a:p>
            <a:pPr algn="r">
              <a:spcBef>
                <a:spcPct val="0"/>
              </a:spcBef>
              <a:spcAft>
                <a:spcPct val="0"/>
              </a:spcAft>
              <a:buNone/>
            </a:pPr>
            <a:r>
              <a:rPr lang="en-US" altLang="en-US" sz="2400" dirty="0"/>
              <a:t>“I am</a:t>
            </a:r>
            <a:r>
              <a:rPr lang="zh-CN" altLang="en-US" sz="2400" dirty="0"/>
              <a:t> </a:t>
            </a:r>
            <a:r>
              <a:rPr lang="en-US" altLang="en-US" sz="2400" dirty="0"/>
              <a:t>Alice”</a:t>
            </a:r>
            <a:r>
              <a:rPr lang="zh-CN" altLang="en-US" sz="2400" dirty="0"/>
              <a:t>，并且发送她的口令来证明</a:t>
            </a:r>
            <a:endParaRPr lang="en-US" altLang="en-US" sz="2400" dirty="0"/>
          </a:p>
        </p:txBody>
      </p:sp>
      <p:sp>
        <p:nvSpPr>
          <p:cNvPr id="47107" name="Text Box 4"/>
          <p:cNvSpPr txBox="1">
            <a:spLocks noChangeArrowheads="1"/>
          </p:cNvSpPr>
          <p:nvPr/>
        </p:nvSpPr>
        <p:spPr bwMode="auto">
          <a:xfrm>
            <a:off x="6539867" y="4113213"/>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失败场景</a:t>
            </a:r>
            <a:r>
              <a:rPr lang="en-US" altLang="en-US" sz="2400" dirty="0"/>
              <a:t>??</a:t>
            </a:r>
          </a:p>
        </p:txBody>
      </p:sp>
      <p:pic>
        <p:nvPicPr>
          <p:cNvPr id="47108"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94300"/>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3670300"/>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Line 8"/>
          <p:cNvSpPr>
            <a:spLocks noChangeShapeType="1"/>
          </p:cNvSpPr>
          <p:nvPr/>
        </p:nvSpPr>
        <p:spPr bwMode="auto">
          <a:xfrm>
            <a:off x="1209675" y="4065588"/>
            <a:ext cx="3798888"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7112" name="Group 9"/>
          <p:cNvGrpSpPr>
            <a:grpSpLocks/>
          </p:cNvGrpSpPr>
          <p:nvPr/>
        </p:nvGrpSpPr>
        <p:grpSpPr bwMode="auto">
          <a:xfrm>
            <a:off x="1479550" y="3306763"/>
            <a:ext cx="3119438" cy="633412"/>
            <a:chOff x="790" y="1799"/>
            <a:chExt cx="1965" cy="399"/>
          </a:xfrm>
        </p:grpSpPr>
        <p:sp>
          <p:nvSpPr>
            <p:cNvPr id="47120" name="Rectangle 10"/>
            <p:cNvSpPr>
              <a:spLocks noChangeArrowheads="1"/>
            </p:cNvSpPr>
            <p:nvPr/>
          </p:nvSpPr>
          <p:spPr bwMode="auto">
            <a:xfrm>
              <a:off x="806" y="1799"/>
              <a:ext cx="191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7121" name="Text Box 11"/>
            <p:cNvSpPr txBox="1">
              <a:spLocks noChangeArrowheads="1"/>
            </p:cNvSpPr>
            <p:nvPr/>
          </p:nvSpPr>
          <p:spPr bwMode="auto">
            <a:xfrm>
              <a:off x="1928" y="1876"/>
              <a:ext cx="8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“I’m Alice”</a:t>
              </a:r>
            </a:p>
          </p:txBody>
        </p:sp>
        <p:sp>
          <p:nvSpPr>
            <p:cNvPr id="47122" name="Text Box 12"/>
            <p:cNvSpPr txBox="1">
              <a:spLocks noChangeArrowheads="1"/>
            </p:cNvSpPr>
            <p:nvPr/>
          </p:nvSpPr>
          <p:spPr bwMode="auto">
            <a:xfrm>
              <a:off x="790" y="182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7123" name="Line 13"/>
            <p:cNvSpPr>
              <a:spLocks noChangeShapeType="1"/>
            </p:cNvSpPr>
            <p:nvPr/>
          </p:nvSpPr>
          <p:spPr bwMode="auto">
            <a:xfrm flipH="1">
              <a:off x="1337"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4" name="Text Box 14"/>
            <p:cNvSpPr txBox="1">
              <a:spLocks noChangeArrowheads="1"/>
            </p:cNvSpPr>
            <p:nvPr/>
          </p:nvSpPr>
          <p:spPr bwMode="auto">
            <a:xfrm>
              <a:off x="1331" y="1813"/>
              <a:ext cx="66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password</a:t>
              </a:r>
            </a:p>
          </p:txBody>
        </p:sp>
        <p:sp>
          <p:nvSpPr>
            <p:cNvPr id="47125" name="Line 15"/>
            <p:cNvSpPr>
              <a:spLocks noChangeShapeType="1"/>
            </p:cNvSpPr>
            <p:nvPr/>
          </p:nvSpPr>
          <p:spPr bwMode="auto">
            <a:xfrm flipH="1">
              <a:off x="1973"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13" name="Group 16"/>
          <p:cNvGrpSpPr>
            <a:grpSpLocks/>
          </p:cNvGrpSpPr>
          <p:nvPr/>
        </p:nvGrpSpPr>
        <p:grpSpPr bwMode="auto">
          <a:xfrm>
            <a:off x="3038475" y="4235450"/>
            <a:ext cx="1514475" cy="633413"/>
            <a:chOff x="984" y="2719"/>
            <a:chExt cx="954" cy="399"/>
          </a:xfrm>
        </p:grpSpPr>
        <p:sp>
          <p:nvSpPr>
            <p:cNvPr id="47116" name="Rectangle 17"/>
            <p:cNvSpPr>
              <a:spLocks noChangeArrowheads="1"/>
            </p:cNvSpPr>
            <p:nvPr/>
          </p:nvSpPr>
          <p:spPr bwMode="auto">
            <a:xfrm>
              <a:off x="1000" y="2719"/>
              <a:ext cx="938"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7117" name="Text Box 18"/>
            <p:cNvSpPr txBox="1">
              <a:spLocks noChangeArrowheads="1"/>
            </p:cNvSpPr>
            <p:nvPr/>
          </p:nvSpPr>
          <p:spPr bwMode="auto">
            <a:xfrm>
              <a:off x="1578" y="2793"/>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OK</a:t>
              </a:r>
            </a:p>
          </p:txBody>
        </p:sp>
        <p:sp>
          <p:nvSpPr>
            <p:cNvPr id="47118" name="Text Box 19"/>
            <p:cNvSpPr txBox="1">
              <a:spLocks noChangeArrowheads="1"/>
            </p:cNvSpPr>
            <p:nvPr/>
          </p:nvSpPr>
          <p:spPr bwMode="auto">
            <a:xfrm>
              <a:off x="984" y="274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7119" name="Line 20"/>
            <p:cNvSpPr>
              <a:spLocks noChangeShapeType="1"/>
            </p:cNvSpPr>
            <p:nvPr/>
          </p:nvSpPr>
          <p:spPr bwMode="auto">
            <a:xfrm flipH="1">
              <a:off x="1531" y="272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14" name="Line 21"/>
          <p:cNvSpPr>
            <a:spLocks noChangeShapeType="1"/>
          </p:cNvSpPr>
          <p:nvPr/>
        </p:nvSpPr>
        <p:spPr bwMode="auto">
          <a:xfrm>
            <a:off x="4627563" y="3600450"/>
            <a:ext cx="561975"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5" name="Line 22"/>
          <p:cNvSpPr>
            <a:spLocks noChangeShapeType="1"/>
          </p:cNvSpPr>
          <p:nvPr/>
        </p:nvSpPr>
        <p:spPr bwMode="auto">
          <a:xfrm flipH="1">
            <a:off x="2541588" y="4551363"/>
            <a:ext cx="452437"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19</a:t>
            </a:fld>
            <a:endParaRPr lang="en-US"/>
          </a:p>
        </p:txBody>
      </p:sp>
    </p:spTree>
    <p:extLst>
      <p:ext uri="{BB962C8B-B14F-4D97-AF65-F5344CB8AC3E}">
        <p14:creationId xmlns:p14="http://schemas.microsoft.com/office/powerpoint/2010/main" val="1507102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lstStyle/>
          <a:p>
            <a:r>
              <a:rPr lang="zh-CN" altLang="en-US" dirty="0"/>
              <a:t>用户认证</a:t>
            </a:r>
            <a:endParaRPr lang="en-US" altLang="zh-CN" dirty="0"/>
          </a:p>
          <a:p>
            <a:pPr lvl="1"/>
            <a:r>
              <a:rPr lang="zh-CN" altLang="en-US" dirty="0">
                <a:solidFill>
                  <a:srgbClr val="FF0000"/>
                </a:solidFill>
              </a:rPr>
              <a:t>口令认证，</a:t>
            </a:r>
            <a:r>
              <a:rPr lang="en-US" altLang="zh-CN" dirty="0">
                <a:solidFill>
                  <a:srgbClr val="FF0000"/>
                </a:solidFill>
              </a:rPr>
              <a:t>Salt</a:t>
            </a:r>
          </a:p>
          <a:p>
            <a:pPr lvl="1"/>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r>
              <a:rPr lang="zh-CN" altLang="en-US" dirty="0"/>
              <a:t>动态口令</a:t>
            </a:r>
            <a:endParaRPr lang="en-US" altLang="zh-CN" dirty="0"/>
          </a:p>
          <a:p>
            <a:pPr lvl="1"/>
            <a:r>
              <a:rPr lang="zh-CN" altLang="en-US" dirty="0"/>
              <a:t>生物识别技术</a:t>
            </a:r>
            <a:endParaRPr lang="en-US" altLang="zh-CN" dirty="0"/>
          </a:p>
          <a:p>
            <a:pPr lvl="1"/>
            <a:r>
              <a:rPr lang="zh-CN" altLang="en-US" dirty="0"/>
              <a:t>基于令牌</a:t>
            </a:r>
            <a:r>
              <a:rPr lang="en-US" altLang="zh-CN" dirty="0"/>
              <a:t>(Token-based)</a:t>
            </a:r>
            <a:r>
              <a:rPr lang="zh-CN" altLang="en-US" dirty="0"/>
              <a:t>的认证</a:t>
            </a:r>
            <a:endParaRPr lang="en-US" altLang="zh-CN" dirty="0"/>
          </a:p>
          <a:p>
            <a:pPr lvl="1"/>
            <a:r>
              <a:rPr lang="en-US" altLang="zh-CN" dirty="0"/>
              <a:t>FIDO</a:t>
            </a:r>
            <a:endParaRPr lang="en-US" dirty="0"/>
          </a:p>
          <a:p>
            <a:r>
              <a:rPr lang="zh-CN" altLang="en-US" dirty="0"/>
              <a:t>分布式系统中的身份认证</a:t>
            </a:r>
            <a:endParaRPr lang="en-US" altLang="zh-CN" dirty="0"/>
          </a:p>
          <a:p>
            <a:pPr lvl="1"/>
            <a:r>
              <a:rPr lang="zh-CN" altLang="en-US" dirty="0"/>
              <a:t>单点登录系统</a:t>
            </a:r>
            <a:r>
              <a:rPr lang="en-US" altLang="zh-CN" dirty="0"/>
              <a:t>(Single</a:t>
            </a:r>
            <a:r>
              <a:rPr lang="zh-CN" altLang="en-US" dirty="0"/>
              <a:t> </a:t>
            </a:r>
            <a:r>
              <a:rPr lang="en-US" altLang="zh-CN" dirty="0"/>
              <a:t>Sign-On)</a:t>
            </a:r>
          </a:p>
          <a:p>
            <a:pPr lvl="1"/>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2</a:t>
            </a:fld>
            <a:endParaRPr lang="en-US"/>
          </a:p>
        </p:txBody>
      </p:sp>
    </p:spTree>
    <p:extLst>
      <p:ext uri="{BB962C8B-B14F-4D97-AF65-F5344CB8AC3E}">
        <p14:creationId xmlns:p14="http://schemas.microsoft.com/office/powerpoint/2010/main" val="1626884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normAutofit/>
          </a:bodyPr>
          <a:lstStyle/>
          <a:p>
            <a:pPr eaLnBrk="1" hangingPunct="1"/>
            <a:r>
              <a:rPr lang="zh-CN" altLang="en-US" dirty="0"/>
              <a:t>认证</a:t>
            </a:r>
            <a:endParaRPr lang="en-US" altLang="en-US" dirty="0"/>
          </a:p>
        </p:txBody>
      </p:sp>
      <p:sp>
        <p:nvSpPr>
          <p:cNvPr id="48130" name="Text Box 3"/>
          <p:cNvSpPr txBox="1">
            <a:spLocks noChangeArrowheads="1"/>
          </p:cNvSpPr>
          <p:nvPr/>
        </p:nvSpPr>
        <p:spPr bwMode="auto">
          <a:xfrm>
            <a:off x="1272779" y="1690689"/>
            <a:ext cx="72715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None/>
            </a:pPr>
            <a:r>
              <a:rPr lang="en-US" altLang="en-US" sz="2400" u="sng" dirty="0">
                <a:solidFill>
                  <a:srgbClr val="FF0000"/>
                </a:solidFill>
              </a:rPr>
              <a:t>Protocol ap3.0:</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包中说</a:t>
            </a:r>
            <a:endParaRPr lang="en-US" altLang="zh-CN" sz="2400" dirty="0"/>
          </a:p>
          <a:p>
            <a:pPr algn="r">
              <a:spcBef>
                <a:spcPct val="0"/>
              </a:spcBef>
              <a:spcAft>
                <a:spcPct val="0"/>
              </a:spcAft>
              <a:buNone/>
            </a:pPr>
            <a:r>
              <a:rPr lang="en-US" altLang="en-US" sz="2400" dirty="0"/>
              <a:t>“I am</a:t>
            </a:r>
            <a:r>
              <a:rPr lang="zh-CN" altLang="en-US" sz="2400" dirty="0"/>
              <a:t> </a:t>
            </a:r>
            <a:r>
              <a:rPr lang="en-US" altLang="en-US" sz="2400" dirty="0"/>
              <a:t>Alice”</a:t>
            </a:r>
            <a:r>
              <a:rPr lang="zh-CN" altLang="en-US" sz="2400" dirty="0"/>
              <a:t>，并且发送她的口令来证明</a:t>
            </a:r>
            <a:endParaRPr lang="en-US" altLang="en-US" sz="2400" dirty="0"/>
          </a:p>
        </p:txBody>
      </p:sp>
      <p:sp>
        <p:nvSpPr>
          <p:cNvPr id="48131" name="Text Box 4"/>
          <p:cNvSpPr txBox="1">
            <a:spLocks noChangeArrowheads="1"/>
          </p:cNvSpPr>
          <p:nvPr/>
        </p:nvSpPr>
        <p:spPr bwMode="auto">
          <a:xfrm>
            <a:off x="5903913" y="3865563"/>
            <a:ext cx="30019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000" i="1" dirty="0">
                <a:solidFill>
                  <a:srgbClr val="FF0000"/>
                </a:solidFill>
              </a:rPr>
              <a:t>重放攻击</a:t>
            </a:r>
            <a:r>
              <a:rPr lang="en-US" altLang="zh-CN" sz="2000" i="1" dirty="0">
                <a:solidFill>
                  <a:srgbClr val="FF0000"/>
                </a:solidFill>
              </a:rPr>
              <a:t>(Playback</a:t>
            </a:r>
            <a:r>
              <a:rPr lang="zh-CN" altLang="en-US" sz="2000" i="1" dirty="0">
                <a:solidFill>
                  <a:srgbClr val="FF0000"/>
                </a:solidFill>
              </a:rPr>
              <a:t> </a:t>
            </a:r>
            <a:r>
              <a:rPr lang="en-US" altLang="zh-CN" sz="2000" i="1" dirty="0">
                <a:solidFill>
                  <a:srgbClr val="FF0000"/>
                </a:solidFill>
              </a:rPr>
              <a:t>Attack)</a:t>
            </a:r>
            <a:r>
              <a:rPr lang="en-US" altLang="en-US" sz="2000" i="1" dirty="0">
                <a:solidFill>
                  <a:srgbClr val="FF0000"/>
                </a:solidFill>
              </a:rPr>
              <a:t>:</a:t>
            </a:r>
            <a:r>
              <a:rPr lang="en-US" altLang="en-US" sz="2000" dirty="0"/>
              <a:t> Trudy </a:t>
            </a:r>
            <a:r>
              <a:rPr lang="zh-CN" altLang="en-US" sz="2000" dirty="0"/>
              <a:t>记录</a:t>
            </a:r>
            <a:r>
              <a:rPr lang="en-US" altLang="en-US" sz="2000" dirty="0"/>
              <a:t>Alice’s</a:t>
            </a:r>
            <a:r>
              <a:rPr lang="zh-CN" altLang="en-US" sz="2000" dirty="0"/>
              <a:t>数据包，并</a:t>
            </a:r>
            <a:endParaRPr lang="en-US" altLang="en-US" sz="2000" dirty="0"/>
          </a:p>
          <a:p>
            <a:pPr algn="ctr">
              <a:spcBef>
                <a:spcPct val="0"/>
              </a:spcBef>
              <a:spcAft>
                <a:spcPct val="0"/>
              </a:spcAft>
              <a:buFontTx/>
              <a:buNone/>
            </a:pPr>
            <a:r>
              <a:rPr lang="zh-CN" altLang="en-US" sz="2000" dirty="0"/>
              <a:t>稍后将数据发送给</a:t>
            </a:r>
            <a:r>
              <a:rPr lang="en-US" altLang="zh-CN" sz="2000" dirty="0"/>
              <a:t>Bob</a:t>
            </a:r>
            <a:endParaRPr lang="en-US" altLang="en-US" sz="2000" dirty="0"/>
          </a:p>
        </p:txBody>
      </p:sp>
      <p:pic>
        <p:nvPicPr>
          <p:cNvPr id="48132"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94300"/>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3670300"/>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Line 8"/>
          <p:cNvSpPr>
            <a:spLocks noChangeShapeType="1"/>
          </p:cNvSpPr>
          <p:nvPr/>
        </p:nvSpPr>
        <p:spPr bwMode="auto">
          <a:xfrm>
            <a:off x="1209675" y="4065588"/>
            <a:ext cx="3798888" cy="0"/>
          </a:xfrm>
          <a:prstGeom prst="line">
            <a:avLst/>
          </a:prstGeom>
          <a:noFill/>
          <a:ln w="571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6" name="Rectangle 9"/>
          <p:cNvSpPr>
            <a:spLocks noChangeArrowheads="1"/>
          </p:cNvSpPr>
          <p:nvPr/>
        </p:nvSpPr>
        <p:spPr bwMode="auto">
          <a:xfrm>
            <a:off x="1504950" y="3306763"/>
            <a:ext cx="3046413" cy="633412"/>
          </a:xfrm>
          <a:prstGeom prst="rect">
            <a:avLst/>
          </a:prstGeom>
          <a:solidFill>
            <a:srgbClr val="DDDDDD"/>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8137" name="Text Box 10"/>
          <p:cNvSpPr txBox="1">
            <a:spLocks noChangeArrowheads="1"/>
          </p:cNvSpPr>
          <p:nvPr/>
        </p:nvSpPr>
        <p:spPr bwMode="auto">
          <a:xfrm>
            <a:off x="3286125" y="3429000"/>
            <a:ext cx="131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dirty="0"/>
              <a:t>“I’m Alice”</a:t>
            </a:r>
          </a:p>
        </p:txBody>
      </p:sp>
      <p:sp>
        <p:nvSpPr>
          <p:cNvPr id="48138" name="Text Box 11"/>
          <p:cNvSpPr txBox="1">
            <a:spLocks noChangeArrowheads="1"/>
          </p:cNvSpPr>
          <p:nvPr/>
        </p:nvSpPr>
        <p:spPr bwMode="auto">
          <a:xfrm>
            <a:off x="1479550" y="3343275"/>
            <a:ext cx="9032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dirty="0"/>
              <a:t>Alice’s </a:t>
            </a:r>
          </a:p>
          <a:p>
            <a:pPr algn="ctr">
              <a:spcBef>
                <a:spcPct val="0"/>
              </a:spcBef>
              <a:spcAft>
                <a:spcPct val="0"/>
              </a:spcAft>
              <a:buFontTx/>
              <a:buNone/>
            </a:pPr>
            <a:r>
              <a:rPr lang="en-US" altLang="en-US" sz="1600" dirty="0"/>
              <a:t>IP </a:t>
            </a:r>
            <a:r>
              <a:rPr lang="en-US" altLang="en-US" sz="1600" dirty="0" err="1"/>
              <a:t>addr</a:t>
            </a:r>
            <a:endParaRPr lang="en-US" altLang="en-US" sz="1600" dirty="0"/>
          </a:p>
        </p:txBody>
      </p:sp>
      <p:sp>
        <p:nvSpPr>
          <p:cNvPr id="48139" name="Line 12"/>
          <p:cNvSpPr>
            <a:spLocks noChangeShapeType="1"/>
          </p:cNvSpPr>
          <p:nvPr/>
        </p:nvSpPr>
        <p:spPr bwMode="auto">
          <a:xfrm flipH="1">
            <a:off x="2347913" y="3316288"/>
            <a:ext cx="0" cy="623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40" name="Text Box 13"/>
          <p:cNvSpPr txBox="1">
            <a:spLocks noChangeArrowheads="1"/>
          </p:cNvSpPr>
          <p:nvPr/>
        </p:nvSpPr>
        <p:spPr bwMode="auto">
          <a:xfrm>
            <a:off x="2338388" y="3328988"/>
            <a:ext cx="1057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dirty="0"/>
              <a:t>Alice’s </a:t>
            </a:r>
          </a:p>
          <a:p>
            <a:pPr algn="ctr">
              <a:spcBef>
                <a:spcPct val="0"/>
              </a:spcBef>
              <a:spcAft>
                <a:spcPct val="0"/>
              </a:spcAft>
              <a:buFontTx/>
              <a:buNone/>
            </a:pPr>
            <a:r>
              <a:rPr lang="en-US" altLang="en-US" sz="1600" dirty="0"/>
              <a:t>password</a:t>
            </a:r>
          </a:p>
        </p:txBody>
      </p:sp>
      <p:sp>
        <p:nvSpPr>
          <p:cNvPr id="48141" name="Line 14"/>
          <p:cNvSpPr>
            <a:spLocks noChangeShapeType="1"/>
          </p:cNvSpPr>
          <p:nvPr/>
        </p:nvSpPr>
        <p:spPr bwMode="auto">
          <a:xfrm flipH="1">
            <a:off x="3357563" y="3316288"/>
            <a:ext cx="0" cy="623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8142" name="Group 15"/>
          <p:cNvGrpSpPr>
            <a:grpSpLocks/>
          </p:cNvGrpSpPr>
          <p:nvPr/>
        </p:nvGrpSpPr>
        <p:grpSpPr bwMode="auto">
          <a:xfrm>
            <a:off x="3302000" y="4224338"/>
            <a:ext cx="1514475" cy="633412"/>
            <a:chOff x="984" y="2719"/>
            <a:chExt cx="954" cy="399"/>
          </a:xfrm>
        </p:grpSpPr>
        <p:sp>
          <p:nvSpPr>
            <p:cNvPr id="48156" name="Rectangle 16"/>
            <p:cNvSpPr>
              <a:spLocks noChangeArrowheads="1"/>
            </p:cNvSpPr>
            <p:nvPr/>
          </p:nvSpPr>
          <p:spPr bwMode="auto">
            <a:xfrm>
              <a:off x="1000" y="2719"/>
              <a:ext cx="938"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8157" name="Text Box 17"/>
            <p:cNvSpPr txBox="1">
              <a:spLocks noChangeArrowheads="1"/>
            </p:cNvSpPr>
            <p:nvPr/>
          </p:nvSpPr>
          <p:spPr bwMode="auto">
            <a:xfrm>
              <a:off x="1578" y="2793"/>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OK</a:t>
              </a:r>
            </a:p>
          </p:txBody>
        </p:sp>
        <p:sp>
          <p:nvSpPr>
            <p:cNvPr id="48158" name="Text Box 18"/>
            <p:cNvSpPr txBox="1">
              <a:spLocks noChangeArrowheads="1"/>
            </p:cNvSpPr>
            <p:nvPr/>
          </p:nvSpPr>
          <p:spPr bwMode="auto">
            <a:xfrm>
              <a:off x="984" y="274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8159" name="Line 19"/>
            <p:cNvSpPr>
              <a:spLocks noChangeShapeType="1"/>
            </p:cNvSpPr>
            <p:nvPr/>
          </p:nvSpPr>
          <p:spPr bwMode="auto">
            <a:xfrm flipH="1">
              <a:off x="1531" y="272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43" name="Line 20"/>
          <p:cNvSpPr>
            <a:spLocks noChangeShapeType="1"/>
          </p:cNvSpPr>
          <p:nvPr/>
        </p:nvSpPr>
        <p:spPr bwMode="auto">
          <a:xfrm>
            <a:off x="4627563" y="3600450"/>
            <a:ext cx="561975" cy="158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8144" name="Picture 21" descr="EN00179_[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955800" y="5238750"/>
            <a:ext cx="912813" cy="650875"/>
          </a:xfrm>
          <a:noFill/>
        </p:spPr>
      </p:pic>
      <p:sp>
        <p:nvSpPr>
          <p:cNvPr id="48145" name="Line 22"/>
          <p:cNvSpPr>
            <a:spLocks noChangeShapeType="1"/>
          </p:cNvSpPr>
          <p:nvPr/>
        </p:nvSpPr>
        <p:spPr bwMode="auto">
          <a:xfrm>
            <a:off x="1857375" y="4106863"/>
            <a:ext cx="623888" cy="12922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6" name="Line 23"/>
          <p:cNvSpPr>
            <a:spLocks noChangeShapeType="1"/>
          </p:cNvSpPr>
          <p:nvPr/>
        </p:nvSpPr>
        <p:spPr bwMode="auto">
          <a:xfrm flipH="1">
            <a:off x="3344863" y="4214813"/>
            <a:ext cx="1857375" cy="1554162"/>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8147" name="Group 24"/>
          <p:cNvGrpSpPr>
            <a:grpSpLocks/>
          </p:cNvGrpSpPr>
          <p:nvPr/>
        </p:nvGrpSpPr>
        <p:grpSpPr bwMode="auto">
          <a:xfrm>
            <a:off x="3525838" y="5368925"/>
            <a:ext cx="3119437" cy="633413"/>
            <a:chOff x="790" y="1799"/>
            <a:chExt cx="1965" cy="399"/>
          </a:xfrm>
        </p:grpSpPr>
        <p:sp>
          <p:nvSpPr>
            <p:cNvPr id="48150" name="Rectangle 25"/>
            <p:cNvSpPr>
              <a:spLocks noChangeArrowheads="1"/>
            </p:cNvSpPr>
            <p:nvPr/>
          </p:nvSpPr>
          <p:spPr bwMode="auto">
            <a:xfrm>
              <a:off x="806" y="1799"/>
              <a:ext cx="191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8151" name="Text Box 26"/>
            <p:cNvSpPr txBox="1">
              <a:spLocks noChangeArrowheads="1"/>
            </p:cNvSpPr>
            <p:nvPr/>
          </p:nvSpPr>
          <p:spPr bwMode="auto">
            <a:xfrm>
              <a:off x="1928" y="1876"/>
              <a:ext cx="8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“I’m Alice”</a:t>
              </a:r>
            </a:p>
          </p:txBody>
        </p:sp>
        <p:sp>
          <p:nvSpPr>
            <p:cNvPr id="48152" name="Text Box 27"/>
            <p:cNvSpPr txBox="1">
              <a:spLocks noChangeArrowheads="1"/>
            </p:cNvSpPr>
            <p:nvPr/>
          </p:nvSpPr>
          <p:spPr bwMode="auto">
            <a:xfrm>
              <a:off x="790" y="182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8153" name="Line 28"/>
            <p:cNvSpPr>
              <a:spLocks noChangeShapeType="1"/>
            </p:cNvSpPr>
            <p:nvPr/>
          </p:nvSpPr>
          <p:spPr bwMode="auto">
            <a:xfrm flipH="1">
              <a:off x="1337"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4" name="Text Box 29"/>
            <p:cNvSpPr txBox="1">
              <a:spLocks noChangeArrowheads="1"/>
            </p:cNvSpPr>
            <p:nvPr/>
          </p:nvSpPr>
          <p:spPr bwMode="auto">
            <a:xfrm>
              <a:off x="1331" y="1813"/>
              <a:ext cx="66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password</a:t>
              </a:r>
            </a:p>
          </p:txBody>
        </p:sp>
        <p:sp>
          <p:nvSpPr>
            <p:cNvPr id="48155" name="Line 30"/>
            <p:cNvSpPr>
              <a:spLocks noChangeShapeType="1"/>
            </p:cNvSpPr>
            <p:nvPr/>
          </p:nvSpPr>
          <p:spPr bwMode="auto">
            <a:xfrm flipH="1">
              <a:off x="1973"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48" name="Line 31"/>
          <p:cNvSpPr>
            <a:spLocks noChangeShapeType="1"/>
          </p:cNvSpPr>
          <p:nvPr/>
        </p:nvSpPr>
        <p:spPr bwMode="auto">
          <a:xfrm flipV="1">
            <a:off x="4548188" y="4741863"/>
            <a:ext cx="679450" cy="579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49" name="Line 32"/>
          <p:cNvSpPr>
            <a:spLocks noChangeShapeType="1"/>
          </p:cNvSpPr>
          <p:nvPr/>
        </p:nvSpPr>
        <p:spPr bwMode="auto">
          <a:xfrm flipH="1">
            <a:off x="3697288" y="4878388"/>
            <a:ext cx="365125" cy="292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20</a:t>
            </a:fld>
            <a:endParaRPr lang="en-US"/>
          </a:p>
        </p:txBody>
      </p:sp>
    </p:spTree>
    <p:extLst>
      <p:ext uri="{BB962C8B-B14F-4D97-AF65-F5344CB8AC3E}">
        <p14:creationId xmlns:p14="http://schemas.microsoft.com/office/powerpoint/2010/main" val="299277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normAutofit/>
          </a:bodyPr>
          <a:lstStyle/>
          <a:p>
            <a:pPr eaLnBrk="1" hangingPunct="1"/>
            <a:r>
              <a:rPr lang="zh-CN" altLang="en-US" dirty="0"/>
              <a:t>认证</a:t>
            </a:r>
            <a:endParaRPr lang="en-US" altLang="en-US" dirty="0"/>
          </a:p>
        </p:txBody>
      </p:sp>
      <p:sp>
        <p:nvSpPr>
          <p:cNvPr id="49154" name="Text Box 3"/>
          <p:cNvSpPr txBox="1">
            <a:spLocks noChangeArrowheads="1"/>
          </p:cNvSpPr>
          <p:nvPr/>
        </p:nvSpPr>
        <p:spPr bwMode="auto">
          <a:xfrm>
            <a:off x="1277861" y="1710592"/>
            <a:ext cx="72218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None/>
            </a:pPr>
            <a:r>
              <a:rPr lang="en-US" altLang="en-US" sz="2400" u="sng" dirty="0">
                <a:solidFill>
                  <a:srgbClr val="FF0000"/>
                </a:solidFill>
              </a:rPr>
              <a:t>Protocol ap3.1:</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包中说</a:t>
            </a:r>
            <a:endParaRPr lang="en-US" altLang="zh-CN" sz="2400" dirty="0"/>
          </a:p>
          <a:p>
            <a:pPr algn="r">
              <a:spcBef>
                <a:spcPct val="0"/>
              </a:spcBef>
              <a:spcAft>
                <a:spcPct val="0"/>
              </a:spcAft>
              <a:buNone/>
            </a:pPr>
            <a:r>
              <a:rPr lang="en-US" altLang="en-US" sz="2400" dirty="0"/>
              <a:t>“I am</a:t>
            </a:r>
            <a:r>
              <a:rPr lang="zh-CN" altLang="en-US" sz="2400" dirty="0"/>
              <a:t> </a:t>
            </a:r>
            <a:r>
              <a:rPr lang="en-US" altLang="en-US" sz="2400" dirty="0"/>
              <a:t>Alice”</a:t>
            </a:r>
            <a:r>
              <a:rPr lang="zh-CN" altLang="en-US" sz="2400" dirty="0"/>
              <a:t>，并且发送她的</a:t>
            </a:r>
            <a:r>
              <a:rPr lang="zh-CN" altLang="en-US" sz="2400" dirty="0">
                <a:solidFill>
                  <a:srgbClr val="FF0000"/>
                </a:solidFill>
              </a:rPr>
              <a:t>加密的</a:t>
            </a:r>
            <a:r>
              <a:rPr lang="zh-CN" altLang="en-US" sz="2400" dirty="0"/>
              <a:t>口令来证明</a:t>
            </a:r>
            <a:endParaRPr lang="en-US" altLang="en-US" sz="2400" dirty="0"/>
          </a:p>
        </p:txBody>
      </p:sp>
      <p:sp>
        <p:nvSpPr>
          <p:cNvPr id="49155" name="Text Box 4"/>
          <p:cNvSpPr txBox="1">
            <a:spLocks noChangeArrowheads="1"/>
          </p:cNvSpPr>
          <p:nvPr/>
        </p:nvSpPr>
        <p:spPr bwMode="auto">
          <a:xfrm>
            <a:off x="6539870" y="4113213"/>
            <a:ext cx="1739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失败场景</a:t>
            </a:r>
            <a:r>
              <a:rPr lang="en-US" altLang="en-US" sz="2400" dirty="0"/>
              <a:t>??</a:t>
            </a:r>
          </a:p>
        </p:txBody>
      </p:sp>
      <p:pic>
        <p:nvPicPr>
          <p:cNvPr id="49156"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94300"/>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3670300"/>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Line 8"/>
          <p:cNvSpPr>
            <a:spLocks noChangeShapeType="1"/>
          </p:cNvSpPr>
          <p:nvPr/>
        </p:nvSpPr>
        <p:spPr bwMode="auto">
          <a:xfrm>
            <a:off x="1209675" y="4065588"/>
            <a:ext cx="3798888"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9160" name="Group 9"/>
          <p:cNvGrpSpPr>
            <a:grpSpLocks/>
          </p:cNvGrpSpPr>
          <p:nvPr/>
        </p:nvGrpSpPr>
        <p:grpSpPr bwMode="auto">
          <a:xfrm>
            <a:off x="1479550" y="3306763"/>
            <a:ext cx="3119438" cy="633412"/>
            <a:chOff x="790" y="1799"/>
            <a:chExt cx="1965" cy="399"/>
          </a:xfrm>
        </p:grpSpPr>
        <p:sp>
          <p:nvSpPr>
            <p:cNvPr id="49168" name="Rectangle 10"/>
            <p:cNvSpPr>
              <a:spLocks noChangeArrowheads="1"/>
            </p:cNvSpPr>
            <p:nvPr/>
          </p:nvSpPr>
          <p:spPr bwMode="auto">
            <a:xfrm>
              <a:off x="806" y="1799"/>
              <a:ext cx="191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9169" name="Text Box 11"/>
            <p:cNvSpPr txBox="1">
              <a:spLocks noChangeArrowheads="1"/>
            </p:cNvSpPr>
            <p:nvPr/>
          </p:nvSpPr>
          <p:spPr bwMode="auto">
            <a:xfrm>
              <a:off x="1928" y="1876"/>
              <a:ext cx="8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“I’m Alice”</a:t>
              </a:r>
            </a:p>
          </p:txBody>
        </p:sp>
        <p:sp>
          <p:nvSpPr>
            <p:cNvPr id="49170" name="Text Box 12"/>
            <p:cNvSpPr txBox="1">
              <a:spLocks noChangeArrowheads="1"/>
            </p:cNvSpPr>
            <p:nvPr/>
          </p:nvSpPr>
          <p:spPr bwMode="auto">
            <a:xfrm>
              <a:off x="790" y="182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9171" name="Line 13"/>
            <p:cNvSpPr>
              <a:spLocks noChangeShapeType="1"/>
            </p:cNvSpPr>
            <p:nvPr/>
          </p:nvSpPr>
          <p:spPr bwMode="auto">
            <a:xfrm flipH="1">
              <a:off x="1337"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2" name="Text Box 14"/>
            <p:cNvSpPr txBox="1">
              <a:spLocks noChangeArrowheads="1"/>
            </p:cNvSpPr>
            <p:nvPr/>
          </p:nvSpPr>
          <p:spPr bwMode="auto">
            <a:xfrm>
              <a:off x="1285" y="1813"/>
              <a:ext cx="75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encrypted </a:t>
              </a:r>
            </a:p>
            <a:p>
              <a:pPr algn="ctr">
                <a:spcBef>
                  <a:spcPct val="0"/>
                </a:spcBef>
                <a:spcAft>
                  <a:spcPct val="0"/>
                </a:spcAft>
                <a:buFontTx/>
                <a:buNone/>
              </a:pPr>
              <a:r>
                <a:rPr lang="en-US" altLang="en-US" sz="1600"/>
                <a:t>password</a:t>
              </a:r>
            </a:p>
          </p:txBody>
        </p:sp>
        <p:sp>
          <p:nvSpPr>
            <p:cNvPr id="49173" name="Line 15"/>
            <p:cNvSpPr>
              <a:spLocks noChangeShapeType="1"/>
            </p:cNvSpPr>
            <p:nvPr/>
          </p:nvSpPr>
          <p:spPr bwMode="auto">
            <a:xfrm flipH="1">
              <a:off x="1973"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161" name="Group 16"/>
          <p:cNvGrpSpPr>
            <a:grpSpLocks/>
          </p:cNvGrpSpPr>
          <p:nvPr/>
        </p:nvGrpSpPr>
        <p:grpSpPr bwMode="auto">
          <a:xfrm>
            <a:off x="3038475" y="4235450"/>
            <a:ext cx="1514475" cy="633413"/>
            <a:chOff x="984" y="2719"/>
            <a:chExt cx="954" cy="399"/>
          </a:xfrm>
        </p:grpSpPr>
        <p:sp>
          <p:nvSpPr>
            <p:cNvPr id="49164" name="Rectangle 17"/>
            <p:cNvSpPr>
              <a:spLocks noChangeArrowheads="1"/>
            </p:cNvSpPr>
            <p:nvPr/>
          </p:nvSpPr>
          <p:spPr bwMode="auto">
            <a:xfrm>
              <a:off x="1000" y="2719"/>
              <a:ext cx="938"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49165" name="Text Box 18"/>
            <p:cNvSpPr txBox="1">
              <a:spLocks noChangeArrowheads="1"/>
            </p:cNvSpPr>
            <p:nvPr/>
          </p:nvSpPr>
          <p:spPr bwMode="auto">
            <a:xfrm>
              <a:off x="1578" y="2793"/>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OK</a:t>
              </a:r>
            </a:p>
          </p:txBody>
        </p:sp>
        <p:sp>
          <p:nvSpPr>
            <p:cNvPr id="49166" name="Text Box 19"/>
            <p:cNvSpPr txBox="1">
              <a:spLocks noChangeArrowheads="1"/>
            </p:cNvSpPr>
            <p:nvPr/>
          </p:nvSpPr>
          <p:spPr bwMode="auto">
            <a:xfrm>
              <a:off x="984" y="274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49167" name="Line 20"/>
            <p:cNvSpPr>
              <a:spLocks noChangeShapeType="1"/>
            </p:cNvSpPr>
            <p:nvPr/>
          </p:nvSpPr>
          <p:spPr bwMode="auto">
            <a:xfrm flipH="1">
              <a:off x="1531" y="272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62" name="Line 21"/>
          <p:cNvSpPr>
            <a:spLocks noChangeShapeType="1"/>
          </p:cNvSpPr>
          <p:nvPr/>
        </p:nvSpPr>
        <p:spPr bwMode="auto">
          <a:xfrm>
            <a:off x="4627563" y="3600450"/>
            <a:ext cx="561975"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3" name="Line 22"/>
          <p:cNvSpPr>
            <a:spLocks noChangeShapeType="1"/>
          </p:cNvSpPr>
          <p:nvPr/>
        </p:nvSpPr>
        <p:spPr bwMode="auto">
          <a:xfrm flipH="1" flipV="1">
            <a:off x="2424113" y="4537075"/>
            <a:ext cx="5413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21</a:t>
            </a:fld>
            <a:endParaRPr lang="en-US"/>
          </a:p>
        </p:txBody>
      </p:sp>
    </p:spTree>
    <p:extLst>
      <p:ext uri="{BB962C8B-B14F-4D97-AF65-F5344CB8AC3E}">
        <p14:creationId xmlns:p14="http://schemas.microsoft.com/office/powerpoint/2010/main" val="55123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pPr eaLnBrk="1" hangingPunct="1"/>
            <a:r>
              <a:rPr lang="zh-CN" altLang="en-US" dirty="0"/>
              <a:t>认证</a:t>
            </a:r>
            <a:endParaRPr lang="en-US" altLang="en-US" dirty="0"/>
          </a:p>
        </p:txBody>
      </p:sp>
      <p:sp>
        <p:nvSpPr>
          <p:cNvPr id="50178" name="Text Box 3"/>
          <p:cNvSpPr txBox="1">
            <a:spLocks noChangeArrowheads="1"/>
          </p:cNvSpPr>
          <p:nvPr/>
        </p:nvSpPr>
        <p:spPr bwMode="auto">
          <a:xfrm>
            <a:off x="1274425" y="1679486"/>
            <a:ext cx="72218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None/>
            </a:pPr>
            <a:r>
              <a:rPr lang="en-US" altLang="en-US" sz="2400" u="sng" dirty="0">
                <a:solidFill>
                  <a:srgbClr val="FF0000"/>
                </a:solidFill>
              </a:rPr>
              <a:t>Protocol ap3.1:</a:t>
            </a:r>
            <a:r>
              <a:rPr lang="en-US" altLang="en-US" sz="2400" dirty="0">
                <a:solidFill>
                  <a:srgbClr val="FF0000"/>
                </a:solidFill>
              </a:rPr>
              <a:t> </a:t>
            </a:r>
            <a:r>
              <a:rPr lang="en-US" altLang="en-US" sz="2400" dirty="0"/>
              <a:t>Alice </a:t>
            </a:r>
            <a:r>
              <a:rPr lang="zh-CN" altLang="en-US" sz="2400" dirty="0"/>
              <a:t>在包含她的</a:t>
            </a:r>
            <a:r>
              <a:rPr lang="en-US" altLang="zh-CN" sz="2400" dirty="0"/>
              <a:t>IP</a:t>
            </a:r>
            <a:r>
              <a:rPr lang="zh-CN" altLang="en-US" sz="2400" dirty="0"/>
              <a:t>地址的</a:t>
            </a:r>
            <a:r>
              <a:rPr lang="en-US" altLang="zh-CN" sz="2400" dirty="0"/>
              <a:t>IP</a:t>
            </a:r>
            <a:r>
              <a:rPr lang="zh-CN" altLang="en-US" sz="2400" dirty="0"/>
              <a:t>包中说</a:t>
            </a:r>
            <a:endParaRPr lang="en-US" altLang="zh-CN" sz="2400" dirty="0"/>
          </a:p>
          <a:p>
            <a:pPr algn="r">
              <a:spcBef>
                <a:spcPct val="0"/>
              </a:spcBef>
              <a:spcAft>
                <a:spcPct val="0"/>
              </a:spcAft>
              <a:buNone/>
            </a:pPr>
            <a:r>
              <a:rPr lang="en-US" altLang="en-US" sz="2400" dirty="0"/>
              <a:t>“I am</a:t>
            </a:r>
            <a:r>
              <a:rPr lang="zh-CN" altLang="en-US" sz="2400" dirty="0"/>
              <a:t> </a:t>
            </a:r>
            <a:r>
              <a:rPr lang="en-US" altLang="en-US" sz="2400" dirty="0"/>
              <a:t>Alice”</a:t>
            </a:r>
            <a:r>
              <a:rPr lang="zh-CN" altLang="en-US" sz="2400" dirty="0"/>
              <a:t>，并且发送她的</a:t>
            </a:r>
            <a:r>
              <a:rPr lang="zh-CN" altLang="en-US" sz="2400" dirty="0">
                <a:solidFill>
                  <a:srgbClr val="FF0000"/>
                </a:solidFill>
              </a:rPr>
              <a:t>加密的</a:t>
            </a:r>
            <a:r>
              <a:rPr lang="zh-CN" altLang="en-US" sz="2400" dirty="0"/>
              <a:t>口令来证明</a:t>
            </a:r>
            <a:endParaRPr lang="en-US" altLang="en-US" sz="2400" dirty="0"/>
          </a:p>
        </p:txBody>
      </p:sp>
      <p:sp>
        <p:nvSpPr>
          <p:cNvPr id="50179" name="Text Box 4"/>
          <p:cNvSpPr txBox="1">
            <a:spLocks noChangeArrowheads="1"/>
          </p:cNvSpPr>
          <p:nvPr/>
        </p:nvSpPr>
        <p:spPr bwMode="auto">
          <a:xfrm>
            <a:off x="6054214" y="3436938"/>
            <a:ext cx="30283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t>记录和重放仍然有效</a:t>
            </a:r>
            <a:r>
              <a:rPr lang="en-US" altLang="en-US" sz="2400" dirty="0"/>
              <a:t>!</a:t>
            </a:r>
          </a:p>
        </p:txBody>
      </p:sp>
      <p:pic>
        <p:nvPicPr>
          <p:cNvPr id="50180" name="Picture 5" descr="Al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3721100"/>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194300"/>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3670300"/>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Line 8"/>
          <p:cNvSpPr>
            <a:spLocks noChangeShapeType="1"/>
          </p:cNvSpPr>
          <p:nvPr/>
        </p:nvSpPr>
        <p:spPr bwMode="auto">
          <a:xfrm>
            <a:off x="1209675" y="4065588"/>
            <a:ext cx="3798888" cy="0"/>
          </a:xfrm>
          <a:prstGeom prst="line">
            <a:avLst/>
          </a:prstGeom>
          <a:noFill/>
          <a:ln w="57150">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4" name="Rectangle 9"/>
          <p:cNvSpPr>
            <a:spLocks noChangeArrowheads="1"/>
          </p:cNvSpPr>
          <p:nvPr/>
        </p:nvSpPr>
        <p:spPr bwMode="auto">
          <a:xfrm>
            <a:off x="1504950" y="3306763"/>
            <a:ext cx="3046413" cy="633412"/>
          </a:xfrm>
          <a:prstGeom prst="rect">
            <a:avLst/>
          </a:prstGeom>
          <a:solidFill>
            <a:srgbClr val="DDDDDD"/>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50185" name="Text Box 10"/>
          <p:cNvSpPr txBox="1">
            <a:spLocks noChangeArrowheads="1"/>
          </p:cNvSpPr>
          <p:nvPr/>
        </p:nvSpPr>
        <p:spPr bwMode="auto">
          <a:xfrm>
            <a:off x="3286125" y="3429000"/>
            <a:ext cx="131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dirty="0">
                <a:solidFill>
                  <a:schemeClr val="bg2"/>
                </a:solidFill>
              </a:rPr>
              <a:t>“</a:t>
            </a:r>
            <a:r>
              <a:rPr lang="en-US" altLang="en-US" sz="1800" dirty="0"/>
              <a:t>I’m Alice”</a:t>
            </a:r>
          </a:p>
        </p:txBody>
      </p:sp>
      <p:sp>
        <p:nvSpPr>
          <p:cNvPr id="50186" name="Text Box 11"/>
          <p:cNvSpPr txBox="1">
            <a:spLocks noChangeArrowheads="1"/>
          </p:cNvSpPr>
          <p:nvPr/>
        </p:nvSpPr>
        <p:spPr bwMode="auto">
          <a:xfrm>
            <a:off x="1479550" y="3343275"/>
            <a:ext cx="9032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dirty="0"/>
              <a:t>Alice’s </a:t>
            </a:r>
          </a:p>
          <a:p>
            <a:pPr algn="ctr">
              <a:spcBef>
                <a:spcPct val="0"/>
              </a:spcBef>
              <a:spcAft>
                <a:spcPct val="0"/>
              </a:spcAft>
              <a:buFontTx/>
              <a:buNone/>
            </a:pPr>
            <a:r>
              <a:rPr lang="en-US" altLang="en-US" sz="1600" dirty="0"/>
              <a:t>IP </a:t>
            </a:r>
            <a:r>
              <a:rPr lang="en-US" altLang="en-US" sz="1600" dirty="0" err="1"/>
              <a:t>addr</a:t>
            </a:r>
            <a:endParaRPr lang="en-US" altLang="en-US" sz="1600" dirty="0"/>
          </a:p>
        </p:txBody>
      </p:sp>
      <p:sp>
        <p:nvSpPr>
          <p:cNvPr id="50187" name="Line 12"/>
          <p:cNvSpPr>
            <a:spLocks noChangeShapeType="1"/>
          </p:cNvSpPr>
          <p:nvPr/>
        </p:nvSpPr>
        <p:spPr bwMode="auto">
          <a:xfrm flipH="1">
            <a:off x="2347913" y="3316288"/>
            <a:ext cx="0" cy="623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8" name="Text Box 13"/>
          <p:cNvSpPr txBox="1">
            <a:spLocks noChangeArrowheads="1"/>
          </p:cNvSpPr>
          <p:nvPr/>
        </p:nvSpPr>
        <p:spPr bwMode="auto">
          <a:xfrm>
            <a:off x="2241550" y="3328988"/>
            <a:ext cx="12525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dirty="0" err="1"/>
              <a:t>encryppted</a:t>
            </a:r>
            <a:endParaRPr lang="en-US" altLang="en-US" sz="1600" dirty="0"/>
          </a:p>
          <a:p>
            <a:pPr algn="ctr">
              <a:spcBef>
                <a:spcPct val="0"/>
              </a:spcBef>
              <a:spcAft>
                <a:spcPct val="0"/>
              </a:spcAft>
              <a:buFontTx/>
              <a:buNone/>
            </a:pPr>
            <a:r>
              <a:rPr lang="en-US" altLang="en-US" sz="1600" dirty="0"/>
              <a:t>password</a:t>
            </a:r>
          </a:p>
        </p:txBody>
      </p:sp>
      <p:sp>
        <p:nvSpPr>
          <p:cNvPr id="50189" name="Line 14"/>
          <p:cNvSpPr>
            <a:spLocks noChangeShapeType="1"/>
          </p:cNvSpPr>
          <p:nvPr/>
        </p:nvSpPr>
        <p:spPr bwMode="auto">
          <a:xfrm flipH="1">
            <a:off x="3357563" y="3316288"/>
            <a:ext cx="0" cy="623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0190" name="Group 15"/>
          <p:cNvGrpSpPr>
            <a:grpSpLocks/>
          </p:cNvGrpSpPr>
          <p:nvPr/>
        </p:nvGrpSpPr>
        <p:grpSpPr bwMode="auto">
          <a:xfrm>
            <a:off x="3302000" y="4224338"/>
            <a:ext cx="1514475" cy="633412"/>
            <a:chOff x="984" y="2719"/>
            <a:chExt cx="954" cy="399"/>
          </a:xfrm>
        </p:grpSpPr>
        <p:sp>
          <p:nvSpPr>
            <p:cNvPr id="50204" name="Rectangle 16"/>
            <p:cNvSpPr>
              <a:spLocks noChangeArrowheads="1"/>
            </p:cNvSpPr>
            <p:nvPr/>
          </p:nvSpPr>
          <p:spPr bwMode="auto">
            <a:xfrm>
              <a:off x="1000" y="2719"/>
              <a:ext cx="938"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50205" name="Text Box 17"/>
            <p:cNvSpPr txBox="1">
              <a:spLocks noChangeArrowheads="1"/>
            </p:cNvSpPr>
            <p:nvPr/>
          </p:nvSpPr>
          <p:spPr bwMode="auto">
            <a:xfrm>
              <a:off x="1578" y="2793"/>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OK</a:t>
              </a:r>
            </a:p>
          </p:txBody>
        </p:sp>
        <p:sp>
          <p:nvSpPr>
            <p:cNvPr id="50206" name="Text Box 18"/>
            <p:cNvSpPr txBox="1">
              <a:spLocks noChangeArrowheads="1"/>
            </p:cNvSpPr>
            <p:nvPr/>
          </p:nvSpPr>
          <p:spPr bwMode="auto">
            <a:xfrm>
              <a:off x="984" y="274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50207" name="Line 19"/>
            <p:cNvSpPr>
              <a:spLocks noChangeShapeType="1"/>
            </p:cNvSpPr>
            <p:nvPr/>
          </p:nvSpPr>
          <p:spPr bwMode="auto">
            <a:xfrm flipH="1">
              <a:off x="1531" y="272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191" name="Line 20"/>
          <p:cNvSpPr>
            <a:spLocks noChangeShapeType="1"/>
          </p:cNvSpPr>
          <p:nvPr/>
        </p:nvSpPr>
        <p:spPr bwMode="auto">
          <a:xfrm>
            <a:off x="4627563" y="3600450"/>
            <a:ext cx="561975" cy="158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50192" name="Picture 21" descr="EN00179_[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1955800" y="5238750"/>
            <a:ext cx="912813" cy="650875"/>
          </a:xfrm>
          <a:noFill/>
        </p:spPr>
      </p:pic>
      <p:sp>
        <p:nvSpPr>
          <p:cNvPr id="50193" name="Line 22"/>
          <p:cNvSpPr>
            <a:spLocks noChangeShapeType="1"/>
          </p:cNvSpPr>
          <p:nvPr/>
        </p:nvSpPr>
        <p:spPr bwMode="auto">
          <a:xfrm>
            <a:off x="1857375" y="4106863"/>
            <a:ext cx="623888" cy="12922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4" name="Line 23"/>
          <p:cNvSpPr>
            <a:spLocks noChangeShapeType="1"/>
          </p:cNvSpPr>
          <p:nvPr/>
        </p:nvSpPr>
        <p:spPr bwMode="auto">
          <a:xfrm flipH="1">
            <a:off x="3344863" y="4214813"/>
            <a:ext cx="1857375" cy="1554162"/>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0195" name="Group 24"/>
          <p:cNvGrpSpPr>
            <a:grpSpLocks/>
          </p:cNvGrpSpPr>
          <p:nvPr/>
        </p:nvGrpSpPr>
        <p:grpSpPr bwMode="auto">
          <a:xfrm>
            <a:off x="3525838" y="5368925"/>
            <a:ext cx="3119437" cy="633413"/>
            <a:chOff x="790" y="1799"/>
            <a:chExt cx="1965" cy="399"/>
          </a:xfrm>
        </p:grpSpPr>
        <p:sp>
          <p:nvSpPr>
            <p:cNvPr id="50198" name="Rectangle 25"/>
            <p:cNvSpPr>
              <a:spLocks noChangeArrowheads="1"/>
            </p:cNvSpPr>
            <p:nvPr/>
          </p:nvSpPr>
          <p:spPr bwMode="auto">
            <a:xfrm>
              <a:off x="806" y="1799"/>
              <a:ext cx="1919" cy="399"/>
            </a:xfrm>
            <a:prstGeom prst="rect">
              <a:avLst/>
            </a:prstGeom>
            <a:solidFill>
              <a:srgbClr val="CCFFFF"/>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50199" name="Text Box 26"/>
            <p:cNvSpPr txBox="1">
              <a:spLocks noChangeArrowheads="1"/>
            </p:cNvSpPr>
            <p:nvPr/>
          </p:nvSpPr>
          <p:spPr bwMode="auto">
            <a:xfrm>
              <a:off x="1928" y="1876"/>
              <a:ext cx="8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“I’m Alice”</a:t>
              </a:r>
            </a:p>
          </p:txBody>
        </p:sp>
        <p:sp>
          <p:nvSpPr>
            <p:cNvPr id="50200" name="Text Box 27"/>
            <p:cNvSpPr txBox="1">
              <a:spLocks noChangeArrowheads="1"/>
            </p:cNvSpPr>
            <p:nvPr/>
          </p:nvSpPr>
          <p:spPr bwMode="auto">
            <a:xfrm>
              <a:off x="790" y="1822"/>
              <a:ext cx="56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Alice’s </a:t>
              </a:r>
            </a:p>
            <a:p>
              <a:pPr algn="ctr">
                <a:spcBef>
                  <a:spcPct val="0"/>
                </a:spcBef>
                <a:spcAft>
                  <a:spcPct val="0"/>
                </a:spcAft>
                <a:buFontTx/>
                <a:buNone/>
              </a:pPr>
              <a:r>
                <a:rPr lang="en-US" altLang="en-US" sz="1600"/>
                <a:t>IP addr</a:t>
              </a:r>
            </a:p>
          </p:txBody>
        </p:sp>
        <p:sp>
          <p:nvSpPr>
            <p:cNvPr id="50201" name="Line 28"/>
            <p:cNvSpPr>
              <a:spLocks noChangeShapeType="1"/>
            </p:cNvSpPr>
            <p:nvPr/>
          </p:nvSpPr>
          <p:spPr bwMode="auto">
            <a:xfrm flipH="1">
              <a:off x="1337"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02" name="Text Box 29"/>
            <p:cNvSpPr txBox="1">
              <a:spLocks noChangeArrowheads="1"/>
            </p:cNvSpPr>
            <p:nvPr/>
          </p:nvSpPr>
          <p:spPr bwMode="auto">
            <a:xfrm>
              <a:off x="1304" y="1813"/>
              <a:ext cx="72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t>encrypted</a:t>
              </a:r>
            </a:p>
            <a:p>
              <a:pPr algn="ctr">
                <a:spcBef>
                  <a:spcPct val="0"/>
                </a:spcBef>
                <a:spcAft>
                  <a:spcPct val="0"/>
                </a:spcAft>
                <a:buFontTx/>
                <a:buNone/>
              </a:pPr>
              <a:r>
                <a:rPr lang="en-US" altLang="en-US" sz="1600"/>
                <a:t>password</a:t>
              </a:r>
            </a:p>
          </p:txBody>
        </p:sp>
        <p:sp>
          <p:nvSpPr>
            <p:cNvPr id="50203" name="Line 30"/>
            <p:cNvSpPr>
              <a:spLocks noChangeShapeType="1"/>
            </p:cNvSpPr>
            <p:nvPr/>
          </p:nvSpPr>
          <p:spPr bwMode="auto">
            <a:xfrm flipH="1">
              <a:off x="1973" y="1805"/>
              <a:ext cx="0" cy="3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196" name="Line 31"/>
          <p:cNvSpPr>
            <a:spLocks noChangeShapeType="1"/>
          </p:cNvSpPr>
          <p:nvPr/>
        </p:nvSpPr>
        <p:spPr bwMode="auto">
          <a:xfrm flipV="1">
            <a:off x="4548188" y="4741863"/>
            <a:ext cx="679450" cy="579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7" name="Line 32"/>
          <p:cNvSpPr>
            <a:spLocks noChangeShapeType="1"/>
          </p:cNvSpPr>
          <p:nvPr/>
        </p:nvSpPr>
        <p:spPr bwMode="auto">
          <a:xfrm flipH="1">
            <a:off x="3697288" y="4878388"/>
            <a:ext cx="365125" cy="292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22</a:t>
            </a:fld>
            <a:endParaRPr lang="en-US"/>
          </a:p>
        </p:txBody>
      </p:sp>
    </p:spTree>
    <p:extLst>
      <p:ext uri="{BB962C8B-B14F-4D97-AF65-F5344CB8AC3E}">
        <p14:creationId xmlns:p14="http://schemas.microsoft.com/office/powerpoint/2010/main" val="32587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584200" y="296862"/>
            <a:ext cx="7886700" cy="1325563"/>
          </a:xfrm>
        </p:spPr>
        <p:txBody>
          <a:bodyPr>
            <a:normAutofit/>
          </a:bodyPr>
          <a:lstStyle/>
          <a:p>
            <a:pPr eaLnBrk="1" hangingPunct="1"/>
            <a:r>
              <a:rPr lang="zh-CN" altLang="en-US" dirty="0"/>
              <a:t>认证</a:t>
            </a:r>
            <a:endParaRPr lang="en-US" altLang="en-US" dirty="0"/>
          </a:p>
        </p:txBody>
      </p:sp>
      <p:sp>
        <p:nvSpPr>
          <p:cNvPr id="51202" name="Text Box 3"/>
          <p:cNvSpPr txBox="1">
            <a:spLocks noChangeArrowheads="1"/>
          </p:cNvSpPr>
          <p:nvPr/>
        </p:nvSpPr>
        <p:spPr bwMode="auto">
          <a:xfrm>
            <a:off x="277812" y="1399401"/>
            <a:ext cx="28296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zh-CN" altLang="en-US" sz="2400" u="sng" dirty="0">
                <a:solidFill>
                  <a:srgbClr val="FF0000"/>
                </a:solidFill>
              </a:rPr>
              <a:t>目标</a:t>
            </a:r>
            <a:r>
              <a:rPr lang="en-US" altLang="en-US" sz="2400" u="sng" dirty="0">
                <a:solidFill>
                  <a:srgbClr val="FF0000"/>
                </a:solidFill>
              </a:rPr>
              <a:t>:</a:t>
            </a:r>
            <a:r>
              <a:rPr lang="en-US" altLang="en-US" sz="2400" dirty="0">
                <a:solidFill>
                  <a:srgbClr val="FF0000"/>
                </a:solidFill>
              </a:rPr>
              <a:t> </a:t>
            </a:r>
            <a:r>
              <a:rPr lang="zh-CN" altLang="en-US" sz="2400" dirty="0"/>
              <a:t>避免重放攻击</a:t>
            </a:r>
            <a:endParaRPr lang="en-US" altLang="en-US" sz="2400" dirty="0"/>
          </a:p>
        </p:txBody>
      </p:sp>
      <p:sp>
        <p:nvSpPr>
          <p:cNvPr id="51203" name="Text Box 4"/>
          <p:cNvSpPr txBox="1">
            <a:spLocks noChangeArrowheads="1"/>
          </p:cNvSpPr>
          <p:nvPr/>
        </p:nvSpPr>
        <p:spPr bwMode="auto">
          <a:xfrm>
            <a:off x="604838" y="5934075"/>
            <a:ext cx="3144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dirty="0"/>
              <a:t>Failures, drawbacks?</a:t>
            </a:r>
          </a:p>
        </p:txBody>
      </p:sp>
      <p:sp>
        <p:nvSpPr>
          <p:cNvPr id="51204" name="Text Box 5"/>
          <p:cNvSpPr txBox="1">
            <a:spLocks noChangeArrowheads="1"/>
          </p:cNvSpPr>
          <p:nvPr/>
        </p:nvSpPr>
        <p:spPr bwMode="auto">
          <a:xfrm>
            <a:off x="277812" y="1944688"/>
            <a:ext cx="6943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2400" u="sng" dirty="0">
                <a:solidFill>
                  <a:srgbClr val="FF0000"/>
                </a:solidFill>
              </a:rPr>
              <a:t>Nonce:</a:t>
            </a:r>
            <a:r>
              <a:rPr lang="en-US" altLang="en-US" sz="2400" dirty="0">
                <a:solidFill>
                  <a:srgbClr val="FF0000"/>
                </a:solidFill>
              </a:rPr>
              <a:t> </a:t>
            </a:r>
            <a:r>
              <a:rPr lang="en-US" altLang="en-US" sz="2400" dirty="0"/>
              <a:t>number (R) used only </a:t>
            </a:r>
            <a:r>
              <a:rPr lang="en-US" altLang="en-US" sz="2400" i="1" dirty="0"/>
              <a:t>once –in-a-lifetime</a:t>
            </a:r>
          </a:p>
        </p:txBody>
      </p:sp>
      <p:sp>
        <p:nvSpPr>
          <p:cNvPr id="51205" name="Text Box 6"/>
          <p:cNvSpPr txBox="1">
            <a:spLocks noChangeArrowheads="1"/>
          </p:cNvSpPr>
          <p:nvPr/>
        </p:nvSpPr>
        <p:spPr bwMode="auto">
          <a:xfrm>
            <a:off x="328613" y="2390775"/>
            <a:ext cx="85740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2400" u="sng" dirty="0">
                <a:solidFill>
                  <a:srgbClr val="FF0000"/>
                </a:solidFill>
              </a:rPr>
              <a:t>ap4.0:</a:t>
            </a:r>
            <a:r>
              <a:rPr lang="en-US" altLang="en-US" sz="2400" dirty="0">
                <a:solidFill>
                  <a:srgbClr val="FF0000"/>
                </a:solidFill>
              </a:rPr>
              <a:t> </a:t>
            </a:r>
            <a:r>
              <a:rPr lang="zh-CN" altLang="en-US" sz="2400" dirty="0"/>
              <a:t>为证明</a:t>
            </a:r>
            <a:r>
              <a:rPr lang="en-US" altLang="en-US" sz="2400" dirty="0"/>
              <a:t>Alice</a:t>
            </a:r>
            <a:r>
              <a:rPr lang="zh-CN" altLang="en-US" sz="2400" dirty="0"/>
              <a:t>是</a:t>
            </a:r>
            <a:r>
              <a:rPr lang="en-US" altLang="en-US" sz="2400" dirty="0"/>
              <a:t>“live”</a:t>
            </a:r>
            <a:r>
              <a:rPr lang="zh-CN" altLang="en-US" sz="2400" dirty="0"/>
              <a:t>的</a:t>
            </a:r>
            <a:r>
              <a:rPr lang="en-US" altLang="en-US" sz="2400" dirty="0"/>
              <a:t>, Bob </a:t>
            </a:r>
            <a:r>
              <a:rPr lang="zh-CN" altLang="en-US" sz="2400" dirty="0"/>
              <a:t>发送</a:t>
            </a:r>
            <a:r>
              <a:rPr lang="en-US" altLang="zh-CN" sz="2400" dirty="0"/>
              <a:t>nonce</a:t>
            </a:r>
            <a:r>
              <a:rPr lang="zh-CN" altLang="en-US" sz="2400" dirty="0"/>
              <a:t> </a:t>
            </a:r>
            <a:r>
              <a:rPr lang="en-US" altLang="zh-CN" sz="2400" dirty="0"/>
              <a:t>(R)</a:t>
            </a:r>
            <a:r>
              <a:rPr lang="zh-CN" altLang="en-US" sz="2400" dirty="0"/>
              <a:t>给</a:t>
            </a:r>
            <a:r>
              <a:rPr lang="en-US" altLang="en-US" sz="2400" dirty="0"/>
              <a:t>Alice</a:t>
            </a:r>
            <a:r>
              <a:rPr lang="en-US" altLang="zh-CN" sz="2400" dirty="0"/>
              <a:t>.</a:t>
            </a:r>
            <a:r>
              <a:rPr lang="en-US" altLang="en-US" sz="2400" dirty="0"/>
              <a:t>  Alice</a:t>
            </a:r>
            <a:r>
              <a:rPr lang="zh-CN" altLang="en-US" sz="2400" dirty="0"/>
              <a:t>必须返回用共享密钥加密的</a:t>
            </a:r>
            <a:r>
              <a:rPr lang="en-US" altLang="en-US" sz="2400" dirty="0"/>
              <a:t> R</a:t>
            </a:r>
          </a:p>
        </p:txBody>
      </p:sp>
      <p:pic>
        <p:nvPicPr>
          <p:cNvPr id="51206" name="Picture 7"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38" y="3736975"/>
            <a:ext cx="6985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8"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300" y="3686175"/>
            <a:ext cx="81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Line 9"/>
          <p:cNvSpPr>
            <a:spLocks noChangeShapeType="1"/>
          </p:cNvSpPr>
          <p:nvPr/>
        </p:nvSpPr>
        <p:spPr bwMode="auto">
          <a:xfrm>
            <a:off x="2733675" y="3819525"/>
            <a:ext cx="3697288" cy="2619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09" name="Text Box 10"/>
          <p:cNvSpPr txBox="1">
            <a:spLocks noChangeArrowheads="1"/>
          </p:cNvSpPr>
          <p:nvPr/>
        </p:nvSpPr>
        <p:spPr bwMode="auto">
          <a:xfrm>
            <a:off x="3662363" y="3467100"/>
            <a:ext cx="188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“I am Alice”</a:t>
            </a:r>
          </a:p>
        </p:txBody>
      </p:sp>
      <p:sp>
        <p:nvSpPr>
          <p:cNvPr id="51210" name="Line 11"/>
          <p:cNvSpPr>
            <a:spLocks noChangeShapeType="1"/>
          </p:cNvSpPr>
          <p:nvPr/>
        </p:nvSpPr>
        <p:spPr bwMode="auto">
          <a:xfrm flipH="1">
            <a:off x="2727325" y="4437063"/>
            <a:ext cx="3697288" cy="2619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1" name="Line 12"/>
          <p:cNvSpPr>
            <a:spLocks noChangeShapeType="1"/>
          </p:cNvSpPr>
          <p:nvPr/>
        </p:nvSpPr>
        <p:spPr bwMode="auto">
          <a:xfrm>
            <a:off x="2735263" y="5097463"/>
            <a:ext cx="3697287" cy="2619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2" name="Text Box 13"/>
          <p:cNvSpPr txBox="1">
            <a:spLocks noChangeArrowheads="1"/>
          </p:cNvSpPr>
          <p:nvPr/>
        </p:nvSpPr>
        <p:spPr bwMode="auto">
          <a:xfrm>
            <a:off x="4292600" y="4141788"/>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R</a:t>
            </a:r>
          </a:p>
        </p:txBody>
      </p:sp>
      <p:grpSp>
        <p:nvGrpSpPr>
          <p:cNvPr id="51213" name="Group 14"/>
          <p:cNvGrpSpPr>
            <a:grpSpLocks/>
          </p:cNvGrpSpPr>
          <p:nvPr/>
        </p:nvGrpSpPr>
        <p:grpSpPr bwMode="auto">
          <a:xfrm>
            <a:off x="4527550" y="4743450"/>
            <a:ext cx="1146175" cy="577850"/>
            <a:chOff x="2697" y="3555"/>
            <a:chExt cx="722" cy="364"/>
          </a:xfrm>
        </p:grpSpPr>
        <p:sp>
          <p:nvSpPr>
            <p:cNvPr id="51215" name="Text Box 15"/>
            <p:cNvSpPr txBox="1">
              <a:spLocks noChangeArrowheads="1"/>
            </p:cNvSpPr>
            <p:nvPr/>
          </p:nvSpPr>
          <p:spPr bwMode="auto">
            <a:xfrm>
              <a:off x="2697" y="3555"/>
              <a:ext cx="7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    (R)</a:t>
              </a:r>
            </a:p>
          </p:txBody>
        </p:sp>
        <p:sp>
          <p:nvSpPr>
            <p:cNvPr id="51216" name="Text Box 16"/>
            <p:cNvSpPr txBox="1">
              <a:spLocks noChangeArrowheads="1"/>
            </p:cNvSpPr>
            <p:nvPr/>
          </p:nvSpPr>
          <p:spPr bwMode="auto">
            <a:xfrm>
              <a:off x="2786" y="3688"/>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A-B</a:t>
              </a:r>
            </a:p>
          </p:txBody>
        </p:sp>
      </p:grpSp>
      <p:sp>
        <p:nvSpPr>
          <p:cNvPr id="51214" name="Text Box 17"/>
          <p:cNvSpPr txBox="1">
            <a:spLocks noChangeArrowheads="1"/>
          </p:cNvSpPr>
          <p:nvPr/>
        </p:nvSpPr>
        <p:spPr bwMode="auto">
          <a:xfrm>
            <a:off x="6369050" y="4700588"/>
            <a:ext cx="23320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Alice is live, and only Alice knows key to encrypt nonce, so it must be Alice!</a:t>
            </a:r>
          </a:p>
        </p:txBody>
      </p:sp>
      <p:sp>
        <p:nvSpPr>
          <p:cNvPr id="3" name="Slide Number Placeholder 2"/>
          <p:cNvSpPr>
            <a:spLocks noGrp="1"/>
          </p:cNvSpPr>
          <p:nvPr>
            <p:ph type="sldNum" sz="quarter" idx="12"/>
          </p:nvPr>
        </p:nvSpPr>
        <p:spPr/>
        <p:txBody>
          <a:bodyPr/>
          <a:lstStyle/>
          <a:p>
            <a:fld id="{297DE729-F9B5-6B4A-8061-A00ED75EC337}" type="slidenum">
              <a:rPr lang="en-US" smtClean="0"/>
              <a:t>23</a:t>
            </a:fld>
            <a:endParaRPr lang="en-US"/>
          </a:p>
        </p:txBody>
      </p:sp>
    </p:spTree>
    <p:extLst>
      <p:ext uri="{BB962C8B-B14F-4D97-AF65-F5344CB8AC3E}">
        <p14:creationId xmlns:p14="http://schemas.microsoft.com/office/powerpoint/2010/main" val="845975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546101" y="338138"/>
            <a:ext cx="7886700" cy="996949"/>
          </a:xfrm>
        </p:spPr>
        <p:txBody>
          <a:bodyPr>
            <a:normAutofit/>
          </a:bodyPr>
          <a:lstStyle/>
          <a:p>
            <a:pPr eaLnBrk="1" hangingPunct="1"/>
            <a:r>
              <a:rPr lang="zh-CN" altLang="en-US" dirty="0"/>
              <a:t>认证</a:t>
            </a:r>
            <a:endParaRPr lang="en-US" altLang="en-US" dirty="0"/>
          </a:p>
        </p:txBody>
      </p:sp>
      <p:sp>
        <p:nvSpPr>
          <p:cNvPr id="53250" name="Rectangle 3"/>
          <p:cNvSpPr>
            <a:spLocks noGrp="1" noChangeArrowheads="1"/>
          </p:cNvSpPr>
          <p:nvPr>
            <p:ph type="body" idx="1"/>
          </p:nvPr>
        </p:nvSpPr>
        <p:spPr>
          <a:xfrm>
            <a:off x="152400" y="1295400"/>
            <a:ext cx="8915400" cy="5181600"/>
          </a:xfrm>
        </p:spPr>
        <p:txBody>
          <a:bodyPr/>
          <a:lstStyle/>
          <a:p>
            <a:pPr eaLnBrk="1" hangingPunct="1">
              <a:buFontTx/>
              <a:buNone/>
            </a:pPr>
            <a:r>
              <a:rPr lang="en-US" altLang="en-US" sz="2400" dirty="0"/>
              <a:t>ap4.0 </a:t>
            </a:r>
            <a:r>
              <a:rPr lang="zh-CN" altLang="en-US" sz="2400" dirty="0"/>
              <a:t>不保护服务器数据库读取攻击</a:t>
            </a:r>
            <a:r>
              <a:rPr lang="en-US" altLang="zh-CN" sz="2400" dirty="0">
                <a:solidFill>
                  <a:srgbClr val="FF0000"/>
                </a:solidFill>
              </a:rPr>
              <a:t>(</a:t>
            </a:r>
            <a:r>
              <a:rPr lang="en-US" altLang="en-US" sz="2400" dirty="0">
                <a:solidFill>
                  <a:srgbClr val="FF0000"/>
                </a:solidFill>
              </a:rPr>
              <a:t>server database reading attack</a:t>
            </a:r>
            <a:r>
              <a:rPr lang="en-US" altLang="zh-CN" sz="2400" dirty="0">
                <a:solidFill>
                  <a:srgbClr val="FF0000"/>
                </a:solidFill>
              </a:rPr>
              <a:t>)</a:t>
            </a:r>
          </a:p>
          <a:p>
            <a:pPr eaLnBrk="1" hangingPunct="1">
              <a:buFontTx/>
              <a:buNone/>
            </a:pPr>
            <a:endParaRPr lang="en-US" altLang="zh-CN" sz="2400" dirty="0"/>
          </a:p>
          <a:p>
            <a:pPr eaLnBrk="1" hangingPunct="1"/>
            <a:r>
              <a:rPr lang="zh-CN" altLang="en-US" sz="2400" dirty="0"/>
              <a:t>使用公钥密码技术进行认证</a:t>
            </a:r>
            <a:r>
              <a:rPr lang="en-US" altLang="en-US" sz="2400" dirty="0"/>
              <a:t>?</a:t>
            </a:r>
          </a:p>
          <a:p>
            <a:pPr eaLnBrk="1" hangingPunct="1">
              <a:buFontTx/>
              <a:buNone/>
            </a:pPr>
            <a:r>
              <a:rPr lang="en-US" altLang="en-US" sz="2400" u="sng" dirty="0">
                <a:solidFill>
                  <a:srgbClr val="FF0000"/>
                </a:solidFill>
              </a:rPr>
              <a:t>ap5.0:</a:t>
            </a:r>
            <a:r>
              <a:rPr lang="en-US" altLang="en-US" sz="2400" dirty="0"/>
              <a:t> </a:t>
            </a:r>
            <a:r>
              <a:rPr lang="zh-CN" altLang="en-US" sz="2400" dirty="0"/>
              <a:t>使用公钥密码体制</a:t>
            </a:r>
            <a:endParaRPr lang="en-US" altLang="en-US" sz="2400" dirty="0"/>
          </a:p>
        </p:txBody>
      </p:sp>
      <p:pic>
        <p:nvPicPr>
          <p:cNvPr id="53251" name="Picture 4"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3481502"/>
            <a:ext cx="6985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5"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3430702"/>
            <a:ext cx="81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Line 6"/>
          <p:cNvSpPr>
            <a:spLocks noChangeShapeType="1"/>
          </p:cNvSpPr>
          <p:nvPr/>
        </p:nvSpPr>
        <p:spPr bwMode="auto">
          <a:xfrm>
            <a:off x="1644650" y="3564052"/>
            <a:ext cx="3697288" cy="2619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4" name="Text Box 7"/>
          <p:cNvSpPr txBox="1">
            <a:spLocks noChangeArrowheads="1"/>
          </p:cNvSpPr>
          <p:nvPr/>
        </p:nvSpPr>
        <p:spPr bwMode="auto">
          <a:xfrm>
            <a:off x="2573338" y="3211627"/>
            <a:ext cx="188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“I am Alice”</a:t>
            </a:r>
          </a:p>
        </p:txBody>
      </p:sp>
      <p:sp>
        <p:nvSpPr>
          <p:cNvPr id="53255" name="Line 8"/>
          <p:cNvSpPr>
            <a:spLocks noChangeShapeType="1"/>
          </p:cNvSpPr>
          <p:nvPr/>
        </p:nvSpPr>
        <p:spPr bwMode="auto">
          <a:xfrm flipH="1">
            <a:off x="1609725" y="3951402"/>
            <a:ext cx="3697288" cy="26193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6" name="Line 9"/>
          <p:cNvSpPr>
            <a:spLocks noChangeShapeType="1"/>
          </p:cNvSpPr>
          <p:nvPr/>
        </p:nvSpPr>
        <p:spPr bwMode="auto">
          <a:xfrm>
            <a:off x="1660525" y="4422889"/>
            <a:ext cx="3697288" cy="2619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7" name="Text Box 10"/>
          <p:cNvSpPr txBox="1">
            <a:spLocks noChangeArrowheads="1"/>
          </p:cNvSpPr>
          <p:nvPr/>
        </p:nvSpPr>
        <p:spPr bwMode="auto">
          <a:xfrm>
            <a:off x="2390775" y="3741852"/>
            <a:ext cx="37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R</a:t>
            </a:r>
          </a:p>
        </p:txBody>
      </p:sp>
      <p:sp>
        <p:nvSpPr>
          <p:cNvPr id="53258" name="Text Box 11"/>
          <p:cNvSpPr txBox="1">
            <a:spLocks noChangeArrowheads="1"/>
          </p:cNvSpPr>
          <p:nvPr/>
        </p:nvSpPr>
        <p:spPr bwMode="auto">
          <a:xfrm>
            <a:off x="6332538" y="3489439"/>
            <a:ext cx="23320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dirty="0"/>
              <a:t>Bob </a:t>
            </a:r>
            <a:r>
              <a:rPr lang="zh-CN" altLang="en-US" sz="2000" dirty="0"/>
              <a:t>计算</a:t>
            </a:r>
            <a:endParaRPr lang="en-US" altLang="en-US" sz="2000" dirty="0"/>
          </a:p>
          <a:p>
            <a:pPr algn="ctr">
              <a:spcBef>
                <a:spcPct val="0"/>
              </a:spcBef>
              <a:spcAft>
                <a:spcPct val="0"/>
              </a:spcAft>
              <a:buFontTx/>
              <a:buNone/>
            </a:pPr>
            <a:endParaRPr lang="en-US" altLang="en-US" sz="2400" dirty="0"/>
          </a:p>
        </p:txBody>
      </p:sp>
      <p:grpSp>
        <p:nvGrpSpPr>
          <p:cNvPr id="53259" name="Group 12"/>
          <p:cNvGrpSpPr>
            <a:grpSpLocks/>
          </p:cNvGrpSpPr>
          <p:nvPr/>
        </p:nvGrpSpPr>
        <p:grpSpPr bwMode="auto">
          <a:xfrm>
            <a:off x="4076700" y="3999027"/>
            <a:ext cx="1055688" cy="673100"/>
            <a:chOff x="2843" y="2891"/>
            <a:chExt cx="665" cy="424"/>
          </a:xfrm>
        </p:grpSpPr>
        <p:sp>
          <p:nvSpPr>
            <p:cNvPr id="53276" name="Text Box 13"/>
            <p:cNvSpPr txBox="1">
              <a:spLocks noChangeArrowheads="1"/>
            </p:cNvSpPr>
            <p:nvPr/>
          </p:nvSpPr>
          <p:spPr bwMode="auto">
            <a:xfrm>
              <a:off x="2843" y="2979"/>
              <a:ext cx="6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   (R)</a:t>
              </a:r>
            </a:p>
          </p:txBody>
        </p:sp>
        <p:sp>
          <p:nvSpPr>
            <p:cNvPr id="53277" name="Text Box 14"/>
            <p:cNvSpPr txBox="1">
              <a:spLocks noChangeArrowheads="1"/>
            </p:cNvSpPr>
            <p:nvPr/>
          </p:nvSpPr>
          <p:spPr bwMode="auto">
            <a:xfrm>
              <a:off x="2979" y="308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a:t>
              </a:r>
            </a:p>
          </p:txBody>
        </p:sp>
        <p:sp>
          <p:nvSpPr>
            <p:cNvPr id="53278" name="Text Box 15"/>
            <p:cNvSpPr txBox="1">
              <a:spLocks noChangeArrowheads="1"/>
            </p:cNvSpPr>
            <p:nvPr/>
          </p:nvSpPr>
          <p:spPr bwMode="auto">
            <a:xfrm>
              <a:off x="2985" y="2891"/>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t>
              </a:r>
            </a:p>
          </p:txBody>
        </p:sp>
      </p:grpSp>
      <p:grpSp>
        <p:nvGrpSpPr>
          <p:cNvPr id="53260" name="Group 23"/>
          <p:cNvGrpSpPr>
            <a:grpSpLocks/>
          </p:cNvGrpSpPr>
          <p:nvPr/>
        </p:nvGrpSpPr>
        <p:grpSpPr bwMode="auto">
          <a:xfrm>
            <a:off x="6403975" y="3708514"/>
            <a:ext cx="2028825" cy="742950"/>
            <a:chOff x="1127" y="3574"/>
            <a:chExt cx="1278" cy="468"/>
          </a:xfrm>
        </p:grpSpPr>
        <p:sp>
          <p:nvSpPr>
            <p:cNvPr id="53269" name="Text Box 24"/>
            <p:cNvSpPr txBox="1">
              <a:spLocks noChangeArrowheads="1"/>
            </p:cNvSpPr>
            <p:nvPr/>
          </p:nvSpPr>
          <p:spPr bwMode="auto">
            <a:xfrm>
              <a:off x="1324" y="3687"/>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  (R)) = R</a:t>
              </a:r>
            </a:p>
          </p:txBody>
        </p:sp>
        <p:sp>
          <p:nvSpPr>
            <p:cNvPr id="53270" name="Text Box 25"/>
            <p:cNvSpPr txBox="1">
              <a:spLocks noChangeArrowheads="1"/>
            </p:cNvSpPr>
            <p:nvPr/>
          </p:nvSpPr>
          <p:spPr bwMode="auto">
            <a:xfrm>
              <a:off x="1512" y="3811"/>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a:t>
              </a:r>
            </a:p>
          </p:txBody>
        </p:sp>
        <p:sp>
          <p:nvSpPr>
            <p:cNvPr id="53271" name="Text Box 26"/>
            <p:cNvSpPr txBox="1">
              <a:spLocks noChangeArrowheads="1"/>
            </p:cNvSpPr>
            <p:nvPr/>
          </p:nvSpPr>
          <p:spPr bwMode="auto">
            <a:xfrm>
              <a:off x="1535" y="3574"/>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t>
              </a:r>
            </a:p>
          </p:txBody>
        </p:sp>
        <p:grpSp>
          <p:nvGrpSpPr>
            <p:cNvPr id="53272" name="Group 27"/>
            <p:cNvGrpSpPr>
              <a:grpSpLocks/>
            </p:cNvGrpSpPr>
            <p:nvPr/>
          </p:nvGrpSpPr>
          <p:grpSpPr bwMode="auto">
            <a:xfrm>
              <a:off x="1127" y="3578"/>
              <a:ext cx="347" cy="451"/>
              <a:chOff x="831" y="3234"/>
              <a:chExt cx="347" cy="451"/>
            </a:xfrm>
          </p:grpSpPr>
          <p:sp>
            <p:nvSpPr>
              <p:cNvPr id="53273" name="Text Box 28"/>
              <p:cNvSpPr txBox="1">
                <a:spLocks noChangeArrowheads="1"/>
              </p:cNvSpPr>
              <p:nvPr/>
            </p:nvSpPr>
            <p:spPr bwMode="auto">
              <a:xfrm>
                <a:off x="831" y="3330"/>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  </a:t>
                </a:r>
              </a:p>
            </p:txBody>
          </p:sp>
          <p:sp>
            <p:nvSpPr>
              <p:cNvPr id="53274" name="Text Box 29"/>
              <p:cNvSpPr txBox="1">
                <a:spLocks noChangeArrowheads="1"/>
              </p:cNvSpPr>
              <p:nvPr/>
            </p:nvSpPr>
            <p:spPr bwMode="auto">
              <a:xfrm>
                <a:off x="918" y="345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t>A</a:t>
                </a:r>
              </a:p>
            </p:txBody>
          </p:sp>
          <p:sp>
            <p:nvSpPr>
              <p:cNvPr id="53275" name="Text Box 30"/>
              <p:cNvSpPr txBox="1">
                <a:spLocks noChangeArrowheads="1"/>
              </p:cNvSpPr>
              <p:nvPr/>
            </p:nvSpPr>
            <p:spPr bwMode="auto">
              <a:xfrm>
                <a:off x="956" y="3234"/>
                <a:ext cx="1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t>
                </a:r>
              </a:p>
            </p:txBody>
          </p:sp>
        </p:grpSp>
      </p:grpSp>
      <p:sp>
        <p:nvSpPr>
          <p:cNvPr id="53261" name="Text Box 31"/>
          <p:cNvSpPr txBox="1">
            <a:spLocks noChangeArrowheads="1"/>
          </p:cNvSpPr>
          <p:nvPr/>
        </p:nvSpPr>
        <p:spPr bwMode="auto">
          <a:xfrm>
            <a:off x="5934076" y="4877440"/>
            <a:ext cx="30353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zh-CN" sz="2000" dirty="0"/>
              <a:t>Bob</a:t>
            </a:r>
            <a:r>
              <a:rPr lang="zh-CN" altLang="en-US" sz="2000" dirty="0"/>
              <a:t>知道只有</a:t>
            </a:r>
            <a:r>
              <a:rPr lang="en-US" altLang="zh-CN" sz="2000" dirty="0"/>
              <a:t>Alice</a:t>
            </a:r>
            <a:r>
              <a:rPr lang="zh-CN" altLang="en-US" sz="2000" dirty="0"/>
              <a:t>有私钥，可以对</a:t>
            </a:r>
            <a:r>
              <a:rPr lang="en-US" altLang="zh-CN" sz="2000" dirty="0"/>
              <a:t>R</a:t>
            </a:r>
            <a:r>
              <a:rPr lang="zh-CN" altLang="en-US" sz="2000" dirty="0"/>
              <a:t>进行加密，这样：</a:t>
            </a:r>
            <a:endParaRPr lang="en-US" altLang="en-US" sz="2000" dirty="0"/>
          </a:p>
        </p:txBody>
      </p:sp>
      <p:grpSp>
        <p:nvGrpSpPr>
          <p:cNvPr id="53262" name="Group 32"/>
          <p:cNvGrpSpPr>
            <a:grpSpLocks/>
          </p:cNvGrpSpPr>
          <p:nvPr/>
        </p:nvGrpSpPr>
        <p:grpSpPr bwMode="auto">
          <a:xfrm>
            <a:off x="6542088" y="5521440"/>
            <a:ext cx="1876425" cy="763587"/>
            <a:chOff x="940" y="3588"/>
            <a:chExt cx="1182" cy="481"/>
          </a:xfrm>
        </p:grpSpPr>
        <p:sp>
          <p:nvSpPr>
            <p:cNvPr id="53263" name="Text Box 33"/>
            <p:cNvSpPr txBox="1">
              <a:spLocks noChangeArrowheads="1"/>
            </p:cNvSpPr>
            <p:nvPr/>
          </p:nvSpPr>
          <p:spPr bwMode="auto">
            <a:xfrm>
              <a:off x="1196" y="3731"/>
              <a:ext cx="9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dirty="0"/>
                <a:t>(K  (R)) = R</a:t>
              </a:r>
            </a:p>
          </p:txBody>
        </p:sp>
        <p:sp>
          <p:nvSpPr>
            <p:cNvPr id="53264" name="Text Box 34"/>
            <p:cNvSpPr txBox="1">
              <a:spLocks noChangeArrowheads="1"/>
            </p:cNvSpPr>
            <p:nvPr/>
          </p:nvSpPr>
          <p:spPr bwMode="auto">
            <a:xfrm>
              <a:off x="1337" y="3819"/>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dirty="0"/>
                <a:t>A</a:t>
              </a:r>
            </a:p>
          </p:txBody>
        </p:sp>
        <p:sp>
          <p:nvSpPr>
            <p:cNvPr id="53265" name="Text Box 35"/>
            <p:cNvSpPr txBox="1">
              <a:spLocks noChangeArrowheads="1"/>
            </p:cNvSpPr>
            <p:nvPr/>
          </p:nvSpPr>
          <p:spPr bwMode="auto">
            <a:xfrm>
              <a:off x="1330" y="3588"/>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t>
              </a:r>
            </a:p>
          </p:txBody>
        </p:sp>
        <p:sp>
          <p:nvSpPr>
            <p:cNvPr id="53266" name="Text Box 36"/>
            <p:cNvSpPr txBox="1">
              <a:spLocks noChangeArrowheads="1"/>
            </p:cNvSpPr>
            <p:nvPr/>
          </p:nvSpPr>
          <p:spPr bwMode="auto">
            <a:xfrm>
              <a:off x="940" y="3718"/>
              <a:ext cx="3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K  </a:t>
              </a:r>
            </a:p>
          </p:txBody>
        </p:sp>
        <p:sp>
          <p:nvSpPr>
            <p:cNvPr id="53267" name="Text Box 37"/>
            <p:cNvSpPr txBox="1">
              <a:spLocks noChangeArrowheads="1"/>
            </p:cNvSpPr>
            <p:nvPr/>
          </p:nvSpPr>
          <p:spPr bwMode="auto">
            <a:xfrm>
              <a:off x="1039" y="3805"/>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a:t>
              </a:r>
            </a:p>
          </p:txBody>
        </p:sp>
        <p:sp>
          <p:nvSpPr>
            <p:cNvPr id="53268" name="Text Box 38"/>
            <p:cNvSpPr txBox="1">
              <a:spLocks noChangeArrowheads="1"/>
            </p:cNvSpPr>
            <p:nvPr/>
          </p:nvSpPr>
          <p:spPr bwMode="auto">
            <a:xfrm>
              <a:off x="1065" y="3620"/>
              <a:ext cx="1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t>+</a:t>
              </a:r>
            </a:p>
          </p:txBody>
        </p:sp>
      </p:grpSp>
      <p:sp>
        <p:nvSpPr>
          <p:cNvPr id="3" name="Slide Number Placeholder 2"/>
          <p:cNvSpPr>
            <a:spLocks noGrp="1"/>
          </p:cNvSpPr>
          <p:nvPr>
            <p:ph type="sldNum" sz="quarter" idx="12"/>
          </p:nvPr>
        </p:nvSpPr>
        <p:spPr/>
        <p:txBody>
          <a:bodyPr/>
          <a:lstStyle/>
          <a:p>
            <a:fld id="{297DE729-F9B5-6B4A-8061-A00ED75EC337}" type="slidenum">
              <a:rPr lang="en-US" smtClean="0"/>
              <a:t>24</a:t>
            </a:fld>
            <a:endParaRPr lang="en-US"/>
          </a:p>
        </p:txBody>
      </p:sp>
    </p:spTree>
    <p:extLst>
      <p:ext uri="{BB962C8B-B14F-4D97-AF65-F5344CB8AC3E}">
        <p14:creationId xmlns:p14="http://schemas.microsoft.com/office/powerpoint/2010/main" val="704133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r>
              <a:rPr lang="zh-CN" altLang="en-US" dirty="0"/>
              <a:t>用户认证</a:t>
            </a:r>
            <a:endParaRPr lang="en-US" altLang="zh-CN" dirty="0"/>
          </a:p>
          <a:p>
            <a:pPr lvl="1"/>
            <a:r>
              <a:rPr lang="zh-CN" altLang="en-US" dirty="0"/>
              <a:t>口令认证，</a:t>
            </a:r>
            <a:r>
              <a:rPr lang="en-US" altLang="zh-CN" dirty="0"/>
              <a:t>Salt</a:t>
            </a:r>
          </a:p>
          <a:p>
            <a:pPr lvl="1"/>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r>
              <a:rPr lang="zh-CN" altLang="en-US" dirty="0">
                <a:solidFill>
                  <a:srgbClr val="FF0000"/>
                </a:solidFill>
              </a:rPr>
              <a:t>动态口令</a:t>
            </a:r>
            <a:endParaRPr lang="en-US" altLang="zh-CN" dirty="0">
              <a:solidFill>
                <a:srgbClr val="FF0000"/>
              </a:solidFill>
            </a:endParaRPr>
          </a:p>
          <a:p>
            <a:pPr lvl="1"/>
            <a:r>
              <a:rPr lang="zh-CN" altLang="en-US" dirty="0"/>
              <a:t>生物识别技术</a:t>
            </a:r>
            <a:endParaRPr lang="en-US" altLang="zh-CN" dirty="0"/>
          </a:p>
          <a:p>
            <a:pPr lvl="1"/>
            <a:r>
              <a:rPr lang="zh-CN" altLang="en-US" dirty="0"/>
              <a:t>基于令牌</a:t>
            </a:r>
            <a:r>
              <a:rPr lang="en-US" altLang="zh-CN" dirty="0"/>
              <a:t>(Token-based)</a:t>
            </a:r>
            <a:r>
              <a:rPr lang="zh-CN" altLang="en-US" dirty="0"/>
              <a:t>的认证</a:t>
            </a:r>
            <a:endParaRPr lang="en-US" altLang="zh-CN" dirty="0"/>
          </a:p>
          <a:p>
            <a:pPr lvl="1"/>
            <a:r>
              <a:rPr lang="en-US" altLang="zh-CN" dirty="0"/>
              <a:t>FIDO</a:t>
            </a:r>
            <a:endParaRPr lang="en-US" dirty="0"/>
          </a:p>
          <a:p>
            <a:r>
              <a:rPr lang="zh-CN" altLang="en-US" dirty="0"/>
              <a:t>分布式系统中的身份认证</a:t>
            </a:r>
            <a:endParaRPr lang="en-US" altLang="zh-CN" dirty="0"/>
          </a:p>
          <a:p>
            <a:pPr lvl="1"/>
            <a:r>
              <a:rPr lang="zh-CN" altLang="en-US" dirty="0"/>
              <a:t>单点登录系统</a:t>
            </a:r>
            <a:r>
              <a:rPr lang="en-US" altLang="zh-CN" dirty="0"/>
              <a:t>(Single</a:t>
            </a:r>
            <a:r>
              <a:rPr lang="zh-CN" altLang="en-US" dirty="0"/>
              <a:t> </a:t>
            </a:r>
            <a:r>
              <a:rPr lang="en-US" altLang="zh-CN" dirty="0"/>
              <a:t>Sign-On)</a:t>
            </a:r>
          </a:p>
          <a:p>
            <a:pPr lvl="1"/>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25</a:t>
            </a:fld>
            <a:endParaRPr lang="en-US"/>
          </a:p>
        </p:txBody>
      </p:sp>
    </p:spTree>
    <p:extLst>
      <p:ext uri="{BB962C8B-B14F-4D97-AF65-F5344CB8AC3E}">
        <p14:creationId xmlns:p14="http://schemas.microsoft.com/office/powerpoint/2010/main" val="1157372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idx="4294967295"/>
          </p:nvPr>
        </p:nvSpPr>
        <p:spPr>
          <a:xfrm>
            <a:off x="827089" y="1628775"/>
            <a:ext cx="7084460" cy="4464050"/>
          </a:xfrm>
        </p:spPr>
        <p:txBody>
          <a:bodyPr/>
          <a:lstStyle/>
          <a:p>
            <a:pPr algn="just" eaLnBrk="1" hangingPunct="1"/>
            <a:r>
              <a:rPr lang="zh-CN" altLang="en-US" sz="2800" dirty="0">
                <a:latin typeface="+mn-ea"/>
                <a:cs typeface="DengXian" charset="-122"/>
              </a:rPr>
              <a:t>静态口令的缺点：</a:t>
            </a:r>
          </a:p>
          <a:p>
            <a:pPr lvl="1" algn="just" eaLnBrk="1" hangingPunct="1">
              <a:lnSpc>
                <a:spcPct val="150000"/>
              </a:lnSpc>
            </a:pPr>
            <a:r>
              <a:rPr lang="zh-CN" altLang="en-US" dirty="0">
                <a:latin typeface="+mn-ea"/>
              </a:rPr>
              <a:t>通常使用的计算机口令是</a:t>
            </a:r>
            <a:r>
              <a:rPr lang="zh-CN" altLang="en-US" dirty="0">
                <a:solidFill>
                  <a:srgbClr val="FF0000"/>
                </a:solidFill>
                <a:latin typeface="+mn-ea"/>
              </a:rPr>
              <a:t>静态</a:t>
            </a:r>
            <a:r>
              <a:rPr lang="zh-CN" altLang="en-US" dirty="0">
                <a:latin typeface="+mn-ea"/>
              </a:rPr>
              <a:t>的，即在一定时间内是</a:t>
            </a:r>
            <a:r>
              <a:rPr lang="zh-CN" altLang="en-US" dirty="0">
                <a:solidFill>
                  <a:srgbClr val="FF0000"/>
                </a:solidFill>
                <a:latin typeface="+mn-ea"/>
              </a:rPr>
              <a:t>不变</a:t>
            </a:r>
            <a:r>
              <a:rPr lang="zh-CN" altLang="en-US" dirty="0">
                <a:latin typeface="+mn-ea"/>
              </a:rPr>
              <a:t>的，而且可</a:t>
            </a:r>
            <a:r>
              <a:rPr lang="zh-CN" altLang="en-US" dirty="0">
                <a:solidFill>
                  <a:srgbClr val="FF0000"/>
                </a:solidFill>
                <a:latin typeface="+mn-ea"/>
              </a:rPr>
              <a:t>重复使用</a:t>
            </a:r>
            <a:r>
              <a:rPr lang="zh-CN" altLang="en-US" dirty="0">
                <a:latin typeface="+mn-ea"/>
              </a:rPr>
              <a:t>。</a:t>
            </a:r>
          </a:p>
          <a:p>
            <a:pPr lvl="1" algn="just" eaLnBrk="1" hangingPunct="1">
              <a:lnSpc>
                <a:spcPct val="150000"/>
              </a:lnSpc>
            </a:pPr>
            <a:r>
              <a:rPr lang="zh-CN" altLang="en-US" dirty="0">
                <a:latin typeface="+mn-ea"/>
              </a:rPr>
              <a:t>极易被网上嗅探劫持、重放攻击</a:t>
            </a:r>
          </a:p>
          <a:p>
            <a:pPr lvl="1" algn="just" eaLnBrk="1" hangingPunct="1">
              <a:lnSpc>
                <a:spcPct val="150000"/>
              </a:lnSpc>
            </a:pPr>
            <a:endParaRPr lang="zh-CN" altLang="en-US" dirty="0">
              <a:latin typeface="华文楷体" charset="-122"/>
              <a:ea typeface="华文楷体" charset="-122"/>
            </a:endParaRPr>
          </a:p>
          <a:p>
            <a:pPr eaLnBrk="1" hangingPunct="1">
              <a:buFontTx/>
              <a:buNone/>
            </a:pPr>
            <a:endParaRPr lang="zh-CN" altLang="en-US" sz="1400" dirty="0">
              <a:ea typeface="楷体_GB2312" charset="0"/>
            </a:endParaRPr>
          </a:p>
          <a:p>
            <a:pPr eaLnBrk="1" hangingPunct="1">
              <a:buFontTx/>
              <a:buNone/>
            </a:pPr>
            <a:endParaRPr lang="zh-CN" altLang="en-US" dirty="0">
              <a:cs typeface="DengXian" charset="-122"/>
            </a:endParaRPr>
          </a:p>
        </p:txBody>
      </p:sp>
      <p:sp>
        <p:nvSpPr>
          <p:cNvPr id="6" name="Rectangle 3"/>
          <p:cNvSpPr txBox="1">
            <a:spLocks noChangeArrowheads="1"/>
          </p:cNvSpPr>
          <p:nvPr/>
        </p:nvSpPr>
        <p:spPr bwMode="auto">
          <a:xfrm>
            <a:off x="935038"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lvl1pPr>
              <a:lnSpc>
                <a:spcPct val="90000"/>
              </a:lnSpc>
              <a:spcBef>
                <a:spcPct val="0"/>
              </a:spcBef>
              <a:buNone/>
              <a:defRPr sz="4400">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黑体" pitchFamily="2" charset="-122"/>
              </a:defRPr>
            </a:lvl2pPr>
            <a:lvl3pPr algn="ctr" rtl="0" eaLnBrk="0" fontAlgn="base" hangingPunct="0">
              <a:spcBef>
                <a:spcPct val="0"/>
              </a:spcBef>
              <a:spcAft>
                <a:spcPct val="0"/>
              </a:spcAft>
              <a:defRPr sz="3200" b="1">
                <a:solidFill>
                  <a:schemeClr val="bg1"/>
                </a:solidFill>
                <a:latin typeface="Verdana" pitchFamily="34" charset="0"/>
                <a:ea typeface="黑体" pitchFamily="2" charset="-122"/>
              </a:defRPr>
            </a:lvl3pPr>
            <a:lvl4pPr algn="ctr" rtl="0" eaLnBrk="0" fontAlgn="base" hangingPunct="0">
              <a:spcBef>
                <a:spcPct val="0"/>
              </a:spcBef>
              <a:spcAft>
                <a:spcPct val="0"/>
              </a:spcAft>
              <a:defRPr sz="3200" b="1">
                <a:solidFill>
                  <a:schemeClr val="bg1"/>
                </a:solidFill>
                <a:latin typeface="Verdana" pitchFamily="34" charset="0"/>
                <a:ea typeface="黑体" pitchFamily="2" charset="-122"/>
              </a:defRPr>
            </a:lvl4pPr>
            <a:lvl5pPr algn="ctr" rtl="0"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rtl="0"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rtl="0"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rtl="0"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rtl="0"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sz="4000" dirty="0"/>
              <a:t>静态口令</a:t>
            </a:r>
          </a:p>
        </p:txBody>
      </p:sp>
      <p:sp>
        <p:nvSpPr>
          <p:cNvPr id="3" name="Slide Number Placeholder 2"/>
          <p:cNvSpPr>
            <a:spLocks noGrp="1"/>
          </p:cNvSpPr>
          <p:nvPr>
            <p:ph type="sldNum" sz="quarter" idx="12"/>
          </p:nvPr>
        </p:nvSpPr>
        <p:spPr/>
        <p:txBody>
          <a:bodyPr/>
          <a:lstStyle/>
          <a:p>
            <a:fld id="{297DE729-F9B5-6B4A-8061-A00ED75EC337}" type="slidenum">
              <a:rPr lang="en-US" smtClean="0"/>
              <a:t>26</a:t>
            </a:fld>
            <a:endParaRPr lang="en-US"/>
          </a:p>
        </p:txBody>
      </p:sp>
    </p:spTree>
    <p:extLst>
      <p:ext uri="{BB962C8B-B14F-4D97-AF65-F5344CB8AC3E}">
        <p14:creationId xmlns:p14="http://schemas.microsoft.com/office/powerpoint/2010/main" val="67390456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idx="4294967295"/>
          </p:nvPr>
        </p:nvSpPr>
        <p:spPr>
          <a:xfrm>
            <a:off x="611188" y="1341438"/>
            <a:ext cx="8229600" cy="5111750"/>
          </a:xfrm>
        </p:spPr>
        <p:txBody>
          <a:bodyPr/>
          <a:lstStyle/>
          <a:p>
            <a:pPr algn="just" eaLnBrk="1" hangingPunct="1">
              <a:lnSpc>
                <a:spcPct val="120000"/>
              </a:lnSpc>
            </a:pPr>
            <a:r>
              <a:rPr lang="zh-CN" altLang="en-US" dirty="0">
                <a:cs typeface="DengXian" charset="-122"/>
              </a:rPr>
              <a:t>一次性口令技术 </a:t>
            </a:r>
          </a:p>
          <a:p>
            <a:pPr lvl="1" algn="just" eaLnBrk="1" hangingPunct="1">
              <a:lnSpc>
                <a:spcPct val="120000"/>
              </a:lnSpc>
            </a:pPr>
            <a:r>
              <a:rPr lang="zh-CN" altLang="en-US" dirty="0">
                <a:latin typeface="华文楷体" charset="-122"/>
                <a:ea typeface="华文楷体" charset="-122"/>
              </a:rPr>
              <a:t>20世纪80年代初，美国科学家</a:t>
            </a:r>
            <a:r>
              <a:rPr lang="en-US" altLang="zh-CN" dirty="0">
                <a:latin typeface="华文楷体" charset="-122"/>
                <a:ea typeface="华文楷体" charset="-122"/>
              </a:rPr>
              <a:t>Leslie </a:t>
            </a:r>
            <a:r>
              <a:rPr lang="en-US" altLang="zh-CN" dirty="0" err="1">
                <a:latin typeface="华文楷体" charset="-122"/>
                <a:ea typeface="华文楷体" charset="-122"/>
              </a:rPr>
              <a:t>Lamport</a:t>
            </a:r>
            <a:r>
              <a:rPr lang="zh-CN" altLang="en-US" dirty="0">
                <a:latin typeface="华文楷体" charset="-122"/>
                <a:ea typeface="华文楷体" charset="-122"/>
              </a:rPr>
              <a:t>首次提出了一次性口令（</a:t>
            </a:r>
            <a:r>
              <a:rPr lang="en-US" altLang="zh-CN" dirty="0">
                <a:latin typeface="华文楷体" charset="-122"/>
                <a:ea typeface="华文楷体" charset="-122"/>
              </a:rPr>
              <a:t>OTP</a:t>
            </a:r>
            <a:r>
              <a:rPr lang="zh-CN" altLang="en-US" dirty="0">
                <a:latin typeface="华文楷体" charset="-122"/>
                <a:ea typeface="华文楷体" charset="-122"/>
              </a:rPr>
              <a:t>）的思想，即用户</a:t>
            </a:r>
            <a:r>
              <a:rPr lang="zh-CN" altLang="en-US" dirty="0">
                <a:solidFill>
                  <a:srgbClr val="FE0C34"/>
                </a:solidFill>
                <a:latin typeface="华文楷体" charset="-122"/>
                <a:ea typeface="华文楷体" charset="-122"/>
              </a:rPr>
              <a:t>每次</a:t>
            </a:r>
            <a:r>
              <a:rPr lang="zh-CN" altLang="en-US" dirty="0">
                <a:latin typeface="华文楷体" charset="-122"/>
                <a:ea typeface="华文楷体" charset="-122"/>
              </a:rPr>
              <a:t>登录系统时使用的口令是</a:t>
            </a:r>
            <a:r>
              <a:rPr lang="zh-CN" altLang="en-US" dirty="0">
                <a:solidFill>
                  <a:srgbClr val="FE0C34"/>
                </a:solidFill>
                <a:latin typeface="华文楷体" charset="-122"/>
                <a:ea typeface="华文楷体" charset="-122"/>
              </a:rPr>
              <a:t>变化</a:t>
            </a:r>
            <a:r>
              <a:rPr lang="zh-CN" altLang="en-US" dirty="0">
                <a:latin typeface="华文楷体" charset="-122"/>
                <a:ea typeface="华文楷体" charset="-122"/>
              </a:rPr>
              <a:t>的。 </a:t>
            </a:r>
          </a:p>
          <a:p>
            <a:pPr lvl="1" algn="just" eaLnBrk="1" hangingPunct="1">
              <a:lnSpc>
                <a:spcPct val="120000"/>
              </a:lnSpc>
            </a:pPr>
            <a:r>
              <a:rPr lang="zh-CN" altLang="en-US" dirty="0">
                <a:latin typeface="华文楷体" charset="-122"/>
                <a:ea typeface="华文楷体" charset="-122"/>
              </a:rPr>
              <a:t>实现方法有多种</a:t>
            </a:r>
          </a:p>
          <a:p>
            <a:pPr lvl="2" algn="just" eaLnBrk="1" hangingPunct="1">
              <a:lnSpc>
                <a:spcPct val="120000"/>
              </a:lnSpc>
            </a:pPr>
            <a:r>
              <a:rPr lang="zh-CN" altLang="en-US" dirty="0">
                <a:latin typeface="楷体_GB2312" charset="0"/>
                <a:ea typeface="楷体_GB2312" charset="0"/>
              </a:rPr>
              <a:t>一次性密码本</a:t>
            </a:r>
          </a:p>
          <a:p>
            <a:pPr lvl="2" algn="just" eaLnBrk="1" hangingPunct="1">
              <a:lnSpc>
                <a:spcPct val="120000"/>
              </a:lnSpc>
            </a:pPr>
            <a:r>
              <a:rPr lang="zh-CN" altLang="en-US" dirty="0">
                <a:latin typeface="楷体_GB2312" charset="0"/>
                <a:ea typeface="楷体_GB2312" charset="0"/>
              </a:rPr>
              <a:t>发送口令短信</a:t>
            </a:r>
          </a:p>
          <a:p>
            <a:pPr lvl="2" algn="just" eaLnBrk="1" hangingPunct="1">
              <a:lnSpc>
                <a:spcPct val="120000"/>
              </a:lnSpc>
            </a:pPr>
            <a:r>
              <a:rPr lang="zh-CN" altLang="en-US" dirty="0">
                <a:latin typeface="楷体_GB2312" charset="0"/>
                <a:ea typeface="楷体_GB2312" charset="0"/>
              </a:rPr>
              <a:t>挑战</a:t>
            </a:r>
            <a:r>
              <a:rPr lang="en-US" altLang="zh-CN" dirty="0">
                <a:latin typeface="楷体_GB2312" charset="0"/>
                <a:ea typeface="楷体_GB2312" charset="0"/>
              </a:rPr>
              <a:t>-</a:t>
            </a:r>
            <a:r>
              <a:rPr lang="zh-CN" altLang="en-US" dirty="0">
                <a:latin typeface="楷体_GB2312" charset="0"/>
                <a:ea typeface="楷体_GB2312" charset="0"/>
              </a:rPr>
              <a:t>应答方式</a:t>
            </a:r>
          </a:p>
          <a:p>
            <a:pPr lvl="2" algn="just" eaLnBrk="1" hangingPunct="1">
              <a:lnSpc>
                <a:spcPct val="120000"/>
              </a:lnSpc>
            </a:pPr>
            <a:r>
              <a:rPr lang="en-US" altLang="zh-CN" dirty="0">
                <a:latin typeface="华文楷体" charset="-122"/>
                <a:ea typeface="楷体_GB2312" charset="0"/>
              </a:rPr>
              <a:t>……</a:t>
            </a:r>
            <a:endParaRPr lang="en-US" altLang="zh-CN" dirty="0">
              <a:latin typeface="楷体_GB2312" charset="0"/>
              <a:ea typeface="楷体_GB2312" charset="0"/>
            </a:endParaRPr>
          </a:p>
          <a:p>
            <a:pPr lvl="1" algn="just" eaLnBrk="1" hangingPunct="1">
              <a:lnSpc>
                <a:spcPct val="120000"/>
              </a:lnSpc>
            </a:pPr>
            <a:endParaRPr lang="en-US" altLang="zh-CN" dirty="0">
              <a:latin typeface="楷体_GB2312" charset="0"/>
              <a:ea typeface="楷体_GB2312" charset="0"/>
            </a:endParaRPr>
          </a:p>
        </p:txBody>
      </p:sp>
      <p:sp>
        <p:nvSpPr>
          <p:cNvPr id="6" name="Rectangle 3"/>
          <p:cNvSpPr txBox="1">
            <a:spLocks noChangeArrowheads="1"/>
          </p:cNvSpPr>
          <p:nvPr/>
        </p:nvSpPr>
        <p:spPr bwMode="auto">
          <a:xfrm>
            <a:off x="835646" y="634104"/>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algn="ctr" eaLnBrk="0" fontAlgn="base" hangingPunct="0">
              <a:spcBef>
                <a:spcPct val="0"/>
              </a:spcBef>
              <a:spcAft>
                <a:spcPct val="0"/>
              </a:spcAft>
              <a:defRPr sz="3200" b="1">
                <a:solidFill>
                  <a:schemeClr val="bg1"/>
                </a:solidFill>
                <a:latin typeface="Verdana" pitchFamily="34" charset="0"/>
                <a:ea typeface="黑体" pitchFamily="2" charset="-122"/>
              </a:defRPr>
            </a:lvl2pPr>
            <a:lvl3pPr algn="ctr" eaLnBrk="0" fontAlgn="base" hangingPunct="0">
              <a:spcBef>
                <a:spcPct val="0"/>
              </a:spcBef>
              <a:spcAft>
                <a:spcPct val="0"/>
              </a:spcAft>
              <a:defRPr sz="3200" b="1">
                <a:solidFill>
                  <a:schemeClr val="bg1"/>
                </a:solidFill>
                <a:latin typeface="Verdana" pitchFamily="34" charset="0"/>
                <a:ea typeface="黑体" pitchFamily="2" charset="-122"/>
              </a:defRPr>
            </a:lvl3pPr>
            <a:lvl4pPr algn="ctr" eaLnBrk="0" fontAlgn="base" hangingPunct="0">
              <a:spcBef>
                <a:spcPct val="0"/>
              </a:spcBef>
              <a:spcAft>
                <a:spcPct val="0"/>
              </a:spcAft>
              <a:defRPr sz="3200" b="1">
                <a:solidFill>
                  <a:schemeClr val="bg1"/>
                </a:solidFill>
                <a:latin typeface="Verdana" pitchFamily="34" charset="0"/>
                <a:ea typeface="黑体" pitchFamily="2" charset="-122"/>
              </a:defRPr>
            </a:lvl4pPr>
            <a:lvl5pPr algn="ctr"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sp>
        <p:nvSpPr>
          <p:cNvPr id="3" name="Slide Number Placeholder 2"/>
          <p:cNvSpPr>
            <a:spLocks noGrp="1"/>
          </p:cNvSpPr>
          <p:nvPr>
            <p:ph type="sldNum" sz="quarter" idx="12"/>
          </p:nvPr>
        </p:nvSpPr>
        <p:spPr/>
        <p:txBody>
          <a:bodyPr/>
          <a:lstStyle/>
          <a:p>
            <a:fld id="{297DE729-F9B5-6B4A-8061-A00ED75EC337}" type="slidenum">
              <a:rPr lang="en-US" smtClean="0"/>
              <a:t>27</a:t>
            </a:fld>
            <a:endParaRPr lang="en-US"/>
          </a:p>
        </p:txBody>
      </p:sp>
    </p:spTree>
    <p:extLst>
      <p:ext uri="{BB962C8B-B14F-4D97-AF65-F5344CB8AC3E}">
        <p14:creationId xmlns:p14="http://schemas.microsoft.com/office/powerpoint/2010/main" val="5196774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矩形 2"/>
          <p:cNvSpPr>
            <a:spLocks noChangeArrowheads="1"/>
          </p:cNvSpPr>
          <p:nvPr/>
        </p:nvSpPr>
        <p:spPr bwMode="auto">
          <a:xfrm>
            <a:off x="809625" y="1268413"/>
            <a:ext cx="7777163" cy="6381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marL="228600" indent="-228600" algn="just">
              <a:lnSpc>
                <a:spcPct val="120000"/>
              </a:lnSpc>
              <a:spcBef>
                <a:spcPts val="1000"/>
              </a:spcBef>
              <a:buFont typeface="Arial" panose="020B0604020202020204" pitchFamily="34" charset="0"/>
              <a:buChar char="•"/>
            </a:pPr>
            <a:r>
              <a:rPr lang="zh-CN" altLang="en-US" sz="2800" b="0" dirty="0">
                <a:solidFill>
                  <a:schemeClr val="tx1"/>
                </a:solidFill>
              </a:rPr>
              <a:t>一次性密码本</a:t>
            </a:r>
          </a:p>
        </p:txBody>
      </p:sp>
      <p:sp>
        <p:nvSpPr>
          <p:cNvPr id="69634" name="TextBox 3"/>
          <p:cNvSpPr txBox="1">
            <a:spLocks noChangeArrowheads="1"/>
          </p:cNvSpPr>
          <p:nvPr/>
        </p:nvSpPr>
        <p:spPr bwMode="auto">
          <a:xfrm>
            <a:off x="1042988" y="4862513"/>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000" dirty="0">
                <a:solidFill>
                  <a:schemeClr val="tx1"/>
                </a:solidFill>
                <a:latin typeface="Times New Roman" charset="0"/>
              </a:rPr>
              <a:t>客户端</a:t>
            </a:r>
          </a:p>
        </p:txBody>
      </p:sp>
      <p:sp>
        <p:nvSpPr>
          <p:cNvPr id="69635" name="TextBox 6"/>
          <p:cNvSpPr txBox="1">
            <a:spLocks noChangeArrowheads="1"/>
          </p:cNvSpPr>
          <p:nvPr/>
        </p:nvSpPr>
        <p:spPr bwMode="auto">
          <a:xfrm>
            <a:off x="5584825" y="4975225"/>
            <a:ext cx="2303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000">
                <a:solidFill>
                  <a:schemeClr val="tx1"/>
                </a:solidFill>
                <a:latin typeface="Times New Roman" charset="0"/>
              </a:rPr>
              <a:t>服务器</a:t>
            </a:r>
          </a:p>
        </p:txBody>
      </p:sp>
      <p:graphicFrame>
        <p:nvGraphicFramePr>
          <p:cNvPr id="59398" name="Group 6"/>
          <p:cNvGraphicFramePr>
            <a:graphicFrameLocks noGrp="1"/>
          </p:cNvGraphicFramePr>
          <p:nvPr/>
        </p:nvGraphicFramePr>
        <p:xfrm>
          <a:off x="3851275" y="2012950"/>
          <a:ext cx="1441450" cy="2963862"/>
        </p:xfrm>
        <a:graphic>
          <a:graphicData uri="http://schemas.openxmlformats.org/drawingml/2006/table">
            <a:tbl>
              <a:tblPr/>
              <a:tblGrid>
                <a:gridCol w="1441450">
                  <a:extLst>
                    <a:ext uri="{9D8B030D-6E8A-4147-A177-3AD203B41FA5}">
                      <a16:colId xmlns:a16="http://schemas.microsoft.com/office/drawing/2014/main" val="20000"/>
                    </a:ext>
                  </a:extLst>
                </a:gridCol>
              </a:tblGrid>
              <a:tr h="3658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FFFF"/>
                          </a:solidFill>
                          <a:effectLst/>
                          <a:latin typeface="Times New Roman" pitchFamily="18" charset="0"/>
                          <a:ea typeface="黑体" pitchFamily="2" charset="-122"/>
                        </a:rPr>
                        <a:t>123*&amp;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5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%3&amp;^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1"/>
                  </a:ext>
                </a:extLst>
              </a:tr>
              <a:tr h="3715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&amp;*HG</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2"/>
                  </a:ext>
                </a:extLst>
              </a:tr>
              <a:tr h="374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Kj**&amp;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3"/>
                  </a:ext>
                </a:extLst>
              </a:tr>
              <a:tr h="3715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4"/>
                  </a:ext>
                </a:extLst>
              </a:tr>
              <a:tr h="371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5"/>
                  </a:ext>
                </a:extLst>
              </a:tr>
              <a:tr h="365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6"/>
                  </a:ext>
                </a:extLst>
              </a:tr>
              <a:tr h="37151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rgbClr val="3B71B9"/>
                        </a:solidFill>
                        <a:effectLst/>
                        <a:latin typeface="Times New Roman" pitchFamily="18"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7"/>
                  </a:ext>
                </a:extLst>
              </a:tr>
            </a:tbl>
          </a:graphicData>
        </a:graphic>
      </p:graphicFrame>
      <p:sp>
        <p:nvSpPr>
          <p:cNvPr id="59418" name="右箭头 5"/>
          <p:cNvSpPr>
            <a:spLocks noChangeArrowheads="1"/>
          </p:cNvSpPr>
          <p:nvPr/>
        </p:nvSpPr>
        <p:spPr bwMode="auto">
          <a:xfrm>
            <a:off x="5435600" y="3068638"/>
            <a:ext cx="431800" cy="215900"/>
          </a:xfrm>
          <a:prstGeom prst="rightArrow">
            <a:avLst>
              <a:gd name="adj1" fmla="val 50000"/>
              <a:gd name="adj2" fmla="val 50000"/>
            </a:avLst>
          </a:prstGeom>
          <a:solidFill>
            <a:schemeClr val="accent1"/>
          </a:solidFill>
          <a:ln w="76200">
            <a:solidFill>
              <a:schemeClr val="tx1"/>
            </a:solidFill>
            <a:miter lim="800000"/>
            <a:headEnd/>
            <a:tailEnd/>
          </a:ln>
        </p:spPr>
        <p:txBody>
          <a:bodyPr anchor="ct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endParaRPr lang="zh-CN" altLang="en-US" sz="1400" b="0">
              <a:solidFill>
                <a:schemeClr val="tx1"/>
              </a:solidFill>
              <a:latin typeface="Times New Roman" charset="0"/>
            </a:endParaRPr>
          </a:p>
        </p:txBody>
      </p:sp>
      <p:sp>
        <p:nvSpPr>
          <p:cNvPr id="59419" name="右箭头 9"/>
          <p:cNvSpPr>
            <a:spLocks noChangeArrowheads="1"/>
          </p:cNvSpPr>
          <p:nvPr/>
        </p:nvSpPr>
        <p:spPr bwMode="auto">
          <a:xfrm flipH="1">
            <a:off x="3132138" y="3113088"/>
            <a:ext cx="503237" cy="215900"/>
          </a:xfrm>
          <a:prstGeom prst="rightArrow">
            <a:avLst>
              <a:gd name="adj1" fmla="val 50000"/>
              <a:gd name="adj2" fmla="val 49952"/>
            </a:avLst>
          </a:prstGeom>
          <a:solidFill>
            <a:schemeClr val="accent1"/>
          </a:solidFill>
          <a:ln w="76200">
            <a:solidFill>
              <a:schemeClr val="tx1"/>
            </a:solidFill>
            <a:miter lim="800000"/>
            <a:headEnd/>
            <a:tailEnd/>
          </a:ln>
        </p:spPr>
        <p:txBody>
          <a:bodyPr anchor="ct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endParaRPr lang="zh-CN" altLang="en-US" sz="1400" b="0">
              <a:solidFill>
                <a:schemeClr val="tx1"/>
              </a:solidFill>
              <a:latin typeface="Times New Roman" charset="0"/>
            </a:endParaRPr>
          </a:p>
        </p:txBody>
      </p:sp>
      <p:sp>
        <p:nvSpPr>
          <p:cNvPr id="69658" name="TextBox 7"/>
          <p:cNvSpPr txBox="1">
            <a:spLocks noChangeArrowheads="1"/>
          </p:cNvSpPr>
          <p:nvPr/>
        </p:nvSpPr>
        <p:spPr bwMode="auto">
          <a:xfrm>
            <a:off x="3924300" y="5375275"/>
            <a:ext cx="1368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1400">
                <a:solidFill>
                  <a:schemeClr val="tx1"/>
                </a:solidFill>
                <a:latin typeface="Times New Roman" charset="0"/>
              </a:rPr>
              <a:t>密码本</a:t>
            </a:r>
          </a:p>
        </p:txBody>
      </p:sp>
      <p:sp>
        <p:nvSpPr>
          <p:cNvPr id="12" name="Rectangle 3"/>
          <p:cNvSpPr txBox="1">
            <a:spLocks noChangeArrowheads="1"/>
          </p:cNvSpPr>
          <p:nvPr/>
        </p:nvSpPr>
        <p:spPr bwMode="auto">
          <a:xfrm>
            <a:off x="900112" y="654050"/>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algn="ctr" eaLnBrk="0" fontAlgn="base" hangingPunct="0">
              <a:spcBef>
                <a:spcPct val="0"/>
              </a:spcBef>
              <a:spcAft>
                <a:spcPct val="0"/>
              </a:spcAft>
              <a:defRPr sz="3200" b="1">
                <a:solidFill>
                  <a:schemeClr val="bg1"/>
                </a:solidFill>
                <a:latin typeface="Verdana" pitchFamily="34" charset="0"/>
                <a:ea typeface="黑体" pitchFamily="2" charset="-122"/>
              </a:defRPr>
            </a:lvl2pPr>
            <a:lvl3pPr algn="ctr" eaLnBrk="0" fontAlgn="base" hangingPunct="0">
              <a:spcBef>
                <a:spcPct val="0"/>
              </a:spcBef>
              <a:spcAft>
                <a:spcPct val="0"/>
              </a:spcAft>
              <a:defRPr sz="3200" b="1">
                <a:solidFill>
                  <a:schemeClr val="bg1"/>
                </a:solidFill>
                <a:latin typeface="Verdana" pitchFamily="34" charset="0"/>
                <a:ea typeface="黑体" pitchFamily="2" charset="-122"/>
              </a:defRPr>
            </a:lvl3pPr>
            <a:lvl4pPr algn="ctr" eaLnBrk="0" fontAlgn="base" hangingPunct="0">
              <a:spcBef>
                <a:spcPct val="0"/>
              </a:spcBef>
              <a:spcAft>
                <a:spcPct val="0"/>
              </a:spcAft>
              <a:defRPr sz="3200" b="1">
                <a:solidFill>
                  <a:schemeClr val="bg1"/>
                </a:solidFill>
                <a:latin typeface="Verdana" pitchFamily="34" charset="0"/>
                <a:ea typeface="黑体" pitchFamily="2" charset="-122"/>
              </a:defRPr>
            </a:lvl4pPr>
            <a:lvl5pPr algn="ctr"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sp>
        <p:nvSpPr>
          <p:cNvPr id="3" name="Slide Number Placeholder 2"/>
          <p:cNvSpPr>
            <a:spLocks noGrp="1"/>
          </p:cNvSpPr>
          <p:nvPr>
            <p:ph type="sldNum" sz="quarter" idx="12"/>
          </p:nvPr>
        </p:nvSpPr>
        <p:spPr/>
        <p:txBody>
          <a:bodyPr/>
          <a:lstStyle/>
          <a:p>
            <a:fld id="{297DE729-F9B5-6B4A-8061-A00ED75EC337}" type="slidenum">
              <a:rPr lang="en-US" smtClean="0"/>
              <a:t>28</a:t>
            </a:fld>
            <a:endParaRPr lang="en-US"/>
          </a:p>
        </p:txBody>
      </p:sp>
    </p:spTree>
    <p:extLst>
      <p:ext uri="{BB962C8B-B14F-4D97-AF65-F5344CB8AC3E}">
        <p14:creationId xmlns:p14="http://schemas.microsoft.com/office/powerpoint/2010/main" val="7469249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9419"/>
                                        </p:tgtEl>
                                        <p:attrNameLst>
                                          <p:attrName>style.visibility</p:attrName>
                                        </p:attrNameLst>
                                      </p:cBhvr>
                                      <p:to>
                                        <p:strVal val="visible"/>
                                      </p:to>
                                    </p:set>
                                    <p:anim calcmode="lin" valueType="num">
                                      <p:cBhvr>
                                        <p:cTn id="7" dur="1000" fill="hold"/>
                                        <p:tgtEl>
                                          <p:spTgt spid="59419"/>
                                        </p:tgtEl>
                                        <p:attrNameLst>
                                          <p:attrName>ppt_w</p:attrName>
                                        </p:attrNameLst>
                                      </p:cBhvr>
                                      <p:tavLst>
                                        <p:tav tm="0">
                                          <p:val>
                                            <p:strVal val="#ppt_w*0.70"/>
                                          </p:val>
                                        </p:tav>
                                        <p:tav tm="100000">
                                          <p:val>
                                            <p:strVal val="#ppt_w"/>
                                          </p:val>
                                        </p:tav>
                                      </p:tavLst>
                                    </p:anim>
                                    <p:anim calcmode="lin" valueType="num">
                                      <p:cBhvr>
                                        <p:cTn id="8" dur="1000" fill="hold"/>
                                        <p:tgtEl>
                                          <p:spTgt spid="59419"/>
                                        </p:tgtEl>
                                        <p:attrNameLst>
                                          <p:attrName>ppt_h</p:attrName>
                                        </p:attrNameLst>
                                      </p:cBhvr>
                                      <p:tavLst>
                                        <p:tav tm="0">
                                          <p:val>
                                            <p:strVal val="#ppt_h"/>
                                          </p:val>
                                        </p:tav>
                                        <p:tav tm="100000">
                                          <p:val>
                                            <p:strVal val="#ppt_h"/>
                                          </p:val>
                                        </p:tav>
                                      </p:tavLst>
                                    </p:anim>
                                    <p:animEffect transition="in" filter="fade">
                                      <p:cBhvr>
                                        <p:cTn id="9" dur="1000"/>
                                        <p:tgtEl>
                                          <p:spTgt spid="5941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9418"/>
                                        </p:tgtEl>
                                        <p:attrNameLst>
                                          <p:attrName>style.visibility</p:attrName>
                                        </p:attrNameLst>
                                      </p:cBhvr>
                                      <p:to>
                                        <p:strVal val="visible"/>
                                      </p:to>
                                    </p:set>
                                    <p:anim calcmode="lin" valueType="num">
                                      <p:cBhvr>
                                        <p:cTn id="12" dur="1000" fill="hold"/>
                                        <p:tgtEl>
                                          <p:spTgt spid="59418"/>
                                        </p:tgtEl>
                                        <p:attrNameLst>
                                          <p:attrName>ppt_w</p:attrName>
                                        </p:attrNameLst>
                                      </p:cBhvr>
                                      <p:tavLst>
                                        <p:tav tm="0">
                                          <p:val>
                                            <p:strVal val="#ppt_w*0.70"/>
                                          </p:val>
                                        </p:tav>
                                        <p:tav tm="100000">
                                          <p:val>
                                            <p:strVal val="#ppt_w"/>
                                          </p:val>
                                        </p:tav>
                                      </p:tavLst>
                                    </p:anim>
                                    <p:anim calcmode="lin" valueType="num">
                                      <p:cBhvr>
                                        <p:cTn id="13" dur="1000" fill="hold"/>
                                        <p:tgtEl>
                                          <p:spTgt spid="59418"/>
                                        </p:tgtEl>
                                        <p:attrNameLst>
                                          <p:attrName>ppt_h</p:attrName>
                                        </p:attrNameLst>
                                      </p:cBhvr>
                                      <p:tavLst>
                                        <p:tav tm="0">
                                          <p:val>
                                            <p:strVal val="#ppt_h"/>
                                          </p:val>
                                        </p:tav>
                                        <p:tav tm="100000">
                                          <p:val>
                                            <p:strVal val="#ppt_h"/>
                                          </p:val>
                                        </p:tav>
                                      </p:tavLst>
                                    </p:anim>
                                    <p:animEffect transition="in" filter="fade">
                                      <p:cBhvr>
                                        <p:cTn id="14" dur="1000"/>
                                        <p:tgtEl>
                                          <p:spTgt spid="59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8" grpId="0" animBg="1" autoUpdateAnimBg="0"/>
      <p:bldP spid="59419"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矩形 2"/>
          <p:cNvSpPr>
            <a:spLocks noChangeArrowheads="1"/>
          </p:cNvSpPr>
          <p:nvPr/>
        </p:nvSpPr>
        <p:spPr bwMode="auto">
          <a:xfrm>
            <a:off x="809625" y="1336537"/>
            <a:ext cx="7777163" cy="5801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marL="228600" indent="-228600" algn="just">
              <a:lnSpc>
                <a:spcPct val="120000"/>
              </a:lnSpc>
              <a:spcBef>
                <a:spcPts val="1000"/>
              </a:spcBef>
              <a:buFont typeface="Arial" panose="020B0604020202020204" pitchFamily="34" charset="0"/>
              <a:buChar char="•"/>
            </a:pPr>
            <a:r>
              <a:rPr lang="zh-CN" altLang="en-US" sz="2800" b="0" dirty="0">
                <a:solidFill>
                  <a:schemeClr val="tx1"/>
                </a:solidFill>
              </a:rPr>
              <a:t>一次性密码本</a:t>
            </a:r>
          </a:p>
        </p:txBody>
      </p:sp>
      <p:sp>
        <p:nvSpPr>
          <p:cNvPr id="71682" name="TextBox 3"/>
          <p:cNvSpPr txBox="1">
            <a:spLocks noChangeArrowheads="1"/>
          </p:cNvSpPr>
          <p:nvPr/>
        </p:nvSpPr>
        <p:spPr bwMode="auto">
          <a:xfrm>
            <a:off x="1135063" y="5580692"/>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000">
                <a:solidFill>
                  <a:schemeClr val="tx1"/>
                </a:solidFill>
                <a:latin typeface="Times New Roman" charset="0"/>
              </a:rPr>
              <a:t>客户端</a:t>
            </a:r>
          </a:p>
        </p:txBody>
      </p:sp>
      <p:sp>
        <p:nvSpPr>
          <p:cNvPr id="71683" name="TextBox 6"/>
          <p:cNvSpPr txBox="1">
            <a:spLocks noChangeArrowheads="1"/>
          </p:cNvSpPr>
          <p:nvPr/>
        </p:nvSpPr>
        <p:spPr bwMode="auto">
          <a:xfrm>
            <a:off x="5472113" y="5580692"/>
            <a:ext cx="2303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000">
                <a:solidFill>
                  <a:schemeClr val="tx1"/>
                </a:solidFill>
                <a:latin typeface="Times New Roman" charset="0"/>
              </a:rPr>
              <a:t>服务器</a:t>
            </a:r>
          </a:p>
        </p:txBody>
      </p:sp>
      <p:graphicFrame>
        <p:nvGraphicFramePr>
          <p:cNvPr id="61446" name="Group 6"/>
          <p:cNvGraphicFramePr>
            <a:graphicFrameLocks noGrp="1"/>
          </p:cNvGraphicFramePr>
          <p:nvPr>
            <p:extLst>
              <p:ext uri="{D42A27DB-BD31-4B8C-83A1-F6EECF244321}">
                <p14:modId xmlns:p14="http://schemas.microsoft.com/office/powerpoint/2010/main" val="3856475904"/>
              </p:ext>
            </p:extLst>
          </p:nvPr>
        </p:nvGraphicFramePr>
        <p:xfrm>
          <a:off x="1727200" y="2394580"/>
          <a:ext cx="1441450" cy="2967036"/>
        </p:xfrm>
        <a:graphic>
          <a:graphicData uri="http://schemas.openxmlformats.org/drawingml/2006/table">
            <a:tbl>
              <a:tblPr/>
              <a:tblGrid>
                <a:gridCol w="1441450">
                  <a:extLst>
                    <a:ext uri="{9D8B030D-6E8A-4147-A177-3AD203B41FA5}">
                      <a16:colId xmlns:a16="http://schemas.microsoft.com/office/drawing/2014/main" val="20000"/>
                    </a:ext>
                  </a:extLst>
                </a:gridCol>
              </a:tblGrid>
              <a:tr h="3657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FFFF"/>
                          </a:solidFill>
                          <a:effectLst/>
                          <a:latin typeface="Times New Roman" pitchFamily="18" charset="0"/>
                          <a:ea typeface="黑体" pitchFamily="2" charset="-122"/>
                        </a:rPr>
                        <a:t>123*&amp;</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%3&amp;^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1"/>
                  </a:ext>
                </a:extLst>
              </a:tr>
              <a:tr h="3729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&amp;*HG</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2"/>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Kj**&amp;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3"/>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4"/>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5"/>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6"/>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7"/>
                  </a:ext>
                </a:extLst>
              </a:tr>
            </a:tbl>
          </a:graphicData>
        </a:graphic>
      </p:graphicFrame>
      <p:graphicFrame>
        <p:nvGraphicFramePr>
          <p:cNvPr id="61466" name="Group 26"/>
          <p:cNvGraphicFramePr>
            <a:graphicFrameLocks noGrp="1"/>
          </p:cNvGraphicFramePr>
          <p:nvPr>
            <p:extLst>
              <p:ext uri="{D42A27DB-BD31-4B8C-83A1-F6EECF244321}">
                <p14:modId xmlns:p14="http://schemas.microsoft.com/office/powerpoint/2010/main" val="1558307088"/>
              </p:ext>
            </p:extLst>
          </p:nvPr>
        </p:nvGraphicFramePr>
        <p:xfrm>
          <a:off x="5975350" y="2394580"/>
          <a:ext cx="1441450" cy="2967036"/>
        </p:xfrm>
        <a:graphic>
          <a:graphicData uri="http://schemas.openxmlformats.org/drawingml/2006/table">
            <a:tbl>
              <a:tblPr/>
              <a:tblGrid>
                <a:gridCol w="1441450">
                  <a:extLst>
                    <a:ext uri="{9D8B030D-6E8A-4147-A177-3AD203B41FA5}">
                      <a16:colId xmlns:a16="http://schemas.microsoft.com/office/drawing/2014/main" val="20000"/>
                    </a:ext>
                  </a:extLst>
                </a:gridCol>
              </a:tblGrid>
              <a:tr h="3657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FFFF"/>
                          </a:solidFill>
                          <a:effectLst/>
                          <a:latin typeface="Times New Roman" pitchFamily="18" charset="0"/>
                          <a:ea typeface="黑体" pitchFamily="2" charset="-122"/>
                        </a:rPr>
                        <a:t>123*&amp;</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%3&amp;^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1"/>
                  </a:ext>
                </a:extLst>
              </a:tr>
              <a:tr h="3729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&amp;*HG</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2"/>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Kj**&amp;</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3"/>
                  </a:ext>
                </a:extLst>
              </a:tr>
              <a:tr h="3713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3B71B9"/>
                          </a:solidFill>
                          <a:effectLst/>
                          <a:latin typeface="Times New Roman" pitchFamily="18" charset="0"/>
                          <a:ea typeface="黑体" pitchFamily="2" charset="-122"/>
                        </a:rPr>
                        <a:t>……</a:t>
                      </a:r>
                      <a:endParaRPr kumimoji="0" 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4"/>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5"/>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1FA"/>
                    </a:solidFill>
                  </a:tcPr>
                </a:tc>
                <a:extLst>
                  <a:ext uri="{0D108BD9-81ED-4DB2-BD59-A6C34878D82A}">
                    <a16:rowId xmlns:a16="http://schemas.microsoft.com/office/drawing/2014/main" val="10006"/>
                  </a:ext>
                </a:extLst>
              </a:tr>
              <a:tr h="3713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3B71B9"/>
                        </a:solidFill>
                        <a:effectLst/>
                        <a:latin typeface="Times New Roman" pitchFamily="18" charset="0"/>
                        <a:ea typeface="黑体" pitchFamily="2" charset="-122"/>
                      </a:endParaRP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E1F5"/>
                    </a:solidFill>
                  </a:tcPr>
                </a:tc>
                <a:extLst>
                  <a:ext uri="{0D108BD9-81ED-4DB2-BD59-A6C34878D82A}">
                    <a16:rowId xmlns:a16="http://schemas.microsoft.com/office/drawing/2014/main" val="10007"/>
                  </a:ext>
                </a:extLst>
              </a:tr>
            </a:tbl>
          </a:graphicData>
        </a:graphic>
      </p:graphicFrame>
      <p:sp>
        <p:nvSpPr>
          <p:cNvPr id="61486" name="AutoShape 110"/>
          <p:cNvSpPr>
            <a:spLocks noChangeArrowheads="1"/>
          </p:cNvSpPr>
          <p:nvPr/>
        </p:nvSpPr>
        <p:spPr bwMode="auto">
          <a:xfrm>
            <a:off x="935038" y="2466017"/>
            <a:ext cx="649287" cy="215900"/>
          </a:xfrm>
          <a:prstGeom prst="rightArrow">
            <a:avLst>
              <a:gd name="adj1" fmla="val 50000"/>
              <a:gd name="adj2" fmla="val 75184"/>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a:p>
        </p:txBody>
      </p:sp>
      <p:sp>
        <p:nvSpPr>
          <p:cNvPr id="61487" name="AutoShape 111"/>
          <p:cNvSpPr>
            <a:spLocks noChangeArrowheads="1"/>
          </p:cNvSpPr>
          <p:nvPr/>
        </p:nvSpPr>
        <p:spPr bwMode="auto">
          <a:xfrm>
            <a:off x="5111750" y="2466017"/>
            <a:ext cx="649288" cy="215900"/>
          </a:xfrm>
          <a:prstGeom prst="rightArrow">
            <a:avLst>
              <a:gd name="adj1" fmla="val 50000"/>
              <a:gd name="adj2" fmla="val 75184"/>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a:p>
        </p:txBody>
      </p:sp>
      <p:sp>
        <p:nvSpPr>
          <p:cNvPr id="12" name="Rectangle 3"/>
          <p:cNvSpPr txBox="1">
            <a:spLocks noChangeArrowheads="1"/>
          </p:cNvSpPr>
          <p:nvPr/>
        </p:nvSpPr>
        <p:spPr bwMode="auto">
          <a:xfrm>
            <a:off x="935038"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algn="ctr" eaLnBrk="0" fontAlgn="base" hangingPunct="0">
              <a:spcBef>
                <a:spcPct val="0"/>
              </a:spcBef>
              <a:spcAft>
                <a:spcPct val="0"/>
              </a:spcAft>
              <a:defRPr sz="3200" b="1">
                <a:solidFill>
                  <a:schemeClr val="bg1"/>
                </a:solidFill>
                <a:latin typeface="Verdana" pitchFamily="34" charset="0"/>
                <a:ea typeface="黑体" pitchFamily="2" charset="-122"/>
              </a:defRPr>
            </a:lvl2pPr>
            <a:lvl3pPr algn="ctr" eaLnBrk="0" fontAlgn="base" hangingPunct="0">
              <a:spcBef>
                <a:spcPct val="0"/>
              </a:spcBef>
              <a:spcAft>
                <a:spcPct val="0"/>
              </a:spcAft>
              <a:defRPr sz="3200" b="1">
                <a:solidFill>
                  <a:schemeClr val="bg1"/>
                </a:solidFill>
                <a:latin typeface="Verdana" pitchFamily="34" charset="0"/>
                <a:ea typeface="黑体" pitchFamily="2" charset="-122"/>
              </a:defRPr>
            </a:lvl3pPr>
            <a:lvl4pPr algn="ctr" eaLnBrk="0" fontAlgn="base" hangingPunct="0">
              <a:spcBef>
                <a:spcPct val="0"/>
              </a:spcBef>
              <a:spcAft>
                <a:spcPct val="0"/>
              </a:spcAft>
              <a:defRPr sz="3200" b="1">
                <a:solidFill>
                  <a:schemeClr val="bg1"/>
                </a:solidFill>
                <a:latin typeface="Verdana" pitchFamily="34" charset="0"/>
                <a:ea typeface="黑体" pitchFamily="2" charset="-122"/>
              </a:defRPr>
            </a:lvl4pPr>
            <a:lvl5pPr algn="ctr"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sp>
        <p:nvSpPr>
          <p:cNvPr id="3" name="Slide Number Placeholder 2"/>
          <p:cNvSpPr>
            <a:spLocks noGrp="1"/>
          </p:cNvSpPr>
          <p:nvPr>
            <p:ph type="sldNum" sz="quarter" idx="12"/>
          </p:nvPr>
        </p:nvSpPr>
        <p:spPr/>
        <p:txBody>
          <a:bodyPr/>
          <a:lstStyle/>
          <a:p>
            <a:fld id="{297DE729-F9B5-6B4A-8061-A00ED75EC337}" type="slidenum">
              <a:rPr lang="en-US" smtClean="0"/>
              <a:t>29</a:t>
            </a:fld>
            <a:endParaRPr lang="en-US"/>
          </a:p>
        </p:txBody>
      </p:sp>
    </p:spTree>
    <p:extLst>
      <p:ext uri="{BB962C8B-B14F-4D97-AF65-F5344CB8AC3E}">
        <p14:creationId xmlns:p14="http://schemas.microsoft.com/office/powerpoint/2010/main" val="258535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6" grpId="0" animBg="1" autoUpdateAnimBg="0"/>
      <p:bldP spid="6148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口令认证</a:t>
            </a:r>
            <a:endParaRPr lang="en-US" dirty="0"/>
          </a:p>
        </p:txBody>
      </p:sp>
      <p:sp>
        <p:nvSpPr>
          <p:cNvPr id="3" name="Content Placeholder 2"/>
          <p:cNvSpPr>
            <a:spLocks noGrp="1"/>
          </p:cNvSpPr>
          <p:nvPr>
            <p:ph idx="1"/>
          </p:nvPr>
        </p:nvSpPr>
        <p:spPr/>
        <p:txBody>
          <a:bodyPr>
            <a:normAutofit lnSpcReduction="10000"/>
          </a:bodyPr>
          <a:lstStyle/>
          <a:p>
            <a:pPr>
              <a:lnSpc>
                <a:spcPct val="120000"/>
              </a:lnSpc>
            </a:pPr>
            <a:r>
              <a:rPr lang="zh-CN" altLang="en-US" dirty="0"/>
              <a:t>基本概念</a:t>
            </a:r>
          </a:p>
          <a:p>
            <a:pPr lvl="1">
              <a:lnSpc>
                <a:spcPct val="120000"/>
              </a:lnSpc>
            </a:pPr>
            <a:r>
              <a:rPr lang="zh-CN" altLang="en-US" dirty="0"/>
              <a:t>用户有一个秘密的口令</a:t>
            </a:r>
          </a:p>
          <a:p>
            <a:pPr lvl="1">
              <a:lnSpc>
                <a:spcPct val="120000"/>
              </a:lnSpc>
            </a:pPr>
            <a:r>
              <a:rPr lang="zh-CN" altLang="en-US" dirty="0"/>
              <a:t>系统检查口令以验证用户身份</a:t>
            </a:r>
          </a:p>
          <a:p>
            <a:pPr>
              <a:lnSpc>
                <a:spcPct val="120000"/>
              </a:lnSpc>
            </a:pPr>
            <a:r>
              <a:rPr lang="zh-CN" altLang="en-US" dirty="0"/>
              <a:t>问题</a:t>
            </a:r>
          </a:p>
          <a:p>
            <a:pPr lvl="1">
              <a:lnSpc>
                <a:spcPct val="120000"/>
              </a:lnSpc>
            </a:pPr>
            <a:r>
              <a:rPr lang="zh-CN" altLang="en-US" dirty="0"/>
              <a:t>口令如何存储？</a:t>
            </a:r>
          </a:p>
          <a:p>
            <a:pPr lvl="1">
              <a:lnSpc>
                <a:spcPct val="120000"/>
              </a:lnSpc>
            </a:pPr>
            <a:r>
              <a:rPr lang="zh-CN" altLang="en-US" dirty="0"/>
              <a:t>系统如何检查口令？</a:t>
            </a:r>
          </a:p>
          <a:p>
            <a:pPr lvl="1">
              <a:lnSpc>
                <a:spcPct val="120000"/>
              </a:lnSpc>
            </a:pPr>
            <a:r>
              <a:rPr lang="zh-CN" altLang="en-US" dirty="0"/>
              <a:t>猜测口令有多容易？</a:t>
            </a:r>
          </a:p>
          <a:p>
            <a:pPr lvl="2">
              <a:lnSpc>
                <a:spcPct val="120000"/>
              </a:lnSpc>
            </a:pPr>
            <a:r>
              <a:rPr lang="zh-CN" altLang="en-US" dirty="0"/>
              <a:t>口令文件难以保密</a:t>
            </a:r>
            <a:endParaRPr lang="en-US" altLang="zh-CN" dirty="0"/>
          </a:p>
          <a:p>
            <a:pPr lvl="2">
              <a:lnSpc>
                <a:spcPct val="120000"/>
              </a:lnSpc>
            </a:pPr>
            <a:r>
              <a:rPr lang="zh-CN" altLang="en-US" dirty="0"/>
              <a:t>更好的方法：即使拥有口令文件，也很难猜出口令</a:t>
            </a:r>
          </a:p>
        </p:txBody>
      </p:sp>
      <p:sp>
        <p:nvSpPr>
          <p:cNvPr id="5" name="Slide Number Placeholder 4"/>
          <p:cNvSpPr>
            <a:spLocks noGrp="1"/>
          </p:cNvSpPr>
          <p:nvPr>
            <p:ph type="sldNum" sz="quarter" idx="12"/>
          </p:nvPr>
        </p:nvSpPr>
        <p:spPr/>
        <p:txBody>
          <a:bodyPr/>
          <a:lstStyle/>
          <a:p>
            <a:fld id="{297DE729-F9B5-6B4A-8061-A00ED75EC337}" type="slidenum">
              <a:rPr lang="en-US" smtClean="0"/>
              <a:t>3</a:t>
            </a:fld>
            <a:endParaRPr lang="en-US"/>
          </a:p>
        </p:txBody>
      </p:sp>
    </p:spTree>
    <p:extLst>
      <p:ext uri="{BB962C8B-B14F-4D97-AF65-F5344CB8AC3E}">
        <p14:creationId xmlns:p14="http://schemas.microsoft.com/office/powerpoint/2010/main" val="1124030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图片 4" descr="短信密码">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863" y="2420938"/>
            <a:ext cx="25812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Box 1"/>
          <p:cNvSpPr txBox="1">
            <a:spLocks noChangeArrowheads="1"/>
          </p:cNvSpPr>
          <p:nvPr/>
        </p:nvSpPr>
        <p:spPr bwMode="auto">
          <a:xfrm>
            <a:off x="1187450" y="5876925"/>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1800" b="0">
                <a:solidFill>
                  <a:schemeClr val="tx1"/>
                </a:solidFill>
                <a:latin typeface="黑体" charset="-122"/>
                <a:ea typeface="黑体" charset="-122"/>
              </a:rPr>
              <a:t>短信密码</a:t>
            </a:r>
          </a:p>
        </p:txBody>
      </p:sp>
      <p:sp>
        <p:nvSpPr>
          <p:cNvPr id="73731" name="TextBox 12"/>
          <p:cNvSpPr txBox="1">
            <a:spLocks noChangeArrowheads="1"/>
          </p:cNvSpPr>
          <p:nvPr/>
        </p:nvSpPr>
        <p:spPr bwMode="auto">
          <a:xfrm>
            <a:off x="5580063" y="5875338"/>
            <a:ext cx="223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1800" b="0">
                <a:solidFill>
                  <a:schemeClr val="tx1"/>
                </a:solidFill>
                <a:latin typeface="黑体" charset="-122"/>
                <a:ea typeface="黑体" charset="-122"/>
              </a:rPr>
              <a:t>动态口令牌</a:t>
            </a:r>
          </a:p>
        </p:txBody>
      </p:sp>
      <p:sp>
        <p:nvSpPr>
          <p:cNvPr id="73732" name="矩形 2"/>
          <p:cNvSpPr>
            <a:spLocks noChangeArrowheads="1"/>
          </p:cNvSpPr>
          <p:nvPr/>
        </p:nvSpPr>
        <p:spPr bwMode="auto">
          <a:xfrm>
            <a:off x="809625" y="1363735"/>
            <a:ext cx="7777163" cy="5801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marL="228600" indent="-228600" algn="just">
              <a:lnSpc>
                <a:spcPct val="120000"/>
              </a:lnSpc>
              <a:spcBef>
                <a:spcPts val="1000"/>
              </a:spcBef>
              <a:buFont typeface="Arial" panose="020B0604020202020204" pitchFamily="34" charset="0"/>
              <a:buChar char="•"/>
            </a:pPr>
            <a:r>
              <a:rPr lang="zh-CN" altLang="en-US" sz="2800" b="0" dirty="0">
                <a:solidFill>
                  <a:schemeClr val="tx1"/>
                </a:solidFill>
              </a:rPr>
              <a:t>通信双方事先约定口令更改方式</a:t>
            </a:r>
          </a:p>
        </p:txBody>
      </p:sp>
      <p:sp>
        <p:nvSpPr>
          <p:cNvPr id="9" name="Rectangle 3"/>
          <p:cNvSpPr txBox="1">
            <a:spLocks noChangeArrowheads="1"/>
          </p:cNvSpPr>
          <p:nvPr/>
        </p:nvSpPr>
        <p:spPr bwMode="auto">
          <a:xfrm>
            <a:off x="935038"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algn="ctr" eaLnBrk="0" fontAlgn="base" hangingPunct="0">
              <a:spcBef>
                <a:spcPct val="0"/>
              </a:spcBef>
              <a:spcAft>
                <a:spcPct val="0"/>
              </a:spcAft>
              <a:defRPr sz="3200" b="1">
                <a:solidFill>
                  <a:schemeClr val="bg1"/>
                </a:solidFill>
                <a:latin typeface="Verdana" pitchFamily="34" charset="0"/>
                <a:ea typeface="黑体" pitchFamily="2" charset="-122"/>
              </a:defRPr>
            </a:lvl2pPr>
            <a:lvl3pPr algn="ctr" eaLnBrk="0" fontAlgn="base" hangingPunct="0">
              <a:spcBef>
                <a:spcPct val="0"/>
              </a:spcBef>
              <a:spcAft>
                <a:spcPct val="0"/>
              </a:spcAft>
              <a:defRPr sz="3200" b="1">
                <a:solidFill>
                  <a:schemeClr val="bg1"/>
                </a:solidFill>
                <a:latin typeface="Verdana" pitchFamily="34" charset="0"/>
                <a:ea typeface="黑体" pitchFamily="2" charset="-122"/>
              </a:defRPr>
            </a:lvl3pPr>
            <a:lvl4pPr algn="ctr" eaLnBrk="0" fontAlgn="base" hangingPunct="0">
              <a:spcBef>
                <a:spcPct val="0"/>
              </a:spcBef>
              <a:spcAft>
                <a:spcPct val="0"/>
              </a:spcAft>
              <a:defRPr sz="3200" b="1">
                <a:solidFill>
                  <a:schemeClr val="bg1"/>
                </a:solidFill>
                <a:latin typeface="Verdana" pitchFamily="34" charset="0"/>
                <a:ea typeface="黑体" pitchFamily="2" charset="-122"/>
              </a:defRPr>
            </a:lvl4pPr>
            <a:lvl5pPr algn="ctr"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pic>
        <p:nvPicPr>
          <p:cNvPr id="11" name="图片 3" descr="动态口令牌">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400" y="3068638"/>
            <a:ext cx="3754438"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Slide Number Placeholder 2"/>
          <p:cNvSpPr>
            <a:spLocks noGrp="1"/>
          </p:cNvSpPr>
          <p:nvPr>
            <p:ph type="sldNum" sz="quarter" idx="12"/>
          </p:nvPr>
        </p:nvSpPr>
        <p:spPr/>
        <p:txBody>
          <a:bodyPr/>
          <a:lstStyle/>
          <a:p>
            <a:fld id="{297DE729-F9B5-6B4A-8061-A00ED75EC337}" type="slidenum">
              <a:rPr lang="en-US" smtClean="0"/>
              <a:t>30</a:t>
            </a:fld>
            <a:endParaRPr lang="en-US"/>
          </a:p>
        </p:txBody>
      </p:sp>
    </p:spTree>
    <p:extLst>
      <p:ext uri="{BB962C8B-B14F-4D97-AF65-F5344CB8AC3E}">
        <p14:creationId xmlns:p14="http://schemas.microsoft.com/office/powerpoint/2010/main" val="6886315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071688"/>
            <a:ext cx="339566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extBox 5"/>
          <p:cNvSpPr txBox="1">
            <a:spLocks noChangeArrowheads="1"/>
          </p:cNvSpPr>
          <p:nvPr/>
        </p:nvSpPr>
        <p:spPr bwMode="auto">
          <a:xfrm>
            <a:off x="2987675" y="3998913"/>
            <a:ext cx="497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000" dirty="0">
                <a:solidFill>
                  <a:schemeClr val="tx1"/>
                </a:solidFill>
                <a:latin typeface="Times New Roman" charset="0"/>
              </a:rPr>
              <a:t>工行动态口令卡：在规定时间内输入</a:t>
            </a:r>
            <a:r>
              <a:rPr lang="en-US" altLang="zh-CN" sz="2000" dirty="0">
                <a:solidFill>
                  <a:schemeClr val="tx1"/>
                </a:solidFill>
                <a:latin typeface="Times New Roman" charset="0"/>
              </a:rPr>
              <a:t>U3G4</a:t>
            </a:r>
            <a:endParaRPr lang="zh-CN" altLang="en-US" sz="2000" dirty="0">
              <a:solidFill>
                <a:schemeClr val="tx1"/>
              </a:solidFill>
              <a:latin typeface="Times New Roman" charset="0"/>
            </a:endParaRPr>
          </a:p>
        </p:txBody>
      </p:sp>
      <p:sp>
        <p:nvSpPr>
          <p:cNvPr id="8" name="Rectangle 3"/>
          <p:cNvSpPr txBox="1">
            <a:spLocks noChangeArrowheads="1"/>
          </p:cNvSpPr>
          <p:nvPr/>
        </p:nvSpPr>
        <p:spPr bwMode="auto">
          <a:xfrm>
            <a:off x="935038"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vl2pPr algn="ctr" eaLnBrk="0" fontAlgn="base" hangingPunct="0">
              <a:spcBef>
                <a:spcPct val="0"/>
              </a:spcBef>
              <a:spcAft>
                <a:spcPct val="0"/>
              </a:spcAft>
              <a:defRPr sz="3200" b="1">
                <a:solidFill>
                  <a:schemeClr val="bg1"/>
                </a:solidFill>
                <a:latin typeface="Verdana" pitchFamily="34" charset="0"/>
                <a:ea typeface="黑体" pitchFamily="2" charset="-122"/>
              </a:defRPr>
            </a:lvl2pPr>
            <a:lvl3pPr algn="ctr" eaLnBrk="0" fontAlgn="base" hangingPunct="0">
              <a:spcBef>
                <a:spcPct val="0"/>
              </a:spcBef>
              <a:spcAft>
                <a:spcPct val="0"/>
              </a:spcAft>
              <a:defRPr sz="3200" b="1">
                <a:solidFill>
                  <a:schemeClr val="bg1"/>
                </a:solidFill>
                <a:latin typeface="Verdana" pitchFamily="34" charset="0"/>
                <a:ea typeface="黑体" pitchFamily="2" charset="-122"/>
              </a:defRPr>
            </a:lvl3pPr>
            <a:lvl4pPr algn="ctr" eaLnBrk="0" fontAlgn="base" hangingPunct="0">
              <a:spcBef>
                <a:spcPct val="0"/>
              </a:spcBef>
              <a:spcAft>
                <a:spcPct val="0"/>
              </a:spcAft>
              <a:defRPr sz="3200" b="1">
                <a:solidFill>
                  <a:schemeClr val="bg1"/>
                </a:solidFill>
                <a:latin typeface="Verdana" pitchFamily="34" charset="0"/>
                <a:ea typeface="黑体" pitchFamily="2" charset="-122"/>
              </a:defRPr>
            </a:lvl4pPr>
            <a:lvl5pPr algn="ctr"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sp>
        <p:nvSpPr>
          <p:cNvPr id="75780" name="矩形 2"/>
          <p:cNvSpPr>
            <a:spLocks noChangeArrowheads="1"/>
          </p:cNvSpPr>
          <p:nvPr/>
        </p:nvSpPr>
        <p:spPr bwMode="auto">
          <a:xfrm>
            <a:off x="809625" y="1378383"/>
            <a:ext cx="7777163" cy="5801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marL="342900" indent="-342900">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marL="228600" indent="-228600" algn="just">
              <a:lnSpc>
                <a:spcPct val="120000"/>
              </a:lnSpc>
              <a:spcBef>
                <a:spcPts val="1000"/>
              </a:spcBef>
              <a:buFont typeface="Arial" panose="020B0604020202020204" pitchFamily="34" charset="0"/>
              <a:buChar char="•"/>
            </a:pPr>
            <a:r>
              <a:rPr lang="zh-CN" altLang="en-US" sz="2800" b="0" dirty="0">
                <a:solidFill>
                  <a:schemeClr val="tx1"/>
                </a:solidFill>
              </a:rPr>
              <a:t>“挑战</a:t>
            </a:r>
            <a:r>
              <a:rPr lang="en-US" altLang="zh-CN" sz="2800" b="0" dirty="0">
                <a:solidFill>
                  <a:schemeClr val="tx1"/>
                </a:solidFill>
              </a:rPr>
              <a:t>-</a:t>
            </a:r>
            <a:r>
              <a:rPr lang="zh-CN" altLang="en-US" sz="2800" b="0" dirty="0">
                <a:solidFill>
                  <a:schemeClr val="tx1"/>
                </a:solidFill>
              </a:rPr>
              <a:t>应答”</a:t>
            </a:r>
            <a:endParaRPr lang="en-US" altLang="zh-CN" sz="2800" b="0" dirty="0">
              <a:solidFill>
                <a:schemeClr val="tx1"/>
              </a:solidFill>
            </a:endParaRPr>
          </a:p>
        </p:txBody>
      </p:sp>
      <p:pic>
        <p:nvPicPr>
          <p:cNvPr id="7578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3588" y="4799013"/>
            <a:ext cx="39624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440238" y="6359525"/>
            <a:ext cx="2374900" cy="615950"/>
          </a:xfrm>
          <a:prstGeom prst="rect">
            <a:avLst/>
          </a:prstGeom>
          <a:noFill/>
        </p:spPr>
        <p:txBody>
          <a:bodyPr>
            <a:spAutoFit/>
          </a:bodyPr>
          <a:lstStyle/>
          <a:p>
            <a:pPr>
              <a:defRPr/>
            </a:pPr>
            <a:r>
              <a:rPr lang="en-US" sz="2000" dirty="0">
                <a:solidFill>
                  <a:schemeClr val="tx2"/>
                </a:solidFill>
                <a:latin typeface="+mn-lt"/>
              </a:rPr>
              <a:t>CAPTCHA</a:t>
            </a:r>
          </a:p>
          <a:p>
            <a:pPr>
              <a:defRPr/>
            </a:pPr>
            <a:endParaRPr lang="en-US" dirty="0"/>
          </a:p>
        </p:txBody>
      </p:sp>
      <p:sp>
        <p:nvSpPr>
          <p:cNvPr id="4" name="Slide Number Placeholder 3"/>
          <p:cNvSpPr>
            <a:spLocks noGrp="1"/>
          </p:cNvSpPr>
          <p:nvPr>
            <p:ph type="sldNum" sz="quarter" idx="12"/>
          </p:nvPr>
        </p:nvSpPr>
        <p:spPr/>
        <p:txBody>
          <a:bodyPr/>
          <a:lstStyle/>
          <a:p>
            <a:fld id="{297DE729-F9B5-6B4A-8061-A00ED75EC337}" type="slidenum">
              <a:rPr lang="en-US" smtClean="0"/>
              <a:t>31</a:t>
            </a:fld>
            <a:endParaRPr lang="en-US"/>
          </a:p>
        </p:txBody>
      </p:sp>
    </p:spTree>
    <p:extLst>
      <p:ext uri="{BB962C8B-B14F-4D97-AF65-F5344CB8AC3E}">
        <p14:creationId xmlns:p14="http://schemas.microsoft.com/office/powerpoint/2010/main" val="16624298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Grp="1" noChangeArrowheads="1"/>
          </p:cNvSpPr>
          <p:nvPr>
            <p:ph type="title" idx="4294967295"/>
          </p:nvPr>
        </p:nvSpPr>
        <p:spPr>
          <a:xfrm>
            <a:off x="762509" y="628650"/>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77826" name="Rectangle 2"/>
          <p:cNvSpPr>
            <a:spLocks noGrp="1" noChangeArrowheads="1"/>
          </p:cNvSpPr>
          <p:nvPr>
            <p:ph idx="4294967295"/>
          </p:nvPr>
        </p:nvSpPr>
        <p:spPr>
          <a:xfrm>
            <a:off x="601663" y="1447800"/>
            <a:ext cx="8229600" cy="2808288"/>
          </a:xfrm>
        </p:spPr>
        <p:txBody>
          <a:bodyPr/>
          <a:lstStyle/>
          <a:p>
            <a:pPr algn="just" eaLnBrk="1" hangingPunct="1"/>
            <a:r>
              <a:rPr lang="zh-CN" altLang="en-US" sz="2800" dirty="0">
                <a:cs typeface="DengXian" charset="-122"/>
              </a:rPr>
              <a:t>动态口令（一次性口令）技术 </a:t>
            </a:r>
          </a:p>
          <a:p>
            <a:pPr lvl="1" algn="just" eaLnBrk="1" hangingPunct="1">
              <a:lnSpc>
                <a:spcPct val="140000"/>
              </a:lnSpc>
            </a:pPr>
            <a:r>
              <a:rPr lang="zh-CN" altLang="en-US" dirty="0">
                <a:latin typeface="等线" panose="02010600030101010101" pitchFamily="2" charset="-122"/>
                <a:ea typeface="等线" panose="02010600030101010101" pitchFamily="2" charset="-122"/>
              </a:rPr>
              <a:t>用户</a:t>
            </a:r>
            <a:r>
              <a:rPr lang="zh-CN" altLang="en-US" dirty="0">
                <a:solidFill>
                  <a:srgbClr val="FE0C34"/>
                </a:solidFill>
                <a:latin typeface="等线" panose="02010600030101010101" pitchFamily="2" charset="-122"/>
                <a:ea typeface="等线" panose="02010600030101010101" pitchFamily="2" charset="-122"/>
              </a:rPr>
              <a:t>每次</a:t>
            </a:r>
            <a:r>
              <a:rPr lang="zh-CN" altLang="en-US" dirty="0">
                <a:latin typeface="等线" panose="02010600030101010101" pitchFamily="2" charset="-122"/>
                <a:ea typeface="等线" panose="02010600030101010101" pitchFamily="2" charset="-122"/>
              </a:rPr>
              <a:t>登录系统时使用的口令是</a:t>
            </a:r>
            <a:r>
              <a:rPr lang="zh-CN" altLang="en-US" dirty="0">
                <a:solidFill>
                  <a:srgbClr val="FE0C34"/>
                </a:solidFill>
                <a:latin typeface="等线" panose="02010600030101010101" pitchFamily="2" charset="-122"/>
                <a:ea typeface="等线" panose="02010600030101010101" pitchFamily="2" charset="-122"/>
              </a:rPr>
              <a:t>变化</a:t>
            </a:r>
            <a:r>
              <a:rPr lang="zh-CN" altLang="en-US" dirty="0">
                <a:latin typeface="等线" panose="02010600030101010101" pitchFamily="2" charset="-122"/>
                <a:ea typeface="等线" panose="02010600030101010101" pitchFamily="2" charset="-122"/>
              </a:rPr>
              <a:t>的，</a:t>
            </a:r>
            <a:r>
              <a:rPr lang="zh-CN" altLang="en-US" dirty="0">
                <a:solidFill>
                  <a:srgbClr val="FE0C34"/>
                </a:solidFill>
                <a:latin typeface="等线" panose="02010600030101010101" pitchFamily="2" charset="-122"/>
                <a:ea typeface="等线" panose="02010600030101010101" pitchFamily="2" charset="-122"/>
              </a:rPr>
              <a:t>不重复</a:t>
            </a:r>
            <a:r>
              <a:rPr lang="zh-CN" altLang="en-US" dirty="0">
                <a:latin typeface="等线" panose="02010600030101010101" pitchFamily="2" charset="-122"/>
                <a:ea typeface="等线" panose="02010600030101010101" pitchFamily="2" charset="-122"/>
              </a:rPr>
              <a:t>的 </a:t>
            </a:r>
          </a:p>
          <a:p>
            <a:pPr lvl="1" algn="just" eaLnBrk="1" hangingPunct="1"/>
            <a:endParaRPr lang="zh-CN" altLang="en-US" sz="2400" dirty="0">
              <a:latin typeface="楷体_GB2312" charset="0"/>
              <a:ea typeface="楷体_GB2312" charset="0"/>
            </a:endParaRPr>
          </a:p>
          <a:p>
            <a:pPr lvl="1" algn="just" eaLnBrk="1" hangingPunct="1"/>
            <a:endParaRPr lang="zh-CN" altLang="en-US" sz="2400" dirty="0">
              <a:latin typeface="楷体_GB2312" charset="0"/>
              <a:ea typeface="楷体_GB2312" charset="0"/>
            </a:endParaRPr>
          </a:p>
        </p:txBody>
      </p:sp>
      <p:sp>
        <p:nvSpPr>
          <p:cNvPr id="48132" name="AutoShape 23"/>
          <p:cNvSpPr>
            <a:spLocks noChangeArrowheads="1"/>
          </p:cNvSpPr>
          <p:nvPr/>
        </p:nvSpPr>
        <p:spPr bwMode="auto">
          <a:xfrm>
            <a:off x="2555875" y="4598988"/>
            <a:ext cx="4321175" cy="719137"/>
          </a:xfrm>
          <a:prstGeom prst="roundRect">
            <a:avLst>
              <a:gd name="adj" fmla="val 16667"/>
            </a:avLst>
          </a:prstGeom>
          <a:solidFill>
            <a:srgbClr val="FFFF99"/>
          </a:solidFill>
          <a:ln w="9525">
            <a:solidFill>
              <a:srgbClr val="FF66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r>
              <a:rPr lang="zh-CN" altLang="en-US" sz="3200">
                <a:solidFill>
                  <a:srgbClr val="FE0C34"/>
                </a:solidFill>
                <a:ea typeface="黑体" charset="-122"/>
              </a:rPr>
              <a:t>动态口令如何实现呢？</a:t>
            </a:r>
          </a:p>
        </p:txBody>
      </p:sp>
      <p:sp>
        <p:nvSpPr>
          <p:cNvPr id="3" name="Slide Number Placeholder 2"/>
          <p:cNvSpPr>
            <a:spLocks noGrp="1"/>
          </p:cNvSpPr>
          <p:nvPr>
            <p:ph type="sldNum" sz="quarter" idx="12"/>
          </p:nvPr>
        </p:nvSpPr>
        <p:spPr/>
        <p:txBody>
          <a:bodyPr/>
          <a:lstStyle/>
          <a:p>
            <a:fld id="{297DE729-F9B5-6B4A-8061-A00ED75EC337}" type="slidenum">
              <a:rPr lang="en-US" smtClean="0"/>
              <a:t>32</a:t>
            </a:fld>
            <a:endParaRPr lang="en-US"/>
          </a:p>
        </p:txBody>
      </p:sp>
    </p:spTree>
    <p:extLst>
      <p:ext uri="{BB962C8B-B14F-4D97-AF65-F5344CB8AC3E}">
        <p14:creationId xmlns:p14="http://schemas.microsoft.com/office/powerpoint/2010/main" val="14500909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3"/>
          <p:cNvSpPr>
            <a:spLocks noChangeArrowheads="1"/>
          </p:cNvSpPr>
          <p:nvPr/>
        </p:nvSpPr>
        <p:spPr bwMode="auto">
          <a:xfrm>
            <a:off x="2773363" y="4292600"/>
            <a:ext cx="6119812" cy="2016125"/>
          </a:xfrm>
          <a:prstGeom prst="roundRect">
            <a:avLst>
              <a:gd name="adj" fmla="val 16667"/>
            </a:avLst>
          </a:prstGeom>
          <a:solidFill>
            <a:srgbClr val="FFFF99"/>
          </a:solidFill>
          <a:ln w="9525">
            <a:solidFill>
              <a:srgbClr val="FF66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endParaRPr lang="zh-CN" altLang="en-US" sz="2400">
              <a:solidFill>
                <a:srgbClr val="FE0C34"/>
              </a:solidFill>
              <a:ea typeface="黑体" charset="-122"/>
            </a:endParaRPr>
          </a:p>
          <a:p>
            <a:pPr>
              <a:spcBef>
                <a:spcPct val="50000"/>
              </a:spcBef>
              <a:buFont typeface="Wingdings" charset="2"/>
              <a:buNone/>
              <a:defRPr/>
            </a:pPr>
            <a:endParaRPr lang="zh-CN" altLang="en-US" sz="2400">
              <a:solidFill>
                <a:srgbClr val="0000FF"/>
              </a:solidFill>
              <a:ea typeface="黑体" charset="-122"/>
              <a:sym typeface="Arial" charset="0"/>
            </a:endParaRPr>
          </a:p>
          <a:p>
            <a:pPr>
              <a:spcBef>
                <a:spcPct val="50000"/>
              </a:spcBef>
              <a:buFont typeface="Wingdings" charset="2"/>
              <a:buNone/>
              <a:defRPr/>
            </a:pPr>
            <a:r>
              <a:rPr lang="zh-CN" altLang="en-US" sz="2400">
                <a:solidFill>
                  <a:srgbClr val="0000FF"/>
                </a:solidFill>
                <a:ea typeface="黑体" charset="-122"/>
              </a:rPr>
              <a:t>         </a:t>
            </a:r>
            <a:endParaRPr lang="zh-CN" altLang="en-US" sz="2400">
              <a:solidFill>
                <a:srgbClr val="0000FF"/>
              </a:solidFill>
              <a:ea typeface="黑体" charset="-122"/>
              <a:sym typeface="Arial" charset="0"/>
            </a:endParaRPr>
          </a:p>
          <a:p>
            <a:pPr>
              <a:spcBef>
                <a:spcPct val="50000"/>
              </a:spcBef>
              <a:buFont typeface="Wingdings" charset="2"/>
              <a:buNone/>
              <a:defRPr/>
            </a:pPr>
            <a:endParaRPr lang="zh-CN" altLang="en-US" sz="2400">
              <a:solidFill>
                <a:srgbClr val="FF0000"/>
              </a:solidFill>
              <a:ea typeface="黑体" charset="-122"/>
            </a:endParaRPr>
          </a:p>
        </p:txBody>
      </p:sp>
      <p:sp>
        <p:nvSpPr>
          <p:cNvPr id="50179" name="AutoShape 23"/>
          <p:cNvSpPr>
            <a:spLocks noChangeArrowheads="1"/>
          </p:cNvSpPr>
          <p:nvPr/>
        </p:nvSpPr>
        <p:spPr bwMode="auto">
          <a:xfrm>
            <a:off x="2844800" y="1844675"/>
            <a:ext cx="5759450" cy="2232025"/>
          </a:xfrm>
          <a:prstGeom prst="roundRect">
            <a:avLst>
              <a:gd name="adj" fmla="val 16667"/>
            </a:avLst>
          </a:prstGeom>
          <a:solidFill>
            <a:srgbClr val="FFFF99"/>
          </a:solidFill>
          <a:ln w="9525">
            <a:solidFill>
              <a:srgbClr val="FF66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endParaRPr lang="zh-CN" altLang="en-US" sz="2400">
              <a:solidFill>
                <a:srgbClr val="FE0C34"/>
              </a:solidFill>
              <a:ea typeface="黑体" charset="-122"/>
            </a:endParaRPr>
          </a:p>
          <a:p>
            <a:pPr>
              <a:spcBef>
                <a:spcPct val="50000"/>
              </a:spcBef>
              <a:buFont typeface="Wingdings" charset="2"/>
              <a:buNone/>
              <a:defRPr/>
            </a:pPr>
            <a:endParaRPr lang="zh-CN" altLang="en-US" sz="2400">
              <a:solidFill>
                <a:srgbClr val="0000FF"/>
              </a:solidFill>
              <a:ea typeface="黑体" charset="-122"/>
              <a:sym typeface="Arial" charset="0"/>
            </a:endParaRPr>
          </a:p>
          <a:p>
            <a:pPr>
              <a:spcBef>
                <a:spcPct val="50000"/>
              </a:spcBef>
              <a:buFont typeface="Wingdings" charset="2"/>
              <a:buNone/>
              <a:defRPr/>
            </a:pPr>
            <a:r>
              <a:rPr lang="zh-CN" altLang="en-US" sz="2400">
                <a:solidFill>
                  <a:srgbClr val="0000FF"/>
                </a:solidFill>
                <a:ea typeface="黑体" charset="-122"/>
              </a:rPr>
              <a:t>         </a:t>
            </a:r>
            <a:endParaRPr lang="zh-CN" altLang="en-US" sz="2400">
              <a:solidFill>
                <a:srgbClr val="0000FF"/>
              </a:solidFill>
              <a:ea typeface="黑体" charset="-122"/>
              <a:sym typeface="Arial" charset="0"/>
            </a:endParaRPr>
          </a:p>
          <a:p>
            <a:pPr>
              <a:spcBef>
                <a:spcPct val="50000"/>
              </a:spcBef>
              <a:buFont typeface="Wingdings" charset="2"/>
              <a:buNone/>
              <a:defRPr/>
            </a:pPr>
            <a:endParaRPr lang="zh-CN" altLang="en-US" sz="2400">
              <a:solidFill>
                <a:srgbClr val="FF0000"/>
              </a:solidFill>
              <a:ea typeface="黑体" charset="-122"/>
            </a:endParaRPr>
          </a:p>
        </p:txBody>
      </p:sp>
      <p:sp>
        <p:nvSpPr>
          <p:cNvPr id="79875" name="Rectangle 3"/>
          <p:cNvSpPr>
            <a:spLocks noGrp="1" noChangeArrowheads="1"/>
          </p:cNvSpPr>
          <p:nvPr>
            <p:ph type="title" idx="4294967295"/>
          </p:nvPr>
        </p:nvSpPr>
        <p:spPr>
          <a:xfrm>
            <a:off x="674718" y="520701"/>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56325" name="Text Box 5"/>
          <p:cNvSpPr txBox="1">
            <a:spLocks noChangeArrowheads="1"/>
          </p:cNvSpPr>
          <p:nvPr/>
        </p:nvSpPr>
        <p:spPr bwMode="auto">
          <a:xfrm>
            <a:off x="-14288" y="1341438"/>
            <a:ext cx="42179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dirty="0">
                <a:ea typeface="黑体" charset="-122"/>
              </a:rPr>
              <a:t>动态口令实现思路：</a:t>
            </a:r>
          </a:p>
        </p:txBody>
      </p:sp>
      <p:sp>
        <p:nvSpPr>
          <p:cNvPr id="56326" name="Text Box 12"/>
          <p:cNvSpPr>
            <a:spLocks noChangeArrowheads="1"/>
          </p:cNvSpPr>
          <p:nvPr/>
        </p:nvSpPr>
        <p:spPr bwMode="auto">
          <a:xfrm>
            <a:off x="250825" y="2636838"/>
            <a:ext cx="1870075" cy="504825"/>
          </a:xfrm>
          <a:prstGeom prst="rect">
            <a:avLst/>
          </a:prstGeom>
          <a:noFill/>
          <a:ln>
            <a:noFill/>
          </a:ln>
          <a:effectLst/>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口令产生</a:t>
            </a:r>
          </a:p>
        </p:txBody>
      </p:sp>
      <p:grpSp>
        <p:nvGrpSpPr>
          <p:cNvPr id="79878" name="Group 7"/>
          <p:cNvGrpSpPr>
            <a:grpSpLocks/>
          </p:cNvGrpSpPr>
          <p:nvPr/>
        </p:nvGrpSpPr>
        <p:grpSpPr bwMode="auto">
          <a:xfrm>
            <a:off x="2124075" y="2060575"/>
            <a:ext cx="574675" cy="1584325"/>
            <a:chOff x="0" y="0"/>
            <a:chExt cx="793" cy="2040"/>
          </a:xfrm>
        </p:grpSpPr>
        <p:sp>
          <p:nvSpPr>
            <p:cNvPr id="56338" name="Line 23"/>
            <p:cNvSpPr>
              <a:spLocks noChangeShapeType="1"/>
            </p:cNvSpPr>
            <p:nvPr/>
          </p:nvSpPr>
          <p:spPr bwMode="auto">
            <a:xfrm>
              <a:off x="793" y="0"/>
              <a:ext cx="0" cy="204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sz="2400"/>
            </a:p>
          </p:txBody>
        </p:sp>
        <p:sp>
          <p:nvSpPr>
            <p:cNvPr id="56339" name="Line 24"/>
            <p:cNvSpPr>
              <a:spLocks noChangeShapeType="1"/>
            </p:cNvSpPr>
            <p:nvPr/>
          </p:nvSpPr>
          <p:spPr bwMode="auto">
            <a:xfrm>
              <a:off x="0" y="1132"/>
              <a:ext cx="567" cy="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sz="2400"/>
            </a:p>
          </p:txBody>
        </p:sp>
      </p:grpSp>
      <p:sp>
        <p:nvSpPr>
          <p:cNvPr id="50186" name="Text Box 10"/>
          <p:cNvSpPr txBox="1">
            <a:spLocks noChangeArrowheads="1"/>
          </p:cNvSpPr>
          <p:nvPr/>
        </p:nvSpPr>
        <p:spPr bwMode="auto">
          <a:xfrm>
            <a:off x="3130193" y="1989138"/>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400" b="0" dirty="0">
                <a:solidFill>
                  <a:srgbClr val="0000FF"/>
                </a:solidFill>
                <a:latin typeface="黑体" charset="-122"/>
                <a:ea typeface="黑体" charset="-122"/>
              </a:rPr>
              <a:t>1、由算法</a:t>
            </a:r>
            <a:r>
              <a:rPr lang="en-US" altLang="zh-CN" sz="2400" b="0" dirty="0">
                <a:solidFill>
                  <a:srgbClr val="0000FF"/>
                </a:solidFill>
                <a:latin typeface="黑体" charset="-122"/>
                <a:ea typeface="黑体" charset="-122"/>
              </a:rPr>
              <a:t>(</a:t>
            </a:r>
            <a:r>
              <a:rPr lang="zh-CN" altLang="en-US" sz="2400" b="0" dirty="0">
                <a:solidFill>
                  <a:srgbClr val="0000FF"/>
                </a:solidFill>
                <a:latin typeface="黑体" charset="-122"/>
                <a:ea typeface="黑体" charset="-122"/>
              </a:rPr>
              <a:t>散列函数</a:t>
            </a:r>
            <a:r>
              <a:rPr lang="en-US" altLang="zh-CN" sz="2400" b="0" dirty="0">
                <a:solidFill>
                  <a:srgbClr val="0000FF"/>
                </a:solidFill>
                <a:latin typeface="黑体" charset="-122"/>
                <a:ea typeface="黑体" charset="-122"/>
              </a:rPr>
              <a:t>)</a:t>
            </a:r>
            <a:r>
              <a:rPr lang="zh-CN" altLang="en-US" sz="2400" b="0" dirty="0">
                <a:solidFill>
                  <a:srgbClr val="0000FF"/>
                </a:solidFill>
                <a:latin typeface="黑体" charset="-122"/>
                <a:ea typeface="黑体" charset="-122"/>
              </a:rPr>
              <a:t>产生，记为F</a:t>
            </a:r>
            <a:endParaRPr lang="en-US" altLang="zh-CN" sz="2400" b="0" dirty="0">
              <a:solidFill>
                <a:srgbClr val="0000FF"/>
              </a:solidFill>
              <a:latin typeface="黑体" charset="-122"/>
              <a:ea typeface="黑体" charset="-122"/>
            </a:endParaRPr>
          </a:p>
        </p:txBody>
      </p:sp>
      <p:sp>
        <p:nvSpPr>
          <p:cNvPr id="50187" name="Text Box 11"/>
          <p:cNvSpPr txBox="1">
            <a:spLocks noChangeArrowheads="1"/>
          </p:cNvSpPr>
          <p:nvPr/>
        </p:nvSpPr>
        <p:spPr bwMode="auto">
          <a:xfrm>
            <a:off x="2844800" y="2565400"/>
            <a:ext cx="534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400" b="0" dirty="0">
                <a:solidFill>
                  <a:srgbClr val="0000FF"/>
                </a:solidFill>
                <a:latin typeface="黑体" charset="-122"/>
                <a:ea typeface="黑体" charset="-122"/>
                <a:sym typeface="Arial" charset="0"/>
              </a:rPr>
              <a:t> 2、F算法</a:t>
            </a:r>
            <a:r>
              <a:rPr lang="zh-CN" altLang="en-US" sz="2400" b="0" dirty="0">
                <a:solidFill>
                  <a:srgbClr val="0000FF"/>
                </a:solidFill>
                <a:latin typeface="黑体" charset="-122"/>
                <a:ea typeface="黑体" charset="-122"/>
              </a:rPr>
              <a:t>的输入中应包含</a:t>
            </a:r>
            <a:r>
              <a:rPr lang="zh-CN" altLang="en-US" sz="2400" b="0" dirty="0">
                <a:solidFill>
                  <a:srgbClr val="FE0C34"/>
                </a:solidFill>
                <a:latin typeface="黑体" charset="-122"/>
                <a:ea typeface="黑体" charset="-122"/>
              </a:rPr>
              <a:t>变动因子</a:t>
            </a:r>
            <a:r>
              <a:rPr lang="en-US" altLang="zh-CN" sz="2400" b="0" dirty="0">
                <a:solidFill>
                  <a:srgbClr val="FE0C34"/>
                </a:solidFill>
                <a:latin typeface="黑体" charset="-122"/>
                <a:ea typeface="黑体" charset="-122"/>
              </a:rPr>
              <a:t>X</a:t>
            </a:r>
            <a:endParaRPr lang="en-US" altLang="zh-CN" sz="2400" b="0" dirty="0">
              <a:solidFill>
                <a:schemeClr val="tx1"/>
              </a:solidFill>
              <a:latin typeface="黑体" charset="-122"/>
              <a:ea typeface="黑体" charset="-122"/>
            </a:endParaRPr>
          </a:p>
        </p:txBody>
      </p:sp>
      <p:sp>
        <p:nvSpPr>
          <p:cNvPr id="50188" name="Text Box 12"/>
          <p:cNvSpPr txBox="1">
            <a:spLocks noChangeArrowheads="1"/>
          </p:cNvSpPr>
          <p:nvPr/>
        </p:nvSpPr>
        <p:spPr bwMode="auto">
          <a:xfrm>
            <a:off x="3024248" y="3146630"/>
            <a:ext cx="362303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dirty="0">
                <a:solidFill>
                  <a:srgbClr val="0000FF"/>
                </a:solidFill>
                <a:latin typeface="黑体" charset="-122"/>
                <a:ea typeface="黑体" charset="-122"/>
                <a:sym typeface="Arial" charset="0"/>
              </a:rPr>
              <a:t>3、</a:t>
            </a:r>
            <a:r>
              <a:rPr lang="zh-CN" altLang="en-US" sz="2400" dirty="0">
                <a:solidFill>
                  <a:srgbClr val="0000FF"/>
                </a:solidFill>
                <a:ea typeface="黑体" charset="-122"/>
                <a:sym typeface="Arial" charset="0"/>
              </a:rPr>
              <a:t>变动因子</a:t>
            </a:r>
            <a:r>
              <a:rPr lang="zh-CN" altLang="en-US" sz="2400" dirty="0">
                <a:solidFill>
                  <a:srgbClr val="FE0C34"/>
                </a:solidFill>
                <a:ea typeface="黑体" charset="-122"/>
                <a:sym typeface="Arial" charset="0"/>
              </a:rPr>
              <a:t>不能有重复</a:t>
            </a:r>
          </a:p>
        </p:txBody>
      </p:sp>
      <p:sp>
        <p:nvSpPr>
          <p:cNvPr id="50189" name="Text Box 12"/>
          <p:cNvSpPr>
            <a:spLocks noChangeArrowheads="1"/>
          </p:cNvSpPr>
          <p:nvPr/>
        </p:nvSpPr>
        <p:spPr bwMode="auto">
          <a:xfrm>
            <a:off x="322263" y="4941888"/>
            <a:ext cx="1870075" cy="504825"/>
          </a:xfrm>
          <a:prstGeom prst="rect">
            <a:avLst/>
          </a:prstGeom>
          <a:noFill/>
          <a:ln>
            <a:noFill/>
          </a:ln>
          <a:effectLst/>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口令验证</a:t>
            </a:r>
          </a:p>
        </p:txBody>
      </p:sp>
      <p:grpSp>
        <p:nvGrpSpPr>
          <p:cNvPr id="50190" name="Group 14"/>
          <p:cNvGrpSpPr>
            <a:grpSpLocks/>
          </p:cNvGrpSpPr>
          <p:nvPr/>
        </p:nvGrpSpPr>
        <p:grpSpPr bwMode="auto">
          <a:xfrm>
            <a:off x="2193925" y="4510088"/>
            <a:ext cx="431800" cy="1366837"/>
            <a:chOff x="0" y="0"/>
            <a:chExt cx="793" cy="2040"/>
          </a:xfrm>
        </p:grpSpPr>
        <p:sp>
          <p:nvSpPr>
            <p:cNvPr id="56336" name="Line 23"/>
            <p:cNvSpPr>
              <a:spLocks noChangeShapeType="1"/>
            </p:cNvSpPr>
            <p:nvPr/>
          </p:nvSpPr>
          <p:spPr bwMode="auto">
            <a:xfrm>
              <a:off x="793" y="0"/>
              <a:ext cx="0" cy="204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sz="2400"/>
            </a:p>
          </p:txBody>
        </p:sp>
        <p:sp>
          <p:nvSpPr>
            <p:cNvPr id="56337" name="Line 24"/>
            <p:cNvSpPr>
              <a:spLocks noChangeShapeType="1"/>
            </p:cNvSpPr>
            <p:nvPr/>
          </p:nvSpPr>
          <p:spPr bwMode="auto">
            <a:xfrm>
              <a:off x="0" y="1133"/>
              <a:ext cx="569" cy="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sz="2400"/>
            </a:p>
          </p:txBody>
        </p:sp>
      </p:grpSp>
      <p:sp>
        <p:nvSpPr>
          <p:cNvPr id="50193" name="Text Box 17"/>
          <p:cNvSpPr txBox="1">
            <a:spLocks noChangeArrowheads="1"/>
          </p:cNvSpPr>
          <p:nvPr/>
        </p:nvSpPr>
        <p:spPr bwMode="auto">
          <a:xfrm>
            <a:off x="2747697" y="4467643"/>
            <a:ext cx="5699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400" b="0" dirty="0">
                <a:solidFill>
                  <a:srgbClr val="0000FF"/>
                </a:solidFill>
                <a:latin typeface="Times New Roman" charset="0"/>
                <a:ea typeface="黑体" charset="-122"/>
              </a:rPr>
              <a:t> 1、通信双方的</a:t>
            </a:r>
            <a:r>
              <a:rPr lang="zh-CN" altLang="en-US" sz="2400" b="0" dirty="0">
                <a:solidFill>
                  <a:srgbClr val="0000FF"/>
                </a:solidFill>
                <a:latin typeface="Times New Roman" charset="0"/>
                <a:ea typeface="黑体" charset="-122"/>
                <a:sym typeface="Arial" charset="0"/>
              </a:rPr>
              <a:t>变动因子必须</a:t>
            </a:r>
            <a:r>
              <a:rPr lang="zh-CN" altLang="en-US" sz="2400" b="0" dirty="0">
                <a:solidFill>
                  <a:srgbClr val="FF0000"/>
                </a:solidFill>
                <a:latin typeface="Times New Roman" charset="0"/>
                <a:ea typeface="黑体" charset="-122"/>
                <a:sym typeface="Arial" charset="0"/>
              </a:rPr>
              <a:t>保持一致</a:t>
            </a:r>
            <a:endParaRPr lang="zh-CN" altLang="en-US" sz="2400" b="0" dirty="0">
              <a:solidFill>
                <a:schemeClr val="tx1"/>
              </a:solidFill>
              <a:latin typeface="Times New Roman" charset="0"/>
              <a:ea typeface="黑体" charset="-122"/>
            </a:endParaRPr>
          </a:p>
        </p:txBody>
      </p:sp>
      <p:sp>
        <p:nvSpPr>
          <p:cNvPr id="50194" name="Text Box 18"/>
          <p:cNvSpPr txBox="1">
            <a:spLocks noChangeArrowheads="1"/>
          </p:cNvSpPr>
          <p:nvPr/>
        </p:nvSpPr>
        <p:spPr bwMode="auto">
          <a:xfrm>
            <a:off x="2937988" y="5104351"/>
            <a:ext cx="5929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2400" b="0" dirty="0">
                <a:solidFill>
                  <a:srgbClr val="0000FF"/>
                </a:solidFill>
                <a:latin typeface="黑体" charset="-122"/>
                <a:ea typeface="黑体" charset="-122"/>
                <a:sym typeface="Arial" charset="0"/>
              </a:rPr>
              <a:t>2、算法输入中包括</a:t>
            </a:r>
            <a:r>
              <a:rPr lang="zh-CN" altLang="en-US" sz="2400" b="0" dirty="0">
                <a:solidFill>
                  <a:srgbClr val="FF0000"/>
                </a:solidFill>
                <a:latin typeface="Times New Roman" charset="0"/>
                <a:ea typeface="黑体" charset="-122"/>
                <a:sym typeface="Arial" charset="0"/>
              </a:rPr>
              <a:t>通信双方共享的密钥K</a:t>
            </a:r>
            <a:endParaRPr lang="zh-CN" altLang="en-US" sz="2400" b="0" dirty="0">
              <a:solidFill>
                <a:srgbClr val="FF0000"/>
              </a:solidFill>
              <a:latin typeface="Times New Roman" charset="0"/>
              <a:ea typeface="黑体" charset="-122"/>
            </a:endParaRPr>
          </a:p>
        </p:txBody>
      </p:sp>
      <p:sp>
        <p:nvSpPr>
          <p:cNvPr id="50195" name="Text Box 19"/>
          <p:cNvSpPr txBox="1">
            <a:spLocks noChangeArrowheads="1"/>
          </p:cNvSpPr>
          <p:nvPr/>
        </p:nvSpPr>
        <p:spPr bwMode="auto">
          <a:xfrm>
            <a:off x="611188" y="3806825"/>
            <a:ext cx="1223962" cy="485775"/>
          </a:xfrm>
          <a:prstGeom prst="rect">
            <a:avLst/>
          </a:prstGeom>
          <a:solidFill>
            <a:srgbClr val="CCFFFF">
              <a:alpha val="70195"/>
            </a:srgbClr>
          </a:solidFill>
          <a:ln w="28575">
            <a:solidFill>
              <a:srgbClr val="00CCFF"/>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r>
              <a:rPr lang="zh-CN" altLang="en-US" sz="2400">
                <a:solidFill>
                  <a:schemeClr val="tx2"/>
                </a:solidFill>
                <a:ea typeface="黑体" charset="-122"/>
              </a:rPr>
              <a:t>F(</a:t>
            </a:r>
            <a:r>
              <a:rPr lang="en-US" altLang="zh-CN" sz="2400">
                <a:solidFill>
                  <a:schemeClr val="tx2"/>
                </a:solidFill>
                <a:ea typeface="黑体" charset="-122"/>
              </a:rPr>
              <a:t>X,</a:t>
            </a:r>
            <a:r>
              <a:rPr lang="zh-CN" altLang="en-US" sz="2400">
                <a:solidFill>
                  <a:schemeClr val="tx2"/>
                </a:solidFill>
                <a:ea typeface="黑体" charset="-122"/>
              </a:rPr>
              <a:t>K)</a:t>
            </a:r>
            <a:endParaRPr lang="zh-CN" altLang="en-US">
              <a:solidFill>
                <a:schemeClr val="tx2"/>
              </a:solidFill>
            </a:endParaRPr>
          </a:p>
        </p:txBody>
      </p:sp>
      <p:sp>
        <p:nvSpPr>
          <p:cNvPr id="3" name="Slide Number Placeholder 2"/>
          <p:cNvSpPr>
            <a:spLocks noGrp="1"/>
          </p:cNvSpPr>
          <p:nvPr>
            <p:ph type="sldNum" sz="quarter" idx="12"/>
          </p:nvPr>
        </p:nvSpPr>
        <p:spPr/>
        <p:txBody>
          <a:bodyPr/>
          <a:lstStyle/>
          <a:p>
            <a:fld id="{297DE729-F9B5-6B4A-8061-A00ED75EC337}" type="slidenum">
              <a:rPr lang="en-US" smtClean="0"/>
              <a:t>33</a:t>
            </a:fld>
            <a:endParaRPr lang="en-US"/>
          </a:p>
        </p:txBody>
      </p:sp>
    </p:spTree>
    <p:extLst>
      <p:ext uri="{BB962C8B-B14F-4D97-AF65-F5344CB8AC3E}">
        <p14:creationId xmlns:p14="http://schemas.microsoft.com/office/powerpoint/2010/main" val="2004204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0186"/>
                                        </p:tgtEl>
                                        <p:attrNameLst>
                                          <p:attrName>style.visibility</p:attrName>
                                        </p:attrNameLst>
                                      </p:cBhvr>
                                      <p:to>
                                        <p:strVal val="visible"/>
                                      </p:to>
                                    </p:set>
                                    <p:anim calcmode="lin" valueType="num">
                                      <p:cBhvr>
                                        <p:cTn id="7" dur="1000" fill="hold"/>
                                        <p:tgtEl>
                                          <p:spTgt spid="50186"/>
                                        </p:tgtEl>
                                        <p:attrNameLst>
                                          <p:attrName>ppt_w</p:attrName>
                                        </p:attrNameLst>
                                      </p:cBhvr>
                                      <p:tavLst>
                                        <p:tav tm="0">
                                          <p:val>
                                            <p:strVal val="#ppt_w*0.70"/>
                                          </p:val>
                                        </p:tav>
                                        <p:tav tm="100000">
                                          <p:val>
                                            <p:strVal val="#ppt_w"/>
                                          </p:val>
                                        </p:tav>
                                      </p:tavLst>
                                    </p:anim>
                                    <p:anim calcmode="lin" valueType="num">
                                      <p:cBhvr>
                                        <p:cTn id="8" dur="1000" fill="hold"/>
                                        <p:tgtEl>
                                          <p:spTgt spid="50186"/>
                                        </p:tgtEl>
                                        <p:attrNameLst>
                                          <p:attrName>ppt_h</p:attrName>
                                        </p:attrNameLst>
                                      </p:cBhvr>
                                      <p:tavLst>
                                        <p:tav tm="0">
                                          <p:val>
                                            <p:strVal val="#ppt_h"/>
                                          </p:val>
                                        </p:tav>
                                        <p:tav tm="100000">
                                          <p:val>
                                            <p:strVal val="#ppt_h"/>
                                          </p:val>
                                        </p:tav>
                                      </p:tavLst>
                                    </p:anim>
                                    <p:animEffect transition="in" filter="fade">
                                      <p:cBhvr>
                                        <p:cTn id="9" dur="1000"/>
                                        <p:tgtEl>
                                          <p:spTgt spid="5018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0187"/>
                                        </p:tgtEl>
                                        <p:attrNameLst>
                                          <p:attrName>style.visibility</p:attrName>
                                        </p:attrNameLst>
                                      </p:cBhvr>
                                      <p:to>
                                        <p:strVal val="visible"/>
                                      </p:to>
                                    </p:set>
                                    <p:anim calcmode="lin" valueType="num">
                                      <p:cBhvr>
                                        <p:cTn id="14" dur="1000" fill="hold"/>
                                        <p:tgtEl>
                                          <p:spTgt spid="50187"/>
                                        </p:tgtEl>
                                        <p:attrNameLst>
                                          <p:attrName>ppt_w</p:attrName>
                                        </p:attrNameLst>
                                      </p:cBhvr>
                                      <p:tavLst>
                                        <p:tav tm="0">
                                          <p:val>
                                            <p:strVal val="#ppt_w*0.70"/>
                                          </p:val>
                                        </p:tav>
                                        <p:tav tm="100000">
                                          <p:val>
                                            <p:strVal val="#ppt_w"/>
                                          </p:val>
                                        </p:tav>
                                      </p:tavLst>
                                    </p:anim>
                                    <p:anim calcmode="lin" valueType="num">
                                      <p:cBhvr>
                                        <p:cTn id="15" dur="1000" fill="hold"/>
                                        <p:tgtEl>
                                          <p:spTgt spid="50187"/>
                                        </p:tgtEl>
                                        <p:attrNameLst>
                                          <p:attrName>ppt_h</p:attrName>
                                        </p:attrNameLst>
                                      </p:cBhvr>
                                      <p:tavLst>
                                        <p:tav tm="0">
                                          <p:val>
                                            <p:strVal val="#ppt_h"/>
                                          </p:val>
                                        </p:tav>
                                        <p:tav tm="100000">
                                          <p:val>
                                            <p:strVal val="#ppt_h"/>
                                          </p:val>
                                        </p:tav>
                                      </p:tavLst>
                                    </p:anim>
                                    <p:animEffect transition="in" filter="fade">
                                      <p:cBhvr>
                                        <p:cTn id="16" dur="1000"/>
                                        <p:tgtEl>
                                          <p:spTgt spid="501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0188"/>
                                        </p:tgtEl>
                                        <p:attrNameLst>
                                          <p:attrName>style.visibility</p:attrName>
                                        </p:attrNameLst>
                                      </p:cBhvr>
                                      <p:to>
                                        <p:strVal val="visible"/>
                                      </p:to>
                                    </p:set>
                                    <p:anim calcmode="lin" valueType="num">
                                      <p:cBhvr>
                                        <p:cTn id="21" dur="1000" fill="hold"/>
                                        <p:tgtEl>
                                          <p:spTgt spid="50188"/>
                                        </p:tgtEl>
                                        <p:attrNameLst>
                                          <p:attrName>ppt_w</p:attrName>
                                        </p:attrNameLst>
                                      </p:cBhvr>
                                      <p:tavLst>
                                        <p:tav tm="0">
                                          <p:val>
                                            <p:strVal val="#ppt_w*0.70"/>
                                          </p:val>
                                        </p:tav>
                                        <p:tav tm="100000">
                                          <p:val>
                                            <p:strVal val="#ppt_w"/>
                                          </p:val>
                                        </p:tav>
                                      </p:tavLst>
                                    </p:anim>
                                    <p:anim calcmode="lin" valueType="num">
                                      <p:cBhvr>
                                        <p:cTn id="22" dur="1000" fill="hold"/>
                                        <p:tgtEl>
                                          <p:spTgt spid="50188"/>
                                        </p:tgtEl>
                                        <p:attrNameLst>
                                          <p:attrName>ppt_h</p:attrName>
                                        </p:attrNameLst>
                                      </p:cBhvr>
                                      <p:tavLst>
                                        <p:tav tm="0">
                                          <p:val>
                                            <p:strVal val="#ppt_h"/>
                                          </p:val>
                                        </p:tav>
                                        <p:tav tm="100000">
                                          <p:val>
                                            <p:strVal val="#ppt_h"/>
                                          </p:val>
                                        </p:tav>
                                      </p:tavLst>
                                    </p:anim>
                                    <p:animEffect transition="in" filter="fade">
                                      <p:cBhvr>
                                        <p:cTn id="23" dur="1000"/>
                                        <p:tgtEl>
                                          <p:spTgt spid="501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50189"/>
                                        </p:tgtEl>
                                        <p:attrNameLst>
                                          <p:attrName>style.visibility</p:attrName>
                                        </p:attrNameLst>
                                      </p:cBhvr>
                                      <p:to>
                                        <p:strVal val="visible"/>
                                      </p:to>
                                    </p:set>
                                    <p:anim calcmode="lin" valueType="num">
                                      <p:cBhvr>
                                        <p:cTn id="28" dur="1000" fill="hold"/>
                                        <p:tgtEl>
                                          <p:spTgt spid="50189"/>
                                        </p:tgtEl>
                                        <p:attrNameLst>
                                          <p:attrName>ppt_w</p:attrName>
                                        </p:attrNameLst>
                                      </p:cBhvr>
                                      <p:tavLst>
                                        <p:tav tm="0">
                                          <p:val>
                                            <p:strVal val="#ppt_w*0.70"/>
                                          </p:val>
                                        </p:tav>
                                        <p:tav tm="100000">
                                          <p:val>
                                            <p:strVal val="#ppt_w"/>
                                          </p:val>
                                        </p:tav>
                                      </p:tavLst>
                                    </p:anim>
                                    <p:anim calcmode="lin" valueType="num">
                                      <p:cBhvr>
                                        <p:cTn id="29" dur="1000" fill="hold"/>
                                        <p:tgtEl>
                                          <p:spTgt spid="50189"/>
                                        </p:tgtEl>
                                        <p:attrNameLst>
                                          <p:attrName>ppt_h</p:attrName>
                                        </p:attrNameLst>
                                      </p:cBhvr>
                                      <p:tavLst>
                                        <p:tav tm="0">
                                          <p:val>
                                            <p:strVal val="#ppt_h"/>
                                          </p:val>
                                        </p:tav>
                                        <p:tav tm="100000">
                                          <p:val>
                                            <p:strVal val="#ppt_h"/>
                                          </p:val>
                                        </p:tav>
                                      </p:tavLst>
                                    </p:anim>
                                    <p:animEffect transition="in" filter="fade">
                                      <p:cBhvr>
                                        <p:cTn id="30" dur="1000"/>
                                        <p:tgtEl>
                                          <p:spTgt spid="50189"/>
                                        </p:tgtEl>
                                      </p:cBhvr>
                                    </p:animEffect>
                                  </p:childTnLst>
                                </p:cTn>
                              </p:par>
                              <p:par>
                                <p:cTn id="31" presetID="55" presetClass="entr" presetSubtype="0" fill="hold" nodeType="withEffect">
                                  <p:stCondLst>
                                    <p:cond delay="0"/>
                                  </p:stCondLst>
                                  <p:childTnLst>
                                    <p:set>
                                      <p:cBhvr>
                                        <p:cTn id="32" dur="1" fill="hold">
                                          <p:stCondLst>
                                            <p:cond delay="0"/>
                                          </p:stCondLst>
                                        </p:cTn>
                                        <p:tgtEl>
                                          <p:spTgt spid="50190"/>
                                        </p:tgtEl>
                                        <p:attrNameLst>
                                          <p:attrName>style.visibility</p:attrName>
                                        </p:attrNameLst>
                                      </p:cBhvr>
                                      <p:to>
                                        <p:strVal val="visible"/>
                                      </p:to>
                                    </p:set>
                                    <p:anim calcmode="lin" valueType="num">
                                      <p:cBhvr>
                                        <p:cTn id="33" dur="1000" fill="hold"/>
                                        <p:tgtEl>
                                          <p:spTgt spid="50190"/>
                                        </p:tgtEl>
                                        <p:attrNameLst>
                                          <p:attrName>ppt_w</p:attrName>
                                        </p:attrNameLst>
                                      </p:cBhvr>
                                      <p:tavLst>
                                        <p:tav tm="0">
                                          <p:val>
                                            <p:strVal val="#ppt_w*0.70"/>
                                          </p:val>
                                        </p:tav>
                                        <p:tav tm="100000">
                                          <p:val>
                                            <p:strVal val="#ppt_w"/>
                                          </p:val>
                                        </p:tav>
                                      </p:tavLst>
                                    </p:anim>
                                    <p:anim calcmode="lin" valueType="num">
                                      <p:cBhvr>
                                        <p:cTn id="34" dur="1000" fill="hold"/>
                                        <p:tgtEl>
                                          <p:spTgt spid="50190"/>
                                        </p:tgtEl>
                                        <p:attrNameLst>
                                          <p:attrName>ppt_h</p:attrName>
                                        </p:attrNameLst>
                                      </p:cBhvr>
                                      <p:tavLst>
                                        <p:tav tm="0">
                                          <p:val>
                                            <p:strVal val="#ppt_h"/>
                                          </p:val>
                                        </p:tav>
                                        <p:tav tm="100000">
                                          <p:val>
                                            <p:strVal val="#ppt_h"/>
                                          </p:val>
                                        </p:tav>
                                      </p:tavLst>
                                    </p:anim>
                                    <p:animEffect transition="in" filter="fade">
                                      <p:cBhvr>
                                        <p:cTn id="35" dur="1000"/>
                                        <p:tgtEl>
                                          <p:spTgt spid="5019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50178">
                                            <p:bg/>
                                          </p:spTgt>
                                        </p:tgtEl>
                                        <p:attrNameLst>
                                          <p:attrName>style.visibility</p:attrName>
                                        </p:attrNameLst>
                                      </p:cBhvr>
                                      <p:to>
                                        <p:strVal val="visible"/>
                                      </p:to>
                                    </p:set>
                                    <p:anim calcmode="lin" valueType="num">
                                      <p:cBhvr>
                                        <p:cTn id="40" dur="1000" fill="hold"/>
                                        <p:tgtEl>
                                          <p:spTgt spid="50178">
                                            <p:bg/>
                                          </p:spTgt>
                                        </p:tgtEl>
                                        <p:attrNameLst>
                                          <p:attrName>ppt_w</p:attrName>
                                        </p:attrNameLst>
                                      </p:cBhvr>
                                      <p:tavLst>
                                        <p:tav tm="0">
                                          <p:val>
                                            <p:strVal val="#ppt_w*0.70"/>
                                          </p:val>
                                        </p:tav>
                                        <p:tav tm="100000">
                                          <p:val>
                                            <p:strVal val="#ppt_w"/>
                                          </p:val>
                                        </p:tav>
                                      </p:tavLst>
                                    </p:anim>
                                    <p:anim calcmode="lin" valueType="num">
                                      <p:cBhvr>
                                        <p:cTn id="41" dur="1000" fill="hold"/>
                                        <p:tgtEl>
                                          <p:spTgt spid="50178">
                                            <p:bg/>
                                          </p:spTgt>
                                        </p:tgtEl>
                                        <p:attrNameLst>
                                          <p:attrName>ppt_h</p:attrName>
                                        </p:attrNameLst>
                                      </p:cBhvr>
                                      <p:tavLst>
                                        <p:tav tm="0">
                                          <p:val>
                                            <p:strVal val="#ppt_h"/>
                                          </p:val>
                                        </p:tav>
                                        <p:tav tm="100000">
                                          <p:val>
                                            <p:strVal val="#ppt_h"/>
                                          </p:val>
                                        </p:tav>
                                      </p:tavLst>
                                    </p:anim>
                                    <p:animEffect transition="in" filter="fade">
                                      <p:cBhvr>
                                        <p:cTn id="42" dur="1000"/>
                                        <p:tgtEl>
                                          <p:spTgt spid="50178">
                                            <p:bg/>
                                          </p:spTgt>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50178">
                                            <p:txEl>
                                              <p:pRg st="2" end="2"/>
                                            </p:txEl>
                                          </p:spTgt>
                                        </p:tgtEl>
                                        <p:attrNameLst>
                                          <p:attrName>style.visibility</p:attrName>
                                        </p:attrNameLst>
                                      </p:cBhvr>
                                      <p:to>
                                        <p:strVal val="visible"/>
                                      </p:to>
                                    </p:set>
                                    <p:anim calcmode="lin" valueType="num">
                                      <p:cBhvr>
                                        <p:cTn id="45" dur="1000" fill="hold"/>
                                        <p:tgtEl>
                                          <p:spTgt spid="50178">
                                            <p:txEl>
                                              <p:pRg st="2" end="2"/>
                                            </p:txEl>
                                          </p:spTgt>
                                        </p:tgtEl>
                                        <p:attrNameLst>
                                          <p:attrName>ppt_w</p:attrName>
                                        </p:attrNameLst>
                                      </p:cBhvr>
                                      <p:tavLst>
                                        <p:tav tm="0">
                                          <p:val>
                                            <p:strVal val="#ppt_w*0.70"/>
                                          </p:val>
                                        </p:tav>
                                        <p:tav tm="100000">
                                          <p:val>
                                            <p:strVal val="#ppt_w"/>
                                          </p:val>
                                        </p:tav>
                                      </p:tavLst>
                                    </p:anim>
                                    <p:anim calcmode="lin" valueType="num">
                                      <p:cBhvr>
                                        <p:cTn id="46" dur="1000" fill="hold"/>
                                        <p:tgtEl>
                                          <p:spTgt spid="50178">
                                            <p:txEl>
                                              <p:pRg st="2" end="2"/>
                                            </p:txEl>
                                          </p:spTgt>
                                        </p:tgtEl>
                                        <p:attrNameLst>
                                          <p:attrName>ppt_h</p:attrName>
                                        </p:attrNameLst>
                                      </p:cBhvr>
                                      <p:tavLst>
                                        <p:tav tm="0">
                                          <p:val>
                                            <p:strVal val="#ppt_h"/>
                                          </p:val>
                                        </p:tav>
                                        <p:tav tm="100000">
                                          <p:val>
                                            <p:strVal val="#ppt_h"/>
                                          </p:val>
                                        </p:tav>
                                      </p:tavLst>
                                    </p:anim>
                                    <p:animEffect transition="in" filter="fade">
                                      <p:cBhvr>
                                        <p:cTn id="47" dur="1000"/>
                                        <p:tgtEl>
                                          <p:spTgt spid="50178">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50193"/>
                                        </p:tgtEl>
                                        <p:attrNameLst>
                                          <p:attrName>style.visibility</p:attrName>
                                        </p:attrNameLst>
                                      </p:cBhvr>
                                      <p:to>
                                        <p:strVal val="visible"/>
                                      </p:to>
                                    </p:set>
                                    <p:anim calcmode="lin" valueType="num">
                                      <p:cBhvr>
                                        <p:cTn id="52" dur="1000" fill="hold"/>
                                        <p:tgtEl>
                                          <p:spTgt spid="50193"/>
                                        </p:tgtEl>
                                        <p:attrNameLst>
                                          <p:attrName>ppt_w</p:attrName>
                                        </p:attrNameLst>
                                      </p:cBhvr>
                                      <p:tavLst>
                                        <p:tav tm="0">
                                          <p:val>
                                            <p:strVal val="#ppt_w*0.70"/>
                                          </p:val>
                                        </p:tav>
                                        <p:tav tm="100000">
                                          <p:val>
                                            <p:strVal val="#ppt_w"/>
                                          </p:val>
                                        </p:tav>
                                      </p:tavLst>
                                    </p:anim>
                                    <p:anim calcmode="lin" valueType="num">
                                      <p:cBhvr>
                                        <p:cTn id="53" dur="1000" fill="hold"/>
                                        <p:tgtEl>
                                          <p:spTgt spid="50193"/>
                                        </p:tgtEl>
                                        <p:attrNameLst>
                                          <p:attrName>ppt_h</p:attrName>
                                        </p:attrNameLst>
                                      </p:cBhvr>
                                      <p:tavLst>
                                        <p:tav tm="0">
                                          <p:val>
                                            <p:strVal val="#ppt_h"/>
                                          </p:val>
                                        </p:tav>
                                        <p:tav tm="100000">
                                          <p:val>
                                            <p:strVal val="#ppt_h"/>
                                          </p:val>
                                        </p:tav>
                                      </p:tavLst>
                                    </p:anim>
                                    <p:animEffect transition="in" filter="fade">
                                      <p:cBhvr>
                                        <p:cTn id="54" dur="1000"/>
                                        <p:tgtEl>
                                          <p:spTgt spid="5019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5" presetClass="entr" presetSubtype="0" fill="hold" nodeType="clickEffect">
                                  <p:stCondLst>
                                    <p:cond delay="0"/>
                                  </p:stCondLst>
                                  <p:childTnLst>
                                    <p:set>
                                      <p:cBhvr>
                                        <p:cTn id="58" dur="1" fill="hold">
                                          <p:stCondLst>
                                            <p:cond delay="0"/>
                                          </p:stCondLst>
                                        </p:cTn>
                                        <p:tgtEl>
                                          <p:spTgt spid="50179">
                                            <p:txEl>
                                              <p:pRg st="2" end="2"/>
                                            </p:txEl>
                                          </p:spTgt>
                                        </p:tgtEl>
                                        <p:attrNameLst>
                                          <p:attrName>style.visibility</p:attrName>
                                        </p:attrNameLst>
                                      </p:cBhvr>
                                      <p:to>
                                        <p:strVal val="visible"/>
                                      </p:to>
                                    </p:set>
                                    <p:anim calcmode="lin" valueType="num">
                                      <p:cBhvr>
                                        <p:cTn id="59" dur="1000" fill="hold"/>
                                        <p:tgtEl>
                                          <p:spTgt spid="50179">
                                            <p:txEl>
                                              <p:pRg st="2" end="2"/>
                                            </p:txEl>
                                          </p:spTgt>
                                        </p:tgtEl>
                                        <p:attrNameLst>
                                          <p:attrName>ppt_w</p:attrName>
                                        </p:attrNameLst>
                                      </p:cBhvr>
                                      <p:tavLst>
                                        <p:tav tm="0">
                                          <p:val>
                                            <p:strVal val="#ppt_w*0.70"/>
                                          </p:val>
                                        </p:tav>
                                        <p:tav tm="100000">
                                          <p:val>
                                            <p:strVal val="#ppt_w"/>
                                          </p:val>
                                        </p:tav>
                                      </p:tavLst>
                                    </p:anim>
                                    <p:anim calcmode="lin" valueType="num">
                                      <p:cBhvr>
                                        <p:cTn id="60" dur="1000" fill="hold"/>
                                        <p:tgtEl>
                                          <p:spTgt spid="50179">
                                            <p:txEl>
                                              <p:pRg st="2" end="2"/>
                                            </p:txEl>
                                          </p:spTgt>
                                        </p:tgtEl>
                                        <p:attrNameLst>
                                          <p:attrName>ppt_h</p:attrName>
                                        </p:attrNameLst>
                                      </p:cBhvr>
                                      <p:tavLst>
                                        <p:tav tm="0">
                                          <p:val>
                                            <p:strVal val="#ppt_h"/>
                                          </p:val>
                                        </p:tav>
                                        <p:tav tm="100000">
                                          <p:val>
                                            <p:strVal val="#ppt_h"/>
                                          </p:val>
                                        </p:tav>
                                      </p:tavLst>
                                    </p:anim>
                                    <p:animEffect transition="in" filter="fade">
                                      <p:cBhvr>
                                        <p:cTn id="61" dur="1000"/>
                                        <p:tgtEl>
                                          <p:spTgt spid="50179">
                                            <p:txEl>
                                              <p:pRg st="2" end="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5" presetClass="entr" presetSubtype="0" fill="hold" nodeType="clickEffect">
                                  <p:stCondLst>
                                    <p:cond delay="0"/>
                                  </p:stCondLst>
                                  <p:childTnLst>
                                    <p:set>
                                      <p:cBhvr>
                                        <p:cTn id="65" dur="1" fill="hold">
                                          <p:stCondLst>
                                            <p:cond delay="0"/>
                                          </p:stCondLst>
                                        </p:cTn>
                                        <p:tgtEl>
                                          <p:spTgt spid="50178">
                                            <p:txEl>
                                              <p:pRg st="2" end="2"/>
                                            </p:txEl>
                                          </p:spTgt>
                                        </p:tgtEl>
                                        <p:attrNameLst>
                                          <p:attrName>style.visibility</p:attrName>
                                        </p:attrNameLst>
                                      </p:cBhvr>
                                      <p:to>
                                        <p:strVal val="visible"/>
                                      </p:to>
                                    </p:set>
                                    <p:anim calcmode="lin" valueType="num">
                                      <p:cBhvr>
                                        <p:cTn id="66" dur="1000" fill="hold"/>
                                        <p:tgtEl>
                                          <p:spTgt spid="50178">
                                            <p:txEl>
                                              <p:pRg st="2" end="2"/>
                                            </p:txEl>
                                          </p:spTgt>
                                        </p:tgtEl>
                                        <p:attrNameLst>
                                          <p:attrName>ppt_w</p:attrName>
                                        </p:attrNameLst>
                                      </p:cBhvr>
                                      <p:tavLst>
                                        <p:tav tm="0">
                                          <p:val>
                                            <p:strVal val="#ppt_w*0.70"/>
                                          </p:val>
                                        </p:tav>
                                        <p:tav tm="100000">
                                          <p:val>
                                            <p:strVal val="#ppt_w"/>
                                          </p:val>
                                        </p:tav>
                                      </p:tavLst>
                                    </p:anim>
                                    <p:anim calcmode="lin" valueType="num">
                                      <p:cBhvr>
                                        <p:cTn id="67" dur="1000" fill="hold"/>
                                        <p:tgtEl>
                                          <p:spTgt spid="50178">
                                            <p:txEl>
                                              <p:pRg st="2" end="2"/>
                                            </p:txEl>
                                          </p:spTgt>
                                        </p:tgtEl>
                                        <p:attrNameLst>
                                          <p:attrName>ppt_h</p:attrName>
                                        </p:attrNameLst>
                                      </p:cBhvr>
                                      <p:tavLst>
                                        <p:tav tm="0">
                                          <p:val>
                                            <p:strVal val="#ppt_h"/>
                                          </p:val>
                                        </p:tav>
                                        <p:tav tm="100000">
                                          <p:val>
                                            <p:strVal val="#ppt_h"/>
                                          </p:val>
                                        </p:tav>
                                      </p:tavLst>
                                    </p:anim>
                                    <p:animEffect transition="in" filter="fade">
                                      <p:cBhvr>
                                        <p:cTn id="68" dur="1000"/>
                                        <p:tgtEl>
                                          <p:spTgt spid="50178">
                                            <p:txEl>
                                              <p:pRg st="2" end="2"/>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5" presetClass="entr" presetSubtype="0" fill="hold" nodeType="clickEffect">
                                  <p:stCondLst>
                                    <p:cond delay="0"/>
                                  </p:stCondLst>
                                  <p:childTnLst>
                                    <p:set>
                                      <p:cBhvr>
                                        <p:cTn id="72" dur="1" fill="hold">
                                          <p:stCondLst>
                                            <p:cond delay="0"/>
                                          </p:stCondLst>
                                        </p:cTn>
                                        <p:tgtEl>
                                          <p:spTgt spid="50194">
                                            <p:txEl>
                                              <p:pRg st="0" end="0"/>
                                            </p:txEl>
                                          </p:spTgt>
                                        </p:tgtEl>
                                        <p:attrNameLst>
                                          <p:attrName>style.visibility</p:attrName>
                                        </p:attrNameLst>
                                      </p:cBhvr>
                                      <p:to>
                                        <p:strVal val="visible"/>
                                      </p:to>
                                    </p:set>
                                    <p:anim calcmode="lin" valueType="num">
                                      <p:cBhvr>
                                        <p:cTn id="73" dur="1000" fill="hold"/>
                                        <p:tgtEl>
                                          <p:spTgt spid="50194">
                                            <p:txEl>
                                              <p:pRg st="0" end="0"/>
                                            </p:txEl>
                                          </p:spTgt>
                                        </p:tgtEl>
                                        <p:attrNameLst>
                                          <p:attrName>ppt_w</p:attrName>
                                        </p:attrNameLst>
                                      </p:cBhvr>
                                      <p:tavLst>
                                        <p:tav tm="0">
                                          <p:val>
                                            <p:strVal val="#ppt_w*0.70"/>
                                          </p:val>
                                        </p:tav>
                                        <p:tav tm="100000">
                                          <p:val>
                                            <p:strVal val="#ppt_w"/>
                                          </p:val>
                                        </p:tav>
                                      </p:tavLst>
                                    </p:anim>
                                    <p:anim calcmode="lin" valueType="num">
                                      <p:cBhvr>
                                        <p:cTn id="74" dur="1000" fill="hold"/>
                                        <p:tgtEl>
                                          <p:spTgt spid="50194">
                                            <p:txEl>
                                              <p:pRg st="0" end="0"/>
                                            </p:txEl>
                                          </p:spTgt>
                                        </p:tgtEl>
                                        <p:attrNameLst>
                                          <p:attrName>ppt_h</p:attrName>
                                        </p:attrNameLst>
                                      </p:cBhvr>
                                      <p:tavLst>
                                        <p:tav tm="0">
                                          <p:val>
                                            <p:strVal val="#ppt_h"/>
                                          </p:val>
                                        </p:tav>
                                        <p:tav tm="100000">
                                          <p:val>
                                            <p:strVal val="#ppt_h"/>
                                          </p:val>
                                        </p:tav>
                                      </p:tavLst>
                                    </p:anim>
                                    <p:animEffect transition="in" filter="fade">
                                      <p:cBhvr>
                                        <p:cTn id="75" dur="1000"/>
                                        <p:tgtEl>
                                          <p:spTgt spid="50194">
                                            <p:txEl>
                                              <p:pRg st="0" end="0"/>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51" presetClass="entr" presetSubtype="0" fill="hold" grpId="0" nodeType="clickEffect">
                                  <p:stCondLst>
                                    <p:cond delay="0"/>
                                  </p:stCondLst>
                                  <p:childTnLst>
                                    <p:set>
                                      <p:cBhvr>
                                        <p:cTn id="79" dur="1" fill="hold">
                                          <p:stCondLst>
                                            <p:cond delay="0"/>
                                          </p:stCondLst>
                                        </p:cTn>
                                        <p:tgtEl>
                                          <p:spTgt spid="50195"/>
                                        </p:tgtEl>
                                        <p:attrNameLst>
                                          <p:attrName>style.visibility</p:attrName>
                                        </p:attrNameLst>
                                      </p:cBhvr>
                                      <p:to>
                                        <p:strVal val="visible"/>
                                      </p:to>
                                    </p:set>
                                    <p:animEffect transition="in" filter="fade">
                                      <p:cBhvr>
                                        <p:cTn id="80" dur="770" decel="100000"/>
                                        <p:tgtEl>
                                          <p:spTgt spid="50195"/>
                                        </p:tgtEl>
                                      </p:cBhvr>
                                    </p:animEffect>
                                    <p:animScale>
                                      <p:cBhvr>
                                        <p:cTn id="81" dur="770" decel="100000"/>
                                        <p:tgtEl>
                                          <p:spTgt spid="50195"/>
                                        </p:tgtEl>
                                      </p:cBhvr>
                                      <p:from x="10000" y="10000"/>
                                      <p:to x="200000" y="450000"/>
                                    </p:animScale>
                                    <p:animScale>
                                      <p:cBhvr>
                                        <p:cTn id="82" dur="1230" accel="100000" fill="hold">
                                          <p:stCondLst>
                                            <p:cond delay="770"/>
                                          </p:stCondLst>
                                        </p:cTn>
                                        <p:tgtEl>
                                          <p:spTgt spid="50195"/>
                                        </p:tgtEl>
                                      </p:cBhvr>
                                      <p:from x="200000" y="450000"/>
                                      <p:to x="100000" y="100000"/>
                                    </p:animScale>
                                    <p:set>
                                      <p:cBhvr>
                                        <p:cTn id="83" dur="770" fill="hold"/>
                                        <p:tgtEl>
                                          <p:spTgt spid="50195"/>
                                        </p:tgtEl>
                                        <p:attrNameLst>
                                          <p:attrName>ppt_x</p:attrName>
                                        </p:attrNameLst>
                                      </p:cBhvr>
                                      <p:to>
                                        <p:strVal val="(0.5)"/>
                                      </p:to>
                                    </p:set>
                                    <p:anim from="(0.5)" to="(#ppt_x)" calcmode="lin" valueType="num">
                                      <p:cBhvr>
                                        <p:cTn id="84" dur="1230" accel="100000" fill="hold">
                                          <p:stCondLst>
                                            <p:cond delay="770"/>
                                          </p:stCondLst>
                                        </p:cTn>
                                        <p:tgtEl>
                                          <p:spTgt spid="50195"/>
                                        </p:tgtEl>
                                        <p:attrNameLst>
                                          <p:attrName>ppt_x</p:attrName>
                                        </p:attrNameLst>
                                      </p:cBhvr>
                                    </p:anim>
                                    <p:set>
                                      <p:cBhvr>
                                        <p:cTn id="85" dur="770" fill="hold"/>
                                        <p:tgtEl>
                                          <p:spTgt spid="50195"/>
                                        </p:tgtEl>
                                        <p:attrNameLst>
                                          <p:attrName>ppt_y</p:attrName>
                                        </p:attrNameLst>
                                      </p:cBhvr>
                                      <p:to>
                                        <p:strVal val="(#ppt_y+0.4)"/>
                                      </p:to>
                                    </p:set>
                                    <p:anim from="(#ppt_y+0.4)" to="(#ppt_y)" calcmode="lin" valueType="num">
                                      <p:cBhvr>
                                        <p:cTn id="86" dur="1230" accel="100000" fill="hold">
                                          <p:stCondLst>
                                            <p:cond delay="770"/>
                                          </p:stCondLst>
                                        </p:cTn>
                                        <p:tgtEl>
                                          <p:spTgt spid="5019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allAtOnce" bldLvl="0" animBg="1" autoUpdateAnimBg="0"/>
      <p:bldP spid="50186" grpId="0" bldLvl="0" autoUpdateAnimBg="0"/>
      <p:bldP spid="50187" grpId="0" bldLvl="0" autoUpdateAnimBg="0"/>
      <p:bldP spid="50188" grpId="0" bldLvl="0" autoUpdateAnimBg="0"/>
      <p:bldP spid="50189" grpId="0" bldLvl="0" autoUpdateAnimBg="0"/>
      <p:bldP spid="50193" grpId="0" bldLvl="0" autoUpdateAnimBg="0"/>
      <p:bldP spid="50195"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3"/>
          <p:cNvSpPr>
            <a:spLocks noGrp="1" noChangeArrowheads="1"/>
          </p:cNvSpPr>
          <p:nvPr>
            <p:ph type="title" idx="4294967295"/>
          </p:nvPr>
        </p:nvSpPr>
        <p:spPr>
          <a:xfrm>
            <a:off x="692150" y="535198"/>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81922" name="Rectangle 2"/>
          <p:cNvSpPr>
            <a:spLocks noGrp="1" noChangeArrowheads="1"/>
          </p:cNvSpPr>
          <p:nvPr>
            <p:ph idx="4294967295"/>
          </p:nvPr>
        </p:nvSpPr>
        <p:spPr>
          <a:xfrm>
            <a:off x="250825" y="1344613"/>
            <a:ext cx="7993063" cy="1412875"/>
          </a:xfrm>
        </p:spPr>
        <p:txBody>
          <a:bodyPr/>
          <a:lstStyle/>
          <a:p>
            <a:pPr algn="just" eaLnBrk="1" hangingPunct="1"/>
            <a:r>
              <a:rPr lang="zh-CN" altLang="en-US" sz="2800" dirty="0">
                <a:cs typeface="DengXian" charset="-122"/>
              </a:rPr>
              <a:t>动态口令实现技术一 </a:t>
            </a:r>
          </a:p>
          <a:p>
            <a:pPr lvl="1" algn="just" eaLnBrk="1" hangingPunct="1">
              <a:lnSpc>
                <a:spcPct val="140000"/>
              </a:lnSpc>
            </a:pPr>
            <a:r>
              <a:rPr lang="zh-CN" altLang="en-US" sz="2400" dirty="0">
                <a:latin typeface="等线" panose="02010600030101010101" pitchFamily="2" charset="-122"/>
                <a:ea typeface="等线" panose="02010600030101010101" pitchFamily="2" charset="-122"/>
              </a:rPr>
              <a:t>通信双方事先共享密钥K,以</a:t>
            </a:r>
            <a:r>
              <a:rPr lang="zh-CN" altLang="en-US" sz="2400" dirty="0">
                <a:solidFill>
                  <a:srgbClr val="FE0C34"/>
                </a:solidFill>
                <a:latin typeface="等线" panose="02010600030101010101" pitchFamily="2" charset="-122"/>
                <a:ea typeface="等线" panose="02010600030101010101" pitchFamily="2" charset="-122"/>
              </a:rPr>
              <a:t>登录时间作为变动因子</a:t>
            </a:r>
          </a:p>
          <a:p>
            <a:pPr lvl="1" algn="just" eaLnBrk="1" hangingPunct="1">
              <a:lnSpc>
                <a:spcPct val="140000"/>
              </a:lnSpc>
            </a:pPr>
            <a:endParaRPr lang="zh-CN" altLang="en-US" sz="2400" dirty="0">
              <a:latin typeface="华文楷体" charset="-122"/>
              <a:ea typeface="华文楷体" charset="-122"/>
            </a:endParaRPr>
          </a:p>
          <a:p>
            <a:pPr lvl="1" algn="just" eaLnBrk="1" hangingPunct="1"/>
            <a:endParaRPr lang="zh-CN" altLang="en-US" sz="2400" dirty="0">
              <a:latin typeface="楷体_GB2312" charset="0"/>
              <a:ea typeface="楷体_GB2312" charset="0"/>
            </a:endParaRPr>
          </a:p>
          <a:p>
            <a:pPr lvl="1" algn="just" eaLnBrk="1" hangingPunct="1"/>
            <a:endParaRPr lang="zh-CN" altLang="en-US" sz="2400" dirty="0">
              <a:latin typeface="楷体_GB2312" charset="0"/>
              <a:ea typeface="楷体_GB2312" charset="0"/>
            </a:endParaRPr>
          </a:p>
        </p:txBody>
      </p:sp>
      <p:sp>
        <p:nvSpPr>
          <p:cNvPr id="52228" name="AutoShape 4"/>
          <p:cNvSpPr>
            <a:spLocks noChangeArrowheads="1"/>
          </p:cNvSpPr>
          <p:nvPr/>
        </p:nvSpPr>
        <p:spPr bwMode="auto">
          <a:xfrm rot="5400000">
            <a:off x="-63500" y="4125913"/>
            <a:ext cx="3095625"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57349" name="Text Box 5"/>
          <p:cNvSpPr txBox="1">
            <a:spLocks noChangeArrowheads="1"/>
          </p:cNvSpPr>
          <p:nvPr/>
        </p:nvSpPr>
        <p:spPr bwMode="auto">
          <a:xfrm>
            <a:off x="1296988" y="4168775"/>
            <a:ext cx="609600" cy="990600"/>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b="1"/>
              <a:t>用  户</a:t>
            </a:r>
          </a:p>
        </p:txBody>
      </p:sp>
      <p:sp>
        <p:nvSpPr>
          <p:cNvPr id="52230" name="AutoShape 6"/>
          <p:cNvSpPr>
            <a:spLocks noChangeArrowheads="1"/>
          </p:cNvSpPr>
          <p:nvPr/>
        </p:nvSpPr>
        <p:spPr bwMode="auto">
          <a:xfrm rot="5400000">
            <a:off x="5735638" y="4054475"/>
            <a:ext cx="3384550"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57351" name="Text Box 7"/>
          <p:cNvSpPr txBox="1">
            <a:spLocks noChangeArrowheads="1"/>
          </p:cNvSpPr>
          <p:nvPr/>
        </p:nvSpPr>
        <p:spPr bwMode="auto">
          <a:xfrm>
            <a:off x="7202488" y="4016375"/>
            <a:ext cx="609600" cy="12842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b="1"/>
              <a:t>服务器</a:t>
            </a:r>
          </a:p>
        </p:txBody>
      </p:sp>
      <p:sp>
        <p:nvSpPr>
          <p:cNvPr id="52232" name="Line 8"/>
          <p:cNvSpPr>
            <a:spLocks noChangeShapeType="1"/>
          </p:cNvSpPr>
          <p:nvPr/>
        </p:nvSpPr>
        <p:spPr bwMode="auto">
          <a:xfrm>
            <a:off x="1979613" y="3608388"/>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2233" name="Line 9"/>
          <p:cNvSpPr>
            <a:spLocks noChangeShapeType="1"/>
          </p:cNvSpPr>
          <p:nvPr/>
        </p:nvSpPr>
        <p:spPr bwMode="auto">
          <a:xfrm flipH="1">
            <a:off x="1924050" y="5157788"/>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2234" name="Text Box 10"/>
          <p:cNvSpPr txBox="1">
            <a:spLocks noChangeArrowheads="1"/>
          </p:cNvSpPr>
          <p:nvPr/>
        </p:nvSpPr>
        <p:spPr bwMode="auto">
          <a:xfrm>
            <a:off x="1979613" y="3151188"/>
            <a:ext cx="50292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认证请求（用户名，R=F(T,K))</a:t>
            </a:r>
          </a:p>
        </p:txBody>
      </p:sp>
      <p:sp>
        <p:nvSpPr>
          <p:cNvPr id="52235" name="Rectangle 2"/>
          <p:cNvSpPr>
            <a:spLocks noChangeArrowheads="1"/>
          </p:cNvSpPr>
          <p:nvPr/>
        </p:nvSpPr>
        <p:spPr bwMode="auto">
          <a:xfrm>
            <a:off x="827088" y="3933825"/>
            <a:ext cx="7461250" cy="852488"/>
          </a:xfrm>
          <a:prstGeom prst="rect">
            <a:avLst/>
          </a:prstGeom>
          <a:solidFill>
            <a:srgbClr val="FFFF99"/>
          </a:solidFill>
          <a:ln w="9525">
            <a:solidFill>
              <a:srgbClr val="008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lnSpc>
                <a:spcPct val="150000"/>
              </a:lnSpc>
              <a:spcBef>
                <a:spcPct val="20000"/>
              </a:spcBef>
              <a:buClr>
                <a:srgbClr val="33CC33"/>
              </a:buClr>
              <a:buFont typeface="Wingdings 2" charset="2"/>
              <a:buNone/>
              <a:defRPr/>
            </a:pPr>
            <a:r>
              <a:rPr lang="zh-CN" altLang="en-US" sz="2400">
                <a:solidFill>
                  <a:srgbClr val="FF0000"/>
                </a:solidFill>
                <a:ea typeface="黑体" charset="-122"/>
                <a:sym typeface="Arial" charset="0"/>
              </a:rPr>
              <a:t>基于时间同步的动态口令实现技术</a:t>
            </a:r>
          </a:p>
        </p:txBody>
      </p:sp>
      <p:sp>
        <p:nvSpPr>
          <p:cNvPr id="52236" name="Text Box 12"/>
          <p:cNvSpPr txBox="1">
            <a:spLocks noChangeArrowheads="1"/>
          </p:cNvSpPr>
          <p:nvPr/>
        </p:nvSpPr>
        <p:spPr bwMode="auto">
          <a:xfrm>
            <a:off x="3157538" y="4765675"/>
            <a:ext cx="26384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1800" b="1">
                <a:solidFill>
                  <a:srgbClr val="2808EC"/>
                </a:solidFill>
                <a:sym typeface="Arial" charset="0"/>
              </a:rPr>
              <a:t>验证结果</a:t>
            </a:r>
          </a:p>
        </p:txBody>
      </p:sp>
      <p:sp>
        <p:nvSpPr>
          <p:cNvPr id="52237" name="Text Box 13"/>
          <p:cNvSpPr txBox="1">
            <a:spLocks noChangeArrowheads="1"/>
          </p:cNvSpPr>
          <p:nvPr/>
        </p:nvSpPr>
        <p:spPr bwMode="auto">
          <a:xfrm>
            <a:off x="2124075" y="2579807"/>
            <a:ext cx="3527425" cy="861774"/>
          </a:xfrm>
          <a:prstGeom prst="rect">
            <a:avLst/>
          </a:prstGeom>
          <a:solidFill>
            <a:srgbClr val="CCFFFF">
              <a:alpha val="70195"/>
            </a:srgbClr>
          </a:solidFill>
          <a:ln w="28575">
            <a:solidFill>
              <a:srgbClr val="00CCFF"/>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r>
              <a:rPr lang="zh-CN" altLang="en-US" sz="2000" dirty="0">
                <a:solidFill>
                  <a:schemeClr val="tx2"/>
                </a:solidFill>
                <a:ea typeface="黑体" charset="-122"/>
                <a:sym typeface="Arial" charset="0"/>
              </a:rPr>
              <a:t> 1、获取系统当前时间T</a:t>
            </a:r>
          </a:p>
          <a:p>
            <a:pPr>
              <a:spcBef>
                <a:spcPct val="50000"/>
              </a:spcBef>
              <a:buFont typeface="Wingdings" charset="2"/>
              <a:buNone/>
              <a:defRPr/>
            </a:pPr>
            <a:r>
              <a:rPr lang="zh-CN" altLang="en-US" sz="2000" dirty="0">
                <a:solidFill>
                  <a:schemeClr val="tx2"/>
                </a:solidFill>
                <a:ea typeface="黑体" charset="-122"/>
              </a:rPr>
              <a:t> 2、R=F(T,K)</a:t>
            </a:r>
            <a:endParaRPr lang="zh-CN" altLang="en-US" sz="2000" dirty="0">
              <a:solidFill>
                <a:schemeClr val="tx2"/>
              </a:solidFill>
            </a:endParaRPr>
          </a:p>
        </p:txBody>
      </p:sp>
      <p:sp>
        <p:nvSpPr>
          <p:cNvPr id="52238" name="Text Box 14"/>
          <p:cNvSpPr txBox="1">
            <a:spLocks noChangeArrowheads="1"/>
          </p:cNvSpPr>
          <p:nvPr/>
        </p:nvSpPr>
        <p:spPr bwMode="auto">
          <a:xfrm>
            <a:off x="3710782" y="2711053"/>
            <a:ext cx="3095625" cy="2092881"/>
          </a:xfrm>
          <a:prstGeom prst="rect">
            <a:avLst/>
          </a:prstGeom>
          <a:solidFill>
            <a:srgbClr val="CCFFFF"/>
          </a:solidFill>
          <a:ln w="22225">
            <a:solidFill>
              <a:schemeClr val="accent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r>
              <a:rPr lang="zh-CN" altLang="en-US" sz="2000" dirty="0">
                <a:solidFill>
                  <a:schemeClr val="tx2"/>
                </a:solidFill>
                <a:ea typeface="黑体" charset="-122"/>
                <a:sym typeface="Arial" charset="0"/>
              </a:rPr>
              <a:t> 1、根据用户名查找数据库，得到该用户的K</a:t>
            </a:r>
          </a:p>
          <a:p>
            <a:pPr>
              <a:spcBef>
                <a:spcPct val="50000"/>
              </a:spcBef>
              <a:buFont typeface="Wingdings" charset="2"/>
              <a:buNone/>
              <a:defRPr/>
            </a:pPr>
            <a:r>
              <a:rPr lang="zh-CN" altLang="en-US" sz="2000" dirty="0">
                <a:solidFill>
                  <a:schemeClr val="tx2"/>
                </a:solidFill>
                <a:ea typeface="黑体" charset="-122"/>
                <a:sym typeface="Arial" charset="0"/>
              </a:rPr>
              <a:t>2、获取当前时间T'</a:t>
            </a:r>
            <a:endParaRPr lang="zh-CN" altLang="en-US" sz="2000" dirty="0">
              <a:solidFill>
                <a:schemeClr val="tx2"/>
              </a:solidFill>
              <a:sym typeface="Arial" charset="0"/>
            </a:endParaRPr>
          </a:p>
          <a:p>
            <a:pPr>
              <a:spcBef>
                <a:spcPct val="50000"/>
              </a:spcBef>
              <a:buFont typeface="Wingdings" charset="2"/>
              <a:buNone/>
              <a:defRPr/>
            </a:pPr>
            <a:r>
              <a:rPr lang="zh-CN" altLang="en-US" sz="2000" dirty="0">
                <a:solidFill>
                  <a:schemeClr val="tx2"/>
                </a:solidFill>
                <a:ea typeface="黑体" charset="-122"/>
                <a:sym typeface="Arial" charset="0"/>
              </a:rPr>
              <a:t>3、R'=F(T',K)</a:t>
            </a:r>
          </a:p>
          <a:p>
            <a:pPr>
              <a:spcBef>
                <a:spcPct val="50000"/>
              </a:spcBef>
              <a:buFont typeface="Wingdings" charset="2"/>
              <a:buNone/>
              <a:defRPr/>
            </a:pPr>
            <a:r>
              <a:rPr lang="zh-CN" altLang="en-US" sz="2000" dirty="0">
                <a:solidFill>
                  <a:schemeClr val="tx2"/>
                </a:solidFill>
                <a:ea typeface="黑体" charset="-122"/>
                <a:sym typeface="Arial" charset="0"/>
              </a:rPr>
              <a:t>4、判断R?=R'</a:t>
            </a:r>
          </a:p>
        </p:txBody>
      </p:sp>
      <p:sp>
        <p:nvSpPr>
          <p:cNvPr id="52239" name="Text Box 15"/>
          <p:cNvSpPr txBox="1">
            <a:spLocks noChangeArrowheads="1"/>
          </p:cNvSpPr>
          <p:nvPr/>
        </p:nvSpPr>
        <p:spPr bwMode="auto">
          <a:xfrm>
            <a:off x="2339975" y="5789613"/>
            <a:ext cx="4392613" cy="485775"/>
          </a:xfrm>
          <a:prstGeom prst="rect">
            <a:avLst/>
          </a:prstGeom>
          <a:solidFill>
            <a:srgbClr val="FF6600">
              <a:alpha val="70195"/>
            </a:srgbClr>
          </a:solidFill>
          <a:ln w="28575">
            <a:solidFill>
              <a:srgbClr val="00CCFF"/>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spcBef>
                <a:spcPct val="50000"/>
              </a:spcBef>
              <a:buFont typeface="Wingdings" charset="2"/>
              <a:buNone/>
              <a:defRPr/>
            </a:pPr>
            <a:r>
              <a:rPr lang="zh-CN" altLang="en-US" sz="2400">
                <a:solidFill>
                  <a:schemeClr val="tx2"/>
                </a:solidFill>
                <a:ea typeface="黑体" charset="-122"/>
                <a:sym typeface="Arial" charset="0"/>
              </a:rPr>
              <a:t> 用户和服务器的时间精确同步</a:t>
            </a:r>
            <a:endParaRPr lang="zh-CN" altLang="en-US">
              <a:solidFill>
                <a:schemeClr val="tx2"/>
              </a:solidFill>
            </a:endParaRPr>
          </a:p>
        </p:txBody>
      </p:sp>
      <p:sp>
        <p:nvSpPr>
          <p:cNvPr id="3" name="Slide Number Placeholder 2"/>
          <p:cNvSpPr>
            <a:spLocks noGrp="1"/>
          </p:cNvSpPr>
          <p:nvPr>
            <p:ph type="sldNum" sz="quarter" idx="12"/>
          </p:nvPr>
        </p:nvSpPr>
        <p:spPr/>
        <p:txBody>
          <a:bodyPr/>
          <a:lstStyle/>
          <a:p>
            <a:fld id="{297DE729-F9B5-6B4A-8061-A00ED75EC337}" type="slidenum">
              <a:rPr lang="en-US" smtClean="0"/>
              <a:t>34</a:t>
            </a:fld>
            <a:endParaRPr lang="en-US"/>
          </a:p>
        </p:txBody>
      </p:sp>
    </p:spTree>
    <p:extLst>
      <p:ext uri="{BB962C8B-B14F-4D97-AF65-F5344CB8AC3E}">
        <p14:creationId xmlns:p14="http://schemas.microsoft.com/office/powerpoint/2010/main" val="15492970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2237"/>
                                        </p:tgtEl>
                                        <p:attrNameLst>
                                          <p:attrName>style.visibility</p:attrName>
                                        </p:attrNameLst>
                                      </p:cBhvr>
                                      <p:to>
                                        <p:strVal val="visible"/>
                                      </p:to>
                                    </p:set>
                                    <p:anim calcmode="lin" valueType="num">
                                      <p:cBhvr>
                                        <p:cTn id="7" dur="1000" fill="hold"/>
                                        <p:tgtEl>
                                          <p:spTgt spid="52237"/>
                                        </p:tgtEl>
                                        <p:attrNameLst>
                                          <p:attrName>ppt_w</p:attrName>
                                        </p:attrNameLst>
                                      </p:cBhvr>
                                      <p:tavLst>
                                        <p:tav tm="0">
                                          <p:val>
                                            <p:strVal val="#ppt_w*0.70"/>
                                          </p:val>
                                        </p:tav>
                                        <p:tav tm="100000">
                                          <p:val>
                                            <p:strVal val="#ppt_w"/>
                                          </p:val>
                                        </p:tav>
                                      </p:tavLst>
                                    </p:anim>
                                    <p:anim calcmode="lin" valueType="num">
                                      <p:cBhvr>
                                        <p:cTn id="8" dur="1000" fill="hold"/>
                                        <p:tgtEl>
                                          <p:spTgt spid="52237"/>
                                        </p:tgtEl>
                                        <p:attrNameLst>
                                          <p:attrName>ppt_h</p:attrName>
                                        </p:attrNameLst>
                                      </p:cBhvr>
                                      <p:tavLst>
                                        <p:tav tm="0">
                                          <p:val>
                                            <p:strVal val="#ppt_h"/>
                                          </p:val>
                                        </p:tav>
                                        <p:tav tm="100000">
                                          <p:val>
                                            <p:strVal val="#ppt_h"/>
                                          </p:val>
                                        </p:tav>
                                      </p:tavLst>
                                    </p:anim>
                                    <p:animEffect transition="in" filter="fade">
                                      <p:cBhvr>
                                        <p:cTn id="9" dur="1000"/>
                                        <p:tgtEl>
                                          <p:spTgt spid="5223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xit" presetSubtype="10" fill="hold" grpId="1" nodeType="clickEffect">
                                  <p:stCondLst>
                                    <p:cond delay="0"/>
                                  </p:stCondLst>
                                  <p:childTnLst>
                                    <p:animEffect transition="out" filter="blinds(horizontal)">
                                      <p:cBhvr>
                                        <p:cTn id="13" dur="500"/>
                                        <p:tgtEl>
                                          <p:spTgt spid="52237"/>
                                        </p:tgtEl>
                                      </p:cBhvr>
                                    </p:animEffect>
                                    <p:set>
                                      <p:cBhvr>
                                        <p:cTn id="14" dur="1" fill="hold">
                                          <p:stCondLst>
                                            <p:cond delay="499"/>
                                          </p:stCondLst>
                                        </p:cTn>
                                        <p:tgtEl>
                                          <p:spTgt spid="52237"/>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34"/>
                                        </p:tgtEl>
                                        <p:attrNameLst>
                                          <p:attrName>style.visibility</p:attrName>
                                        </p:attrNameLst>
                                      </p:cBhvr>
                                      <p:to>
                                        <p:strVal val="visible"/>
                                      </p:to>
                                    </p:set>
                                  </p:childTnLst>
                                </p:cTn>
                              </p:par>
                              <p:par>
                                <p:cTn id="19" presetID="12" presetClass="entr" presetSubtype="8" fill="hold" nodeType="withEffect">
                                  <p:stCondLst>
                                    <p:cond delay="0"/>
                                  </p:stCondLst>
                                  <p:childTnLst>
                                    <p:set>
                                      <p:cBhvr>
                                        <p:cTn id="20" dur="1" fill="hold">
                                          <p:stCondLst>
                                            <p:cond delay="0"/>
                                          </p:stCondLst>
                                        </p:cTn>
                                        <p:tgtEl>
                                          <p:spTgt spid="52232"/>
                                        </p:tgtEl>
                                        <p:attrNameLst>
                                          <p:attrName>style.visibility</p:attrName>
                                        </p:attrNameLst>
                                      </p:cBhvr>
                                      <p:to>
                                        <p:strVal val="visible"/>
                                      </p:to>
                                    </p:set>
                                    <p:animEffect transition="in" filter="slide(fromLeft)">
                                      <p:cBhvr>
                                        <p:cTn id="21" dur="1000"/>
                                        <p:tgtEl>
                                          <p:spTgt spid="522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2238"/>
                                        </p:tgtEl>
                                        <p:attrNameLst>
                                          <p:attrName>style.visibility</p:attrName>
                                        </p:attrNameLst>
                                      </p:cBhvr>
                                      <p:to>
                                        <p:strVal val="visible"/>
                                      </p:to>
                                    </p:set>
                                    <p:anim calcmode="lin" valueType="num">
                                      <p:cBhvr>
                                        <p:cTn id="26" dur="1000" fill="hold"/>
                                        <p:tgtEl>
                                          <p:spTgt spid="52238"/>
                                        </p:tgtEl>
                                        <p:attrNameLst>
                                          <p:attrName>ppt_w</p:attrName>
                                        </p:attrNameLst>
                                      </p:cBhvr>
                                      <p:tavLst>
                                        <p:tav tm="0">
                                          <p:val>
                                            <p:strVal val="#ppt_w*0.70"/>
                                          </p:val>
                                        </p:tav>
                                        <p:tav tm="100000">
                                          <p:val>
                                            <p:strVal val="#ppt_w"/>
                                          </p:val>
                                        </p:tav>
                                      </p:tavLst>
                                    </p:anim>
                                    <p:anim calcmode="lin" valueType="num">
                                      <p:cBhvr>
                                        <p:cTn id="27" dur="1000" fill="hold"/>
                                        <p:tgtEl>
                                          <p:spTgt spid="52238"/>
                                        </p:tgtEl>
                                        <p:attrNameLst>
                                          <p:attrName>ppt_h</p:attrName>
                                        </p:attrNameLst>
                                      </p:cBhvr>
                                      <p:tavLst>
                                        <p:tav tm="0">
                                          <p:val>
                                            <p:strVal val="#ppt_h"/>
                                          </p:val>
                                        </p:tav>
                                        <p:tav tm="100000">
                                          <p:val>
                                            <p:strVal val="#ppt_h"/>
                                          </p:val>
                                        </p:tav>
                                      </p:tavLst>
                                    </p:anim>
                                    <p:animEffect transition="in" filter="fade">
                                      <p:cBhvr>
                                        <p:cTn id="28" dur="1000"/>
                                        <p:tgtEl>
                                          <p:spTgt spid="5223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52236"/>
                                        </p:tgtEl>
                                        <p:attrNameLst>
                                          <p:attrName>style.visibility</p:attrName>
                                        </p:attrNameLst>
                                      </p:cBhvr>
                                      <p:to>
                                        <p:strVal val="visible"/>
                                      </p:to>
                                    </p:set>
                                    <p:anim calcmode="lin" valueType="num">
                                      <p:cBhvr>
                                        <p:cTn id="33" dur="1000" fill="hold"/>
                                        <p:tgtEl>
                                          <p:spTgt spid="52236"/>
                                        </p:tgtEl>
                                        <p:attrNameLst>
                                          <p:attrName>ppt_w</p:attrName>
                                        </p:attrNameLst>
                                      </p:cBhvr>
                                      <p:tavLst>
                                        <p:tav tm="0">
                                          <p:val>
                                            <p:strVal val="#ppt_w*0.70"/>
                                          </p:val>
                                        </p:tav>
                                        <p:tav tm="100000">
                                          <p:val>
                                            <p:strVal val="#ppt_w"/>
                                          </p:val>
                                        </p:tav>
                                      </p:tavLst>
                                    </p:anim>
                                    <p:anim calcmode="lin" valueType="num">
                                      <p:cBhvr>
                                        <p:cTn id="34" dur="1000" fill="hold"/>
                                        <p:tgtEl>
                                          <p:spTgt spid="52236"/>
                                        </p:tgtEl>
                                        <p:attrNameLst>
                                          <p:attrName>ppt_h</p:attrName>
                                        </p:attrNameLst>
                                      </p:cBhvr>
                                      <p:tavLst>
                                        <p:tav tm="0">
                                          <p:val>
                                            <p:strVal val="#ppt_h"/>
                                          </p:val>
                                        </p:tav>
                                        <p:tav tm="100000">
                                          <p:val>
                                            <p:strVal val="#ppt_h"/>
                                          </p:val>
                                        </p:tav>
                                      </p:tavLst>
                                    </p:anim>
                                    <p:animEffect transition="in" filter="fade">
                                      <p:cBhvr>
                                        <p:cTn id="35" dur="1000"/>
                                        <p:tgtEl>
                                          <p:spTgt spid="52236"/>
                                        </p:tgtEl>
                                      </p:cBhvr>
                                    </p:animEffect>
                                  </p:childTnLst>
                                </p:cTn>
                              </p:par>
                            </p:childTnLst>
                          </p:cTn>
                        </p:par>
                        <p:par>
                          <p:cTn id="36" fill="hold" nodeType="afterGroup">
                            <p:stCondLst>
                              <p:cond delay="1000"/>
                            </p:stCondLst>
                            <p:childTnLst>
                              <p:par>
                                <p:cTn id="37" presetID="12" presetClass="entr" presetSubtype="2" fill="hold" nodeType="afterEffect">
                                  <p:stCondLst>
                                    <p:cond delay="0"/>
                                  </p:stCondLst>
                                  <p:childTnLst>
                                    <p:set>
                                      <p:cBhvr>
                                        <p:cTn id="38" dur="1" fill="hold">
                                          <p:stCondLst>
                                            <p:cond delay="0"/>
                                          </p:stCondLst>
                                        </p:cTn>
                                        <p:tgtEl>
                                          <p:spTgt spid="52233"/>
                                        </p:tgtEl>
                                        <p:attrNameLst>
                                          <p:attrName>style.visibility</p:attrName>
                                        </p:attrNameLst>
                                      </p:cBhvr>
                                      <p:to>
                                        <p:strVal val="visible"/>
                                      </p:to>
                                    </p:set>
                                    <p:animEffect transition="in" filter="slide(fromRight)">
                                      <p:cBhvr>
                                        <p:cTn id="39" dur="1000"/>
                                        <p:tgtEl>
                                          <p:spTgt spid="5223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xit" presetSubtype="10" fill="hold" grpId="1" nodeType="clickEffect">
                                  <p:stCondLst>
                                    <p:cond delay="0"/>
                                  </p:stCondLst>
                                  <p:childTnLst>
                                    <p:animEffect transition="out" filter="blinds(horizontal)">
                                      <p:cBhvr>
                                        <p:cTn id="43" dur="500"/>
                                        <p:tgtEl>
                                          <p:spTgt spid="52238"/>
                                        </p:tgtEl>
                                      </p:cBhvr>
                                    </p:animEffect>
                                    <p:set>
                                      <p:cBhvr>
                                        <p:cTn id="44" dur="1" fill="hold">
                                          <p:stCondLst>
                                            <p:cond delay="499"/>
                                          </p:stCondLst>
                                        </p:cTn>
                                        <p:tgtEl>
                                          <p:spTgt spid="52238"/>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23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52239"/>
                                        </p:tgtEl>
                                        <p:attrNameLst>
                                          <p:attrName>style.visibility</p:attrName>
                                        </p:attrNameLst>
                                      </p:cBhvr>
                                      <p:to>
                                        <p:strVal val="visible"/>
                                      </p:to>
                                    </p:set>
                                    <p:anim calcmode="lin" valueType="num">
                                      <p:cBhvr>
                                        <p:cTn id="53" dur="1000" fill="hold"/>
                                        <p:tgtEl>
                                          <p:spTgt spid="52239"/>
                                        </p:tgtEl>
                                        <p:attrNameLst>
                                          <p:attrName>ppt_w</p:attrName>
                                        </p:attrNameLst>
                                      </p:cBhvr>
                                      <p:tavLst>
                                        <p:tav tm="0">
                                          <p:val>
                                            <p:strVal val="#ppt_w*0.70"/>
                                          </p:val>
                                        </p:tav>
                                        <p:tav tm="100000">
                                          <p:val>
                                            <p:strVal val="#ppt_w"/>
                                          </p:val>
                                        </p:tav>
                                      </p:tavLst>
                                    </p:anim>
                                    <p:anim calcmode="lin" valueType="num">
                                      <p:cBhvr>
                                        <p:cTn id="54" dur="1000" fill="hold"/>
                                        <p:tgtEl>
                                          <p:spTgt spid="52239"/>
                                        </p:tgtEl>
                                        <p:attrNameLst>
                                          <p:attrName>ppt_h</p:attrName>
                                        </p:attrNameLst>
                                      </p:cBhvr>
                                      <p:tavLst>
                                        <p:tav tm="0">
                                          <p:val>
                                            <p:strVal val="#ppt_h"/>
                                          </p:val>
                                        </p:tav>
                                        <p:tav tm="100000">
                                          <p:val>
                                            <p:strVal val="#ppt_h"/>
                                          </p:val>
                                        </p:tav>
                                      </p:tavLst>
                                    </p:anim>
                                    <p:animEffect transition="in" filter="fade">
                                      <p:cBhvr>
                                        <p:cTn id="55" dur="1000"/>
                                        <p:tgtEl>
                                          <p:spTgt spid="52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autoUpdateAnimBg="0"/>
      <p:bldP spid="52235" grpId="0" bldLvl="0" animBg="1" autoUpdateAnimBg="0"/>
      <p:bldP spid="52236" grpId="0" bldLvl="0" autoUpdateAnimBg="0"/>
      <p:bldP spid="52237" grpId="0" bldLvl="0" animBg="1" autoUpdateAnimBg="0"/>
      <p:bldP spid="52237" grpId="1" bldLvl="0" animBg="1" autoUpdateAnimBg="0"/>
      <p:bldP spid="52238" grpId="0" bldLvl="0" animBg="1" autoUpdateAnimBg="0"/>
      <p:bldP spid="52238" grpId="1" bldLvl="0" animBg="1" autoUpdateAnimBg="0"/>
      <p:bldP spid="52239" grpId="0" bldLvl="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3"/>
          <p:cNvSpPr>
            <a:spLocks noGrp="1" noChangeArrowheads="1"/>
          </p:cNvSpPr>
          <p:nvPr>
            <p:ph type="title" idx="4294967295"/>
          </p:nvPr>
        </p:nvSpPr>
        <p:spPr>
          <a:xfrm>
            <a:off x="592138" y="544513"/>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58371" name="AutoShape 27"/>
          <p:cNvSpPr>
            <a:spLocks noChangeArrowheads="1"/>
          </p:cNvSpPr>
          <p:nvPr/>
        </p:nvSpPr>
        <p:spPr bwMode="auto">
          <a:xfrm>
            <a:off x="323850" y="1487488"/>
            <a:ext cx="2089150" cy="719137"/>
          </a:xfrm>
          <a:prstGeom prst="roundRect">
            <a:avLst>
              <a:gd name="adj" fmla="val 50000"/>
            </a:avLst>
          </a:prstGeom>
          <a:solidFill>
            <a:srgbClr val="4EA7EA"/>
          </a:solidFill>
          <a:ln w="19050">
            <a:solidFill>
              <a:srgbClr val="F8F8F8"/>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Font typeface="Wingdings" charset="2"/>
              <a:buNone/>
              <a:defRPr/>
            </a:pPr>
            <a:r>
              <a:rPr lang="zh-CN" altLang="en-US" sz="3200" b="1" dirty="0">
                <a:solidFill>
                  <a:srgbClr val="FE0C34"/>
                </a:solidFill>
                <a:latin typeface="Franklin Gothic Medium" charset="0"/>
                <a:ea typeface="微软雅黑" charset="-122"/>
                <a:sym typeface="Franklin Gothic Medium" charset="0"/>
              </a:rPr>
              <a:t>用户</a:t>
            </a:r>
          </a:p>
        </p:txBody>
      </p:sp>
      <p:sp>
        <p:nvSpPr>
          <p:cNvPr id="58372" name="AutoShape 27"/>
          <p:cNvSpPr>
            <a:spLocks noChangeArrowheads="1"/>
          </p:cNvSpPr>
          <p:nvPr/>
        </p:nvSpPr>
        <p:spPr bwMode="auto">
          <a:xfrm>
            <a:off x="5867400" y="1557338"/>
            <a:ext cx="2089150" cy="719137"/>
          </a:xfrm>
          <a:prstGeom prst="roundRect">
            <a:avLst>
              <a:gd name="adj" fmla="val 50000"/>
            </a:avLst>
          </a:prstGeom>
          <a:solidFill>
            <a:srgbClr val="4EA7EA"/>
          </a:solidFill>
          <a:ln w="19050">
            <a:solidFill>
              <a:srgbClr val="F8F8F8"/>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Font typeface="Wingdings" charset="2"/>
              <a:buNone/>
              <a:defRPr/>
            </a:pPr>
            <a:r>
              <a:rPr lang="zh-CN" altLang="en-US" sz="3200" b="1" dirty="0">
                <a:solidFill>
                  <a:srgbClr val="FE0C34"/>
                </a:solidFill>
                <a:latin typeface="Franklin Gothic Medium" charset="0"/>
                <a:ea typeface="微软雅黑" charset="-122"/>
                <a:sym typeface="Franklin Gothic Medium" charset="0"/>
              </a:rPr>
              <a:t>服务器</a:t>
            </a:r>
            <a:endParaRPr lang="zh-CN" altLang="en-US" dirty="0"/>
          </a:p>
        </p:txBody>
      </p:sp>
      <p:sp>
        <p:nvSpPr>
          <p:cNvPr id="54277" name="Text Box 5"/>
          <p:cNvSpPr txBox="1">
            <a:spLocks noChangeArrowheads="1"/>
          </p:cNvSpPr>
          <p:nvPr/>
        </p:nvSpPr>
        <p:spPr bwMode="auto">
          <a:xfrm>
            <a:off x="900113" y="2636838"/>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t>F（T,K）</a:t>
            </a:r>
          </a:p>
        </p:txBody>
      </p:sp>
      <p:sp>
        <p:nvSpPr>
          <p:cNvPr id="54278" name="Line 8"/>
          <p:cNvSpPr>
            <a:spLocks noChangeShapeType="1"/>
          </p:cNvSpPr>
          <p:nvPr/>
        </p:nvSpPr>
        <p:spPr bwMode="auto">
          <a:xfrm flipV="1">
            <a:off x="2268538" y="2852738"/>
            <a:ext cx="3455987" cy="1587"/>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4279" name="AutoShape 7"/>
          <p:cNvSpPr>
            <a:spLocks noChangeArrowheads="1"/>
          </p:cNvSpPr>
          <p:nvPr/>
        </p:nvSpPr>
        <p:spPr bwMode="auto">
          <a:xfrm>
            <a:off x="1835150" y="3429000"/>
            <a:ext cx="2017713" cy="777875"/>
          </a:xfrm>
          <a:prstGeom prst="wedgeRectCallout">
            <a:avLst>
              <a:gd name="adj1" fmla="val -53426"/>
              <a:gd name="adj2" fmla="val -82375"/>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ea typeface="黑体" charset="-122"/>
              </a:rPr>
              <a:t>客户端当前系统时间</a:t>
            </a:r>
          </a:p>
        </p:txBody>
      </p:sp>
      <p:sp>
        <p:nvSpPr>
          <p:cNvPr id="54280" name="AutoShape 8"/>
          <p:cNvSpPr>
            <a:spLocks noChangeArrowheads="1"/>
          </p:cNvSpPr>
          <p:nvPr/>
        </p:nvSpPr>
        <p:spPr bwMode="auto">
          <a:xfrm>
            <a:off x="4643438" y="3597275"/>
            <a:ext cx="1944687" cy="727075"/>
          </a:xfrm>
          <a:prstGeom prst="wedgeRectCallout">
            <a:avLst>
              <a:gd name="adj1" fmla="val 34653"/>
              <a:gd name="adj2" fmla="val -127731"/>
            </a:avLst>
          </a:prstGeom>
          <a:solidFill>
            <a:srgbClr val="FFFF99"/>
          </a:solidFill>
          <a:ln w="2540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ea typeface="黑体" charset="-122"/>
              </a:rPr>
              <a:t>服务端当前系统时间</a:t>
            </a:r>
          </a:p>
        </p:txBody>
      </p:sp>
      <p:sp>
        <p:nvSpPr>
          <p:cNvPr id="54281" name="Text Box 9"/>
          <p:cNvSpPr txBox="1">
            <a:spLocks noChangeArrowheads="1"/>
          </p:cNvSpPr>
          <p:nvPr/>
        </p:nvSpPr>
        <p:spPr bwMode="auto">
          <a:xfrm>
            <a:off x="5724525" y="2636838"/>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t>F（T’,K）</a:t>
            </a:r>
          </a:p>
        </p:txBody>
      </p:sp>
      <p:sp>
        <p:nvSpPr>
          <p:cNvPr id="54282" name="Text Box 10"/>
          <p:cNvSpPr txBox="1">
            <a:spLocks noChangeArrowheads="1"/>
          </p:cNvSpPr>
          <p:nvPr/>
        </p:nvSpPr>
        <p:spPr bwMode="auto">
          <a:xfrm>
            <a:off x="2843213" y="2349500"/>
            <a:ext cx="2378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t>用户名，F（T,K）</a:t>
            </a:r>
          </a:p>
        </p:txBody>
      </p:sp>
      <p:grpSp>
        <p:nvGrpSpPr>
          <p:cNvPr id="54283" name="Group 11"/>
          <p:cNvGrpSpPr>
            <a:grpSpLocks/>
          </p:cNvGrpSpPr>
          <p:nvPr/>
        </p:nvGrpSpPr>
        <p:grpSpPr bwMode="auto">
          <a:xfrm>
            <a:off x="1620838" y="1484313"/>
            <a:ext cx="4751387" cy="1223962"/>
            <a:chOff x="0" y="0"/>
            <a:chExt cx="8051" cy="1814"/>
          </a:xfrm>
        </p:grpSpPr>
        <p:sp>
          <p:nvSpPr>
            <p:cNvPr id="58399" name="Rectangle 12"/>
            <p:cNvSpPr>
              <a:spLocks noChangeArrowheads="1"/>
            </p:cNvSpPr>
            <p:nvPr/>
          </p:nvSpPr>
          <p:spPr bwMode="auto">
            <a:xfrm>
              <a:off x="3174" y="0"/>
              <a:ext cx="2039" cy="793"/>
            </a:xfrm>
            <a:prstGeom prst="rect">
              <a:avLst/>
            </a:prstGeom>
            <a:solidFill>
              <a:srgbClr val="CCFFFF"/>
            </a:solidFill>
            <a:ln w="9525">
              <a:solidFill>
                <a:srgbClr val="33CCCC"/>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Times New Roman" charset="0"/>
                <a:buNone/>
                <a:defRPr/>
              </a:pPr>
              <a:r>
                <a:rPr lang="zh-CN" altLang="en-US" sz="2000" b="1">
                  <a:solidFill>
                    <a:srgbClr val="FE0C34"/>
                  </a:solidFill>
                  <a:ea typeface="黑体" charset="-122"/>
                </a:rPr>
                <a:t>一致吗？</a:t>
              </a:r>
            </a:p>
          </p:txBody>
        </p:sp>
        <p:sp>
          <p:nvSpPr>
            <p:cNvPr id="58400" name="Line 13"/>
            <p:cNvSpPr>
              <a:spLocks noChangeShapeType="1"/>
            </p:cNvSpPr>
            <p:nvPr/>
          </p:nvSpPr>
          <p:spPr bwMode="auto">
            <a:xfrm flipH="1">
              <a:off x="0" y="793"/>
              <a:ext cx="4194" cy="1021"/>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8401" name="Line 14"/>
            <p:cNvSpPr>
              <a:spLocks noChangeShapeType="1"/>
            </p:cNvSpPr>
            <p:nvPr/>
          </p:nvSpPr>
          <p:spPr bwMode="auto">
            <a:xfrm>
              <a:off x="4081" y="793"/>
              <a:ext cx="3970" cy="1021"/>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grpSp>
      <p:grpSp>
        <p:nvGrpSpPr>
          <p:cNvPr id="54287" name="Group 15"/>
          <p:cNvGrpSpPr>
            <a:grpSpLocks/>
          </p:cNvGrpSpPr>
          <p:nvPr/>
        </p:nvGrpSpPr>
        <p:grpSpPr bwMode="auto">
          <a:xfrm>
            <a:off x="6659563" y="3932238"/>
            <a:ext cx="1944687" cy="1377950"/>
            <a:chOff x="0" y="0"/>
            <a:chExt cx="1134" cy="868"/>
          </a:xfrm>
        </p:grpSpPr>
        <p:sp>
          <p:nvSpPr>
            <p:cNvPr id="58394" name="Line 55"/>
            <p:cNvSpPr>
              <a:spLocks noChangeShapeType="1"/>
            </p:cNvSpPr>
            <p:nvPr/>
          </p:nvSpPr>
          <p:spPr bwMode="auto">
            <a:xfrm>
              <a:off x="453" y="318"/>
              <a:ext cx="46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a:spcBef>
                  <a:spcPct val="50000"/>
                </a:spcBef>
                <a:buFont typeface="Wingdings" charset="2"/>
                <a:buNone/>
                <a:defRPr/>
              </a:pPr>
              <a:endParaRPr lang="en-US"/>
            </a:p>
          </p:txBody>
        </p:sp>
        <p:sp>
          <p:nvSpPr>
            <p:cNvPr id="58395" name="Line 58"/>
            <p:cNvSpPr>
              <a:spLocks noChangeShapeType="1"/>
            </p:cNvSpPr>
            <p:nvPr/>
          </p:nvSpPr>
          <p:spPr bwMode="auto">
            <a:xfrm>
              <a:off x="916" y="0"/>
              <a:ext cx="4" cy="339"/>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a:spcBef>
                  <a:spcPct val="50000"/>
                </a:spcBef>
                <a:buFont typeface="Wingdings" charset="2"/>
                <a:buNone/>
                <a:defRPr/>
              </a:pPr>
              <a:endParaRPr lang="en-US"/>
            </a:p>
          </p:txBody>
        </p:sp>
        <p:sp>
          <p:nvSpPr>
            <p:cNvPr id="58396" name="Line 58"/>
            <p:cNvSpPr>
              <a:spLocks noChangeShapeType="1"/>
            </p:cNvSpPr>
            <p:nvPr/>
          </p:nvSpPr>
          <p:spPr bwMode="auto">
            <a:xfrm>
              <a:off x="466" y="1"/>
              <a:ext cx="6" cy="3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a:spcBef>
                  <a:spcPct val="50000"/>
                </a:spcBef>
                <a:buFont typeface="Wingdings" charset="2"/>
                <a:buNone/>
                <a:defRPr/>
              </a:pPr>
              <a:endParaRPr lang="en-US"/>
            </a:p>
          </p:txBody>
        </p:sp>
        <p:sp>
          <p:nvSpPr>
            <p:cNvPr id="58397" name="AutoShape 19"/>
            <p:cNvSpPr>
              <a:spLocks noChangeArrowheads="1"/>
            </p:cNvSpPr>
            <p:nvPr/>
          </p:nvSpPr>
          <p:spPr bwMode="auto">
            <a:xfrm>
              <a:off x="0" y="590"/>
              <a:ext cx="1134" cy="278"/>
            </a:xfrm>
            <a:prstGeom prst="wedgeRectCallout">
              <a:avLst>
                <a:gd name="adj1" fmla="val 8819"/>
                <a:gd name="adj2" fmla="val -137681"/>
              </a:avLst>
            </a:prstGeom>
            <a:noFill/>
            <a:ln w="444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ea typeface="黑体" charset="-122"/>
                </a:rPr>
                <a:t>时间窗口</a:t>
              </a:r>
              <a:r>
                <a:rPr lang="zh-CN" altLang="en-US" sz="2000" b="1">
                  <a:ea typeface="黑体" charset="-122"/>
                  <a:sym typeface="Arial" charset="0"/>
                </a:rPr>
                <a:t>∆t</a:t>
              </a:r>
            </a:p>
          </p:txBody>
        </p:sp>
        <p:sp>
          <p:nvSpPr>
            <p:cNvPr id="58398" name="Line 55"/>
            <p:cNvSpPr>
              <a:spLocks noChangeShapeType="1"/>
            </p:cNvSpPr>
            <p:nvPr/>
          </p:nvSpPr>
          <p:spPr bwMode="auto">
            <a:xfrm>
              <a:off x="453" y="1"/>
              <a:ext cx="46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a:spcBef>
                  <a:spcPct val="50000"/>
                </a:spcBef>
                <a:buFont typeface="Wingdings" charset="2"/>
                <a:buNone/>
                <a:defRPr/>
              </a:pPr>
              <a:endParaRPr lang="en-US"/>
            </a:p>
          </p:txBody>
        </p:sp>
      </p:grpSp>
      <p:grpSp>
        <p:nvGrpSpPr>
          <p:cNvPr id="54293" name="Group 21"/>
          <p:cNvGrpSpPr>
            <a:grpSpLocks/>
          </p:cNvGrpSpPr>
          <p:nvPr/>
        </p:nvGrpSpPr>
        <p:grpSpPr bwMode="auto">
          <a:xfrm>
            <a:off x="6948488" y="2349500"/>
            <a:ext cx="2232025" cy="927100"/>
            <a:chOff x="0" y="0"/>
            <a:chExt cx="1406" cy="584"/>
          </a:xfrm>
        </p:grpSpPr>
        <p:sp>
          <p:nvSpPr>
            <p:cNvPr id="58388" name="Text Box 22"/>
            <p:cNvSpPr txBox="1">
              <a:spLocks noChangeArrowheads="1"/>
            </p:cNvSpPr>
            <p:nvPr/>
          </p:nvSpPr>
          <p:spPr bwMode="auto">
            <a:xfrm>
              <a:off x="291" y="0"/>
              <a:ext cx="6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t>T'</a:t>
              </a:r>
              <a:endParaRPr lang="zh-CN" altLang="en-US" sz="2000" b="1">
                <a:sym typeface="Arial" charset="0"/>
              </a:endParaRPr>
            </a:p>
          </p:txBody>
        </p:sp>
        <p:sp>
          <p:nvSpPr>
            <p:cNvPr id="58389" name="Line 54"/>
            <p:cNvSpPr>
              <a:spLocks noChangeShapeType="1"/>
            </p:cNvSpPr>
            <p:nvPr/>
          </p:nvSpPr>
          <p:spPr bwMode="auto">
            <a:xfrm flipV="1">
              <a:off x="0" y="317"/>
              <a:ext cx="106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a:spcBef>
                  <a:spcPct val="50000"/>
                </a:spcBef>
                <a:buFont typeface="Wingdings" charset="2"/>
                <a:buNone/>
                <a:defRPr/>
              </a:pPr>
              <a:endParaRPr lang="en-US"/>
            </a:p>
          </p:txBody>
        </p:sp>
        <p:sp>
          <p:nvSpPr>
            <p:cNvPr id="58390" name="Text Box 24"/>
            <p:cNvSpPr txBox="1">
              <a:spLocks noChangeArrowheads="1"/>
            </p:cNvSpPr>
            <p:nvPr/>
          </p:nvSpPr>
          <p:spPr bwMode="auto">
            <a:xfrm>
              <a:off x="1059" y="66"/>
              <a:ext cx="347"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a:t>时间</a:t>
              </a:r>
            </a:p>
          </p:txBody>
        </p:sp>
        <p:sp>
          <p:nvSpPr>
            <p:cNvPr id="58391" name="Text Box 25"/>
            <p:cNvSpPr txBox="1">
              <a:spLocks noChangeArrowheads="1"/>
            </p:cNvSpPr>
            <p:nvPr/>
          </p:nvSpPr>
          <p:spPr bwMode="auto">
            <a:xfrm>
              <a:off x="98" y="0"/>
              <a:ext cx="5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ym typeface="Arial" charset="0"/>
                </a:rPr>
                <a:t>T</a:t>
              </a:r>
            </a:p>
          </p:txBody>
        </p:sp>
        <p:sp>
          <p:nvSpPr>
            <p:cNvPr id="58392" name="Oval 26"/>
            <p:cNvSpPr>
              <a:spLocks noChangeArrowheads="1"/>
            </p:cNvSpPr>
            <p:nvPr/>
          </p:nvSpPr>
          <p:spPr bwMode="auto">
            <a:xfrm>
              <a:off x="362" y="272"/>
              <a:ext cx="46" cy="45"/>
            </a:xfrm>
            <a:prstGeom prst="ellipse">
              <a:avLst/>
            </a:prstGeom>
            <a:solidFill>
              <a:srgbClr val="FF0000"/>
            </a:solidFill>
            <a:ln w="762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a:p>
          </p:txBody>
        </p:sp>
        <p:sp>
          <p:nvSpPr>
            <p:cNvPr id="58393" name="Oval 27"/>
            <p:cNvSpPr>
              <a:spLocks noChangeArrowheads="1"/>
            </p:cNvSpPr>
            <p:nvPr/>
          </p:nvSpPr>
          <p:spPr bwMode="auto">
            <a:xfrm>
              <a:off x="606" y="272"/>
              <a:ext cx="48" cy="45"/>
            </a:xfrm>
            <a:prstGeom prst="ellipse">
              <a:avLst/>
            </a:prstGeom>
            <a:solidFill>
              <a:srgbClr val="FF0000"/>
            </a:solidFill>
            <a:ln w="76200">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a:p>
          </p:txBody>
        </p:sp>
      </p:grpSp>
      <p:sp>
        <p:nvSpPr>
          <p:cNvPr id="54300" name="Rectangle 2"/>
          <p:cNvSpPr>
            <a:spLocks noChangeArrowheads="1"/>
          </p:cNvSpPr>
          <p:nvPr/>
        </p:nvSpPr>
        <p:spPr bwMode="auto">
          <a:xfrm>
            <a:off x="1042988" y="5157788"/>
            <a:ext cx="7485062" cy="1366837"/>
          </a:xfrm>
          <a:prstGeom prst="rect">
            <a:avLst/>
          </a:prstGeom>
          <a:solidFill>
            <a:schemeClr val="accent1">
              <a:alpha val="65097"/>
            </a:schemeClr>
          </a:solidFill>
          <a:ln w="9525">
            <a:solidFill>
              <a:srgbClr val="008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lnSpc>
                <a:spcPct val="150000"/>
              </a:lnSpc>
              <a:spcBef>
                <a:spcPct val="20000"/>
              </a:spcBef>
              <a:buClr>
                <a:srgbClr val="33CC33"/>
              </a:buClr>
              <a:buFont typeface="Wingdings 2" charset="2"/>
              <a:buNone/>
              <a:defRPr/>
            </a:pPr>
            <a:r>
              <a:rPr lang="zh-CN" altLang="en-US" sz="2400" dirty="0">
                <a:ea typeface="黑体" charset="-122"/>
                <a:sym typeface="Arial" charset="0"/>
              </a:rPr>
              <a:t>1、由于网络时延，某些合法用户的身份无法验证</a:t>
            </a:r>
          </a:p>
          <a:p>
            <a:pPr algn="ctr">
              <a:lnSpc>
                <a:spcPct val="150000"/>
              </a:lnSpc>
              <a:spcBef>
                <a:spcPct val="20000"/>
              </a:spcBef>
              <a:buClr>
                <a:srgbClr val="33CC33"/>
              </a:buClr>
              <a:buFont typeface="Wingdings 2" charset="2"/>
              <a:buNone/>
              <a:defRPr/>
            </a:pPr>
            <a:r>
              <a:rPr lang="zh-CN" altLang="en-US" sz="2400" dirty="0">
                <a:ea typeface="黑体" charset="-122"/>
                <a:sym typeface="Arial" charset="0"/>
              </a:rPr>
              <a:t>2、由于时间窗口的存在，无法完全避免重放攻击</a:t>
            </a:r>
          </a:p>
        </p:txBody>
      </p:sp>
      <p:sp>
        <p:nvSpPr>
          <p:cNvPr id="54301" name="Line 29"/>
          <p:cNvSpPr>
            <a:spLocks noChangeShapeType="1"/>
          </p:cNvSpPr>
          <p:nvPr/>
        </p:nvSpPr>
        <p:spPr bwMode="auto">
          <a:xfrm>
            <a:off x="4140200" y="2852738"/>
            <a:ext cx="0" cy="1800225"/>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54302" name="Line 30"/>
          <p:cNvSpPr>
            <a:spLocks noChangeShapeType="1"/>
          </p:cNvSpPr>
          <p:nvPr/>
        </p:nvSpPr>
        <p:spPr bwMode="auto">
          <a:xfrm>
            <a:off x="4140200" y="4652963"/>
            <a:ext cx="3960813"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54303" name="Line 31"/>
          <p:cNvSpPr>
            <a:spLocks noChangeShapeType="1"/>
          </p:cNvSpPr>
          <p:nvPr/>
        </p:nvSpPr>
        <p:spPr bwMode="auto">
          <a:xfrm flipH="1" flipV="1">
            <a:off x="8101013" y="2924175"/>
            <a:ext cx="0" cy="172720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54304" name="Line 32"/>
          <p:cNvSpPr>
            <a:spLocks noChangeShapeType="1"/>
          </p:cNvSpPr>
          <p:nvPr/>
        </p:nvSpPr>
        <p:spPr bwMode="auto">
          <a:xfrm>
            <a:off x="7597775" y="2852738"/>
            <a:ext cx="431800" cy="1587"/>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54305" name="Line 33"/>
          <p:cNvSpPr>
            <a:spLocks noChangeShapeType="1"/>
          </p:cNvSpPr>
          <p:nvPr/>
        </p:nvSpPr>
        <p:spPr bwMode="auto">
          <a:xfrm flipH="1">
            <a:off x="7524750" y="2924175"/>
            <a:ext cx="576263" cy="1588"/>
          </a:xfrm>
          <a:prstGeom prst="line">
            <a:avLst/>
          </a:prstGeom>
          <a:noFill/>
          <a:ln w="762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35</a:t>
            </a:fld>
            <a:endParaRPr lang="en-US"/>
          </a:p>
        </p:txBody>
      </p:sp>
    </p:spTree>
    <p:extLst>
      <p:ext uri="{BB962C8B-B14F-4D97-AF65-F5344CB8AC3E}">
        <p14:creationId xmlns:p14="http://schemas.microsoft.com/office/powerpoint/2010/main" val="1699564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4277"/>
                                        </p:tgtEl>
                                        <p:attrNameLst>
                                          <p:attrName>style.visibility</p:attrName>
                                        </p:attrNameLst>
                                      </p:cBhvr>
                                      <p:to>
                                        <p:strVal val="visible"/>
                                      </p:to>
                                    </p:set>
                                    <p:anim calcmode="lin" valueType="num">
                                      <p:cBhvr>
                                        <p:cTn id="7" dur="1000" fill="hold"/>
                                        <p:tgtEl>
                                          <p:spTgt spid="54277"/>
                                        </p:tgtEl>
                                        <p:attrNameLst>
                                          <p:attrName>ppt_w</p:attrName>
                                        </p:attrNameLst>
                                      </p:cBhvr>
                                      <p:tavLst>
                                        <p:tav tm="0">
                                          <p:val>
                                            <p:strVal val="#ppt_w*0.70"/>
                                          </p:val>
                                        </p:tav>
                                        <p:tav tm="100000">
                                          <p:val>
                                            <p:strVal val="#ppt_w"/>
                                          </p:val>
                                        </p:tav>
                                      </p:tavLst>
                                    </p:anim>
                                    <p:anim calcmode="lin" valueType="num">
                                      <p:cBhvr>
                                        <p:cTn id="8" dur="1000" fill="hold"/>
                                        <p:tgtEl>
                                          <p:spTgt spid="54277"/>
                                        </p:tgtEl>
                                        <p:attrNameLst>
                                          <p:attrName>ppt_h</p:attrName>
                                        </p:attrNameLst>
                                      </p:cBhvr>
                                      <p:tavLst>
                                        <p:tav tm="0">
                                          <p:val>
                                            <p:strVal val="#ppt_h"/>
                                          </p:val>
                                        </p:tav>
                                        <p:tav tm="100000">
                                          <p:val>
                                            <p:strVal val="#ppt_h"/>
                                          </p:val>
                                        </p:tav>
                                      </p:tavLst>
                                    </p:anim>
                                    <p:animEffect transition="in" filter="fade">
                                      <p:cBhvr>
                                        <p:cTn id="9" dur="1000"/>
                                        <p:tgtEl>
                                          <p:spTgt spid="5427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4279"/>
                                        </p:tgtEl>
                                        <p:attrNameLst>
                                          <p:attrName>style.visibility</p:attrName>
                                        </p:attrNameLst>
                                      </p:cBhvr>
                                      <p:to>
                                        <p:strVal val="visible"/>
                                      </p:to>
                                    </p:set>
                                    <p:anim calcmode="lin" valueType="num">
                                      <p:cBhvr>
                                        <p:cTn id="12" dur="1000" fill="hold"/>
                                        <p:tgtEl>
                                          <p:spTgt spid="54279"/>
                                        </p:tgtEl>
                                        <p:attrNameLst>
                                          <p:attrName>ppt_w</p:attrName>
                                        </p:attrNameLst>
                                      </p:cBhvr>
                                      <p:tavLst>
                                        <p:tav tm="0">
                                          <p:val>
                                            <p:strVal val="#ppt_w*0.70"/>
                                          </p:val>
                                        </p:tav>
                                        <p:tav tm="100000">
                                          <p:val>
                                            <p:strVal val="#ppt_w"/>
                                          </p:val>
                                        </p:tav>
                                      </p:tavLst>
                                    </p:anim>
                                    <p:anim calcmode="lin" valueType="num">
                                      <p:cBhvr>
                                        <p:cTn id="13" dur="1000" fill="hold"/>
                                        <p:tgtEl>
                                          <p:spTgt spid="54279"/>
                                        </p:tgtEl>
                                        <p:attrNameLst>
                                          <p:attrName>ppt_h</p:attrName>
                                        </p:attrNameLst>
                                      </p:cBhvr>
                                      <p:tavLst>
                                        <p:tav tm="0">
                                          <p:val>
                                            <p:strVal val="#ppt_h"/>
                                          </p:val>
                                        </p:tav>
                                        <p:tav tm="100000">
                                          <p:val>
                                            <p:strVal val="#ppt_h"/>
                                          </p:val>
                                        </p:tav>
                                      </p:tavLst>
                                    </p:anim>
                                    <p:animEffect transition="in" filter="fade">
                                      <p:cBhvr>
                                        <p:cTn id="14" dur="1000"/>
                                        <p:tgtEl>
                                          <p:spTgt spid="5427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54282"/>
                                        </p:tgtEl>
                                        <p:attrNameLst>
                                          <p:attrName>style.visibility</p:attrName>
                                        </p:attrNameLst>
                                      </p:cBhvr>
                                      <p:to>
                                        <p:strVal val="visible"/>
                                      </p:to>
                                    </p:set>
                                    <p:anim calcmode="lin" valueType="num">
                                      <p:cBhvr>
                                        <p:cTn id="19" dur="1000" fill="hold"/>
                                        <p:tgtEl>
                                          <p:spTgt spid="54282"/>
                                        </p:tgtEl>
                                        <p:attrNameLst>
                                          <p:attrName>ppt_w</p:attrName>
                                        </p:attrNameLst>
                                      </p:cBhvr>
                                      <p:tavLst>
                                        <p:tav tm="0">
                                          <p:val>
                                            <p:strVal val="#ppt_w*0.70"/>
                                          </p:val>
                                        </p:tav>
                                        <p:tav tm="100000">
                                          <p:val>
                                            <p:strVal val="#ppt_w"/>
                                          </p:val>
                                        </p:tav>
                                      </p:tavLst>
                                    </p:anim>
                                    <p:anim calcmode="lin" valueType="num">
                                      <p:cBhvr>
                                        <p:cTn id="20" dur="1000" fill="hold"/>
                                        <p:tgtEl>
                                          <p:spTgt spid="54282"/>
                                        </p:tgtEl>
                                        <p:attrNameLst>
                                          <p:attrName>ppt_h</p:attrName>
                                        </p:attrNameLst>
                                      </p:cBhvr>
                                      <p:tavLst>
                                        <p:tav tm="0">
                                          <p:val>
                                            <p:strVal val="#ppt_h"/>
                                          </p:val>
                                        </p:tav>
                                        <p:tav tm="100000">
                                          <p:val>
                                            <p:strVal val="#ppt_h"/>
                                          </p:val>
                                        </p:tav>
                                      </p:tavLst>
                                    </p:anim>
                                    <p:animEffect transition="in" filter="fade">
                                      <p:cBhvr>
                                        <p:cTn id="21" dur="1000"/>
                                        <p:tgtEl>
                                          <p:spTgt spid="54282"/>
                                        </p:tgtEl>
                                      </p:cBhvr>
                                    </p:animEffect>
                                  </p:childTnLst>
                                </p:cTn>
                              </p:par>
                            </p:childTnLst>
                          </p:cTn>
                        </p:par>
                        <p:par>
                          <p:cTn id="22" fill="hold" nodeType="afterGroup">
                            <p:stCondLst>
                              <p:cond delay="1000"/>
                            </p:stCondLst>
                            <p:childTnLst>
                              <p:par>
                                <p:cTn id="23" presetID="12" presetClass="entr" presetSubtype="8" fill="hold" nodeType="afterEffect">
                                  <p:stCondLst>
                                    <p:cond delay="0"/>
                                  </p:stCondLst>
                                  <p:childTnLst>
                                    <p:set>
                                      <p:cBhvr>
                                        <p:cTn id="24" dur="1" fill="hold">
                                          <p:stCondLst>
                                            <p:cond delay="0"/>
                                          </p:stCondLst>
                                        </p:cTn>
                                        <p:tgtEl>
                                          <p:spTgt spid="54278"/>
                                        </p:tgtEl>
                                        <p:attrNameLst>
                                          <p:attrName>style.visibility</p:attrName>
                                        </p:attrNameLst>
                                      </p:cBhvr>
                                      <p:to>
                                        <p:strVal val="visible"/>
                                      </p:to>
                                    </p:set>
                                    <p:animEffect transition="in" filter="slide(fromLeft)">
                                      <p:cBhvr>
                                        <p:cTn id="25" dur="1000"/>
                                        <p:tgtEl>
                                          <p:spTgt spid="542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54281"/>
                                        </p:tgtEl>
                                        <p:attrNameLst>
                                          <p:attrName>style.visibility</p:attrName>
                                        </p:attrNameLst>
                                      </p:cBhvr>
                                      <p:to>
                                        <p:strVal val="visible"/>
                                      </p:to>
                                    </p:set>
                                    <p:anim calcmode="lin" valueType="num">
                                      <p:cBhvr>
                                        <p:cTn id="30" dur="1000" fill="hold"/>
                                        <p:tgtEl>
                                          <p:spTgt spid="54281"/>
                                        </p:tgtEl>
                                        <p:attrNameLst>
                                          <p:attrName>ppt_w</p:attrName>
                                        </p:attrNameLst>
                                      </p:cBhvr>
                                      <p:tavLst>
                                        <p:tav tm="0">
                                          <p:val>
                                            <p:strVal val="#ppt_w*0.70"/>
                                          </p:val>
                                        </p:tav>
                                        <p:tav tm="100000">
                                          <p:val>
                                            <p:strVal val="#ppt_w"/>
                                          </p:val>
                                        </p:tav>
                                      </p:tavLst>
                                    </p:anim>
                                    <p:anim calcmode="lin" valueType="num">
                                      <p:cBhvr>
                                        <p:cTn id="31" dur="1000" fill="hold"/>
                                        <p:tgtEl>
                                          <p:spTgt spid="54281"/>
                                        </p:tgtEl>
                                        <p:attrNameLst>
                                          <p:attrName>ppt_h</p:attrName>
                                        </p:attrNameLst>
                                      </p:cBhvr>
                                      <p:tavLst>
                                        <p:tav tm="0">
                                          <p:val>
                                            <p:strVal val="#ppt_h"/>
                                          </p:val>
                                        </p:tav>
                                        <p:tav tm="100000">
                                          <p:val>
                                            <p:strVal val="#ppt_h"/>
                                          </p:val>
                                        </p:tav>
                                      </p:tavLst>
                                    </p:anim>
                                    <p:animEffect transition="in" filter="fade">
                                      <p:cBhvr>
                                        <p:cTn id="32" dur="1000"/>
                                        <p:tgtEl>
                                          <p:spTgt spid="54281"/>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54280"/>
                                        </p:tgtEl>
                                        <p:attrNameLst>
                                          <p:attrName>style.visibility</p:attrName>
                                        </p:attrNameLst>
                                      </p:cBhvr>
                                      <p:to>
                                        <p:strVal val="visible"/>
                                      </p:to>
                                    </p:set>
                                    <p:anim calcmode="lin" valueType="num">
                                      <p:cBhvr>
                                        <p:cTn id="35" dur="1000" fill="hold"/>
                                        <p:tgtEl>
                                          <p:spTgt spid="54280"/>
                                        </p:tgtEl>
                                        <p:attrNameLst>
                                          <p:attrName>ppt_w</p:attrName>
                                        </p:attrNameLst>
                                      </p:cBhvr>
                                      <p:tavLst>
                                        <p:tav tm="0">
                                          <p:val>
                                            <p:strVal val="#ppt_w*0.70"/>
                                          </p:val>
                                        </p:tav>
                                        <p:tav tm="100000">
                                          <p:val>
                                            <p:strVal val="#ppt_w"/>
                                          </p:val>
                                        </p:tav>
                                      </p:tavLst>
                                    </p:anim>
                                    <p:anim calcmode="lin" valueType="num">
                                      <p:cBhvr>
                                        <p:cTn id="36" dur="1000" fill="hold"/>
                                        <p:tgtEl>
                                          <p:spTgt spid="54280"/>
                                        </p:tgtEl>
                                        <p:attrNameLst>
                                          <p:attrName>ppt_h</p:attrName>
                                        </p:attrNameLst>
                                      </p:cBhvr>
                                      <p:tavLst>
                                        <p:tav tm="0">
                                          <p:val>
                                            <p:strVal val="#ppt_h"/>
                                          </p:val>
                                        </p:tav>
                                        <p:tav tm="100000">
                                          <p:val>
                                            <p:strVal val="#ppt_h"/>
                                          </p:val>
                                        </p:tav>
                                      </p:tavLst>
                                    </p:anim>
                                    <p:animEffect transition="in" filter="fade">
                                      <p:cBhvr>
                                        <p:cTn id="37" dur="1000"/>
                                        <p:tgtEl>
                                          <p:spTgt spid="5428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54283"/>
                                        </p:tgtEl>
                                        <p:attrNameLst>
                                          <p:attrName>style.visibility</p:attrName>
                                        </p:attrNameLst>
                                      </p:cBhvr>
                                      <p:to>
                                        <p:strVal val="visible"/>
                                      </p:to>
                                    </p:set>
                                    <p:anim calcmode="lin" valueType="num">
                                      <p:cBhvr>
                                        <p:cTn id="42" dur="1000" fill="hold"/>
                                        <p:tgtEl>
                                          <p:spTgt spid="54283"/>
                                        </p:tgtEl>
                                        <p:attrNameLst>
                                          <p:attrName>ppt_w</p:attrName>
                                        </p:attrNameLst>
                                      </p:cBhvr>
                                      <p:tavLst>
                                        <p:tav tm="0">
                                          <p:val>
                                            <p:strVal val="#ppt_w*0.70"/>
                                          </p:val>
                                        </p:tav>
                                        <p:tav tm="100000">
                                          <p:val>
                                            <p:strVal val="#ppt_w"/>
                                          </p:val>
                                        </p:tav>
                                      </p:tavLst>
                                    </p:anim>
                                    <p:anim calcmode="lin" valueType="num">
                                      <p:cBhvr>
                                        <p:cTn id="43" dur="1000" fill="hold"/>
                                        <p:tgtEl>
                                          <p:spTgt spid="54283"/>
                                        </p:tgtEl>
                                        <p:attrNameLst>
                                          <p:attrName>ppt_h</p:attrName>
                                        </p:attrNameLst>
                                      </p:cBhvr>
                                      <p:tavLst>
                                        <p:tav tm="0">
                                          <p:val>
                                            <p:strVal val="#ppt_h"/>
                                          </p:val>
                                        </p:tav>
                                        <p:tav tm="100000">
                                          <p:val>
                                            <p:strVal val="#ppt_h"/>
                                          </p:val>
                                        </p:tav>
                                      </p:tavLst>
                                    </p:anim>
                                    <p:animEffect transition="in" filter="fade">
                                      <p:cBhvr>
                                        <p:cTn id="44" dur="1000"/>
                                        <p:tgtEl>
                                          <p:spTgt spid="5428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nodeType="clickEffect">
                                  <p:stCondLst>
                                    <p:cond delay="0"/>
                                  </p:stCondLst>
                                  <p:childTnLst>
                                    <p:set>
                                      <p:cBhvr>
                                        <p:cTn id="48" dur="1" fill="hold">
                                          <p:stCondLst>
                                            <p:cond delay="0"/>
                                          </p:stCondLst>
                                        </p:cTn>
                                        <p:tgtEl>
                                          <p:spTgt spid="54287"/>
                                        </p:tgtEl>
                                        <p:attrNameLst>
                                          <p:attrName>style.visibility</p:attrName>
                                        </p:attrNameLst>
                                      </p:cBhvr>
                                      <p:to>
                                        <p:strVal val="visible"/>
                                      </p:to>
                                    </p:set>
                                    <p:anim calcmode="lin" valueType="num">
                                      <p:cBhvr>
                                        <p:cTn id="49" dur="500" fill="hold"/>
                                        <p:tgtEl>
                                          <p:spTgt spid="54287"/>
                                        </p:tgtEl>
                                        <p:attrNameLst>
                                          <p:attrName>ppt_w</p:attrName>
                                        </p:attrNameLst>
                                      </p:cBhvr>
                                      <p:tavLst>
                                        <p:tav tm="0">
                                          <p:val>
                                            <p:fltVal val="0"/>
                                          </p:val>
                                        </p:tav>
                                        <p:tav tm="100000">
                                          <p:val>
                                            <p:strVal val="#ppt_w"/>
                                          </p:val>
                                        </p:tav>
                                      </p:tavLst>
                                    </p:anim>
                                    <p:anim calcmode="lin" valueType="num">
                                      <p:cBhvr>
                                        <p:cTn id="50" dur="500" fill="hold"/>
                                        <p:tgtEl>
                                          <p:spTgt spid="54287"/>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0" fill="hold" nodeType="clickEffect">
                                  <p:stCondLst>
                                    <p:cond delay="0"/>
                                  </p:stCondLst>
                                  <p:childTnLst>
                                    <p:set>
                                      <p:cBhvr>
                                        <p:cTn id="54" dur="1" fill="hold">
                                          <p:stCondLst>
                                            <p:cond delay="0"/>
                                          </p:stCondLst>
                                        </p:cTn>
                                        <p:tgtEl>
                                          <p:spTgt spid="54293"/>
                                        </p:tgtEl>
                                        <p:attrNameLst>
                                          <p:attrName>style.visibility</p:attrName>
                                        </p:attrNameLst>
                                      </p:cBhvr>
                                      <p:to>
                                        <p:strVal val="visible"/>
                                      </p:to>
                                    </p:set>
                                    <p:anim calcmode="lin" valueType="num">
                                      <p:cBhvr>
                                        <p:cTn id="55" dur="500" fill="hold"/>
                                        <p:tgtEl>
                                          <p:spTgt spid="54293"/>
                                        </p:tgtEl>
                                        <p:attrNameLst>
                                          <p:attrName>ppt_w</p:attrName>
                                        </p:attrNameLst>
                                      </p:cBhvr>
                                      <p:tavLst>
                                        <p:tav tm="0">
                                          <p:val>
                                            <p:fltVal val="0"/>
                                          </p:val>
                                        </p:tav>
                                        <p:tav tm="100000">
                                          <p:val>
                                            <p:strVal val="#ppt_w"/>
                                          </p:val>
                                        </p:tav>
                                      </p:tavLst>
                                    </p:anim>
                                    <p:anim calcmode="lin" valueType="num">
                                      <p:cBhvr>
                                        <p:cTn id="56" dur="500" fill="hold"/>
                                        <p:tgtEl>
                                          <p:spTgt spid="54293"/>
                                        </p:tgtEl>
                                        <p:attrNameLst>
                                          <p:attrName>ppt_h</p:attrName>
                                        </p:attrNameLst>
                                      </p:cBhvr>
                                      <p:tavLst>
                                        <p:tav tm="0">
                                          <p:val>
                                            <p:strVal val="#ppt_h"/>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55" presetClass="entr" presetSubtype="0" fill="hold" nodeType="clickEffect">
                                  <p:stCondLst>
                                    <p:cond delay="0"/>
                                  </p:stCondLst>
                                  <p:childTnLst>
                                    <p:set>
                                      <p:cBhvr>
                                        <p:cTn id="60" dur="1" fill="hold">
                                          <p:stCondLst>
                                            <p:cond delay="0"/>
                                          </p:stCondLst>
                                        </p:cTn>
                                        <p:tgtEl>
                                          <p:spTgt spid="54304"/>
                                        </p:tgtEl>
                                        <p:attrNameLst>
                                          <p:attrName>style.visibility</p:attrName>
                                        </p:attrNameLst>
                                      </p:cBhvr>
                                      <p:to>
                                        <p:strVal val="visible"/>
                                      </p:to>
                                    </p:set>
                                    <p:anim calcmode="lin" valueType="num">
                                      <p:cBhvr>
                                        <p:cTn id="61" dur="1000" fill="hold"/>
                                        <p:tgtEl>
                                          <p:spTgt spid="54304"/>
                                        </p:tgtEl>
                                        <p:attrNameLst>
                                          <p:attrName>ppt_w</p:attrName>
                                        </p:attrNameLst>
                                      </p:cBhvr>
                                      <p:tavLst>
                                        <p:tav tm="0">
                                          <p:val>
                                            <p:strVal val="#ppt_w*0.70"/>
                                          </p:val>
                                        </p:tav>
                                        <p:tav tm="100000">
                                          <p:val>
                                            <p:strVal val="#ppt_w"/>
                                          </p:val>
                                        </p:tav>
                                      </p:tavLst>
                                    </p:anim>
                                    <p:anim calcmode="lin" valueType="num">
                                      <p:cBhvr>
                                        <p:cTn id="62" dur="1000" fill="hold"/>
                                        <p:tgtEl>
                                          <p:spTgt spid="54304"/>
                                        </p:tgtEl>
                                        <p:attrNameLst>
                                          <p:attrName>ppt_h</p:attrName>
                                        </p:attrNameLst>
                                      </p:cBhvr>
                                      <p:tavLst>
                                        <p:tav tm="0">
                                          <p:val>
                                            <p:strVal val="#ppt_h"/>
                                          </p:val>
                                        </p:tav>
                                        <p:tav tm="100000">
                                          <p:val>
                                            <p:strVal val="#ppt_h"/>
                                          </p:val>
                                        </p:tav>
                                      </p:tavLst>
                                    </p:anim>
                                    <p:animEffect transition="in" filter="fade">
                                      <p:cBhvr>
                                        <p:cTn id="63" dur="1000"/>
                                        <p:tgtEl>
                                          <p:spTgt spid="5430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64" presetClass="path" presetSubtype="0" accel="50000" decel="50000" fill="hold" nodeType="clickEffect">
                                  <p:stCondLst>
                                    <p:cond delay="0"/>
                                  </p:stCondLst>
                                  <p:childTnLst>
                                    <p:animMotion origin="layout" path="M -2.22222E-6 -3.58382E-6 L 0.00191 -0.15838 " pathEditMode="relative" rAng="0" ptsTypes="AA">
                                      <p:cBhvr>
                                        <p:cTn id="67" dur="2000" fill="hold"/>
                                        <p:tgtEl>
                                          <p:spTgt spid="54287"/>
                                        </p:tgtEl>
                                        <p:attrNameLst>
                                          <p:attrName>ppt_x,ppt_y</p:attrName>
                                        </p:attrNameLst>
                                      </p:cBhvr>
                                      <p:rCtr x="100" y="-7200"/>
                                    </p:animMotion>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4300">
                                            <p:bg/>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4300">
                                            <p:txEl>
                                              <p:pRg st="0" end="0"/>
                                            </p:txEl>
                                          </p:spTgt>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7" presetClass="entr" presetSubtype="10" fill="hold" nodeType="clickEffect">
                                  <p:stCondLst>
                                    <p:cond delay="0"/>
                                  </p:stCondLst>
                                  <p:childTnLst>
                                    <p:set>
                                      <p:cBhvr>
                                        <p:cTn id="77" dur="1" fill="hold">
                                          <p:stCondLst>
                                            <p:cond delay="0"/>
                                          </p:stCondLst>
                                        </p:cTn>
                                        <p:tgtEl>
                                          <p:spTgt spid="54301"/>
                                        </p:tgtEl>
                                        <p:attrNameLst>
                                          <p:attrName>style.visibility</p:attrName>
                                        </p:attrNameLst>
                                      </p:cBhvr>
                                      <p:to>
                                        <p:strVal val="visible"/>
                                      </p:to>
                                    </p:set>
                                    <p:anim calcmode="lin" valueType="num">
                                      <p:cBhvr>
                                        <p:cTn id="78" dur="500" fill="hold"/>
                                        <p:tgtEl>
                                          <p:spTgt spid="54301"/>
                                        </p:tgtEl>
                                        <p:attrNameLst>
                                          <p:attrName>ppt_w</p:attrName>
                                        </p:attrNameLst>
                                      </p:cBhvr>
                                      <p:tavLst>
                                        <p:tav tm="0">
                                          <p:val>
                                            <p:fltVal val="0"/>
                                          </p:val>
                                        </p:tav>
                                        <p:tav tm="100000">
                                          <p:val>
                                            <p:strVal val="#ppt_w"/>
                                          </p:val>
                                        </p:tav>
                                      </p:tavLst>
                                    </p:anim>
                                    <p:anim calcmode="lin" valueType="num">
                                      <p:cBhvr>
                                        <p:cTn id="79" dur="500" fill="hold"/>
                                        <p:tgtEl>
                                          <p:spTgt spid="54301"/>
                                        </p:tgtEl>
                                        <p:attrNameLst>
                                          <p:attrName>ppt_h</p:attrName>
                                        </p:attrNameLst>
                                      </p:cBhvr>
                                      <p:tavLst>
                                        <p:tav tm="0">
                                          <p:val>
                                            <p:strVal val="#ppt_h"/>
                                          </p:val>
                                        </p:tav>
                                        <p:tav tm="100000">
                                          <p:val>
                                            <p:strVal val="#ppt_h"/>
                                          </p:val>
                                        </p:tav>
                                      </p:tavLst>
                                    </p:anim>
                                  </p:childTnLst>
                                </p:cTn>
                              </p:par>
                            </p:childTnLst>
                          </p:cTn>
                        </p:par>
                        <p:par>
                          <p:cTn id="80" fill="hold" nodeType="afterGroup">
                            <p:stCondLst>
                              <p:cond delay="500"/>
                            </p:stCondLst>
                            <p:childTnLst>
                              <p:par>
                                <p:cTn id="81" presetID="17" presetClass="entr" presetSubtype="10" fill="hold" nodeType="afterEffect">
                                  <p:stCondLst>
                                    <p:cond delay="0"/>
                                  </p:stCondLst>
                                  <p:childTnLst>
                                    <p:set>
                                      <p:cBhvr>
                                        <p:cTn id="82" dur="1" fill="hold">
                                          <p:stCondLst>
                                            <p:cond delay="0"/>
                                          </p:stCondLst>
                                        </p:cTn>
                                        <p:tgtEl>
                                          <p:spTgt spid="54302"/>
                                        </p:tgtEl>
                                        <p:attrNameLst>
                                          <p:attrName>style.visibility</p:attrName>
                                        </p:attrNameLst>
                                      </p:cBhvr>
                                      <p:to>
                                        <p:strVal val="visible"/>
                                      </p:to>
                                    </p:set>
                                    <p:anim calcmode="lin" valueType="num">
                                      <p:cBhvr>
                                        <p:cTn id="83" dur="500" fill="hold"/>
                                        <p:tgtEl>
                                          <p:spTgt spid="54302"/>
                                        </p:tgtEl>
                                        <p:attrNameLst>
                                          <p:attrName>ppt_w</p:attrName>
                                        </p:attrNameLst>
                                      </p:cBhvr>
                                      <p:tavLst>
                                        <p:tav tm="0">
                                          <p:val>
                                            <p:fltVal val="0"/>
                                          </p:val>
                                        </p:tav>
                                        <p:tav tm="100000">
                                          <p:val>
                                            <p:strVal val="#ppt_w"/>
                                          </p:val>
                                        </p:tav>
                                      </p:tavLst>
                                    </p:anim>
                                    <p:anim calcmode="lin" valueType="num">
                                      <p:cBhvr>
                                        <p:cTn id="84" dur="500" fill="hold"/>
                                        <p:tgtEl>
                                          <p:spTgt spid="54302"/>
                                        </p:tgtEl>
                                        <p:attrNameLst>
                                          <p:attrName>ppt_h</p:attrName>
                                        </p:attrNameLst>
                                      </p:cBhvr>
                                      <p:tavLst>
                                        <p:tav tm="0">
                                          <p:val>
                                            <p:strVal val="#ppt_h"/>
                                          </p:val>
                                        </p:tav>
                                        <p:tav tm="100000">
                                          <p:val>
                                            <p:strVal val="#ppt_h"/>
                                          </p:val>
                                        </p:tav>
                                      </p:tavLst>
                                    </p:anim>
                                  </p:childTnLst>
                                </p:cTn>
                              </p:par>
                            </p:childTnLst>
                          </p:cTn>
                        </p:par>
                        <p:par>
                          <p:cTn id="85" fill="hold" nodeType="afterGroup">
                            <p:stCondLst>
                              <p:cond delay="1000"/>
                            </p:stCondLst>
                            <p:childTnLst>
                              <p:par>
                                <p:cTn id="86" presetID="17" presetClass="entr" presetSubtype="10" fill="hold" nodeType="afterEffect">
                                  <p:stCondLst>
                                    <p:cond delay="0"/>
                                  </p:stCondLst>
                                  <p:childTnLst>
                                    <p:set>
                                      <p:cBhvr>
                                        <p:cTn id="87" dur="1" fill="hold">
                                          <p:stCondLst>
                                            <p:cond delay="0"/>
                                          </p:stCondLst>
                                        </p:cTn>
                                        <p:tgtEl>
                                          <p:spTgt spid="54303"/>
                                        </p:tgtEl>
                                        <p:attrNameLst>
                                          <p:attrName>style.visibility</p:attrName>
                                        </p:attrNameLst>
                                      </p:cBhvr>
                                      <p:to>
                                        <p:strVal val="visible"/>
                                      </p:to>
                                    </p:set>
                                    <p:anim calcmode="lin" valueType="num">
                                      <p:cBhvr>
                                        <p:cTn id="88" dur="500" fill="hold"/>
                                        <p:tgtEl>
                                          <p:spTgt spid="54303"/>
                                        </p:tgtEl>
                                        <p:attrNameLst>
                                          <p:attrName>ppt_w</p:attrName>
                                        </p:attrNameLst>
                                      </p:cBhvr>
                                      <p:tavLst>
                                        <p:tav tm="0">
                                          <p:val>
                                            <p:fltVal val="0"/>
                                          </p:val>
                                        </p:tav>
                                        <p:tav tm="100000">
                                          <p:val>
                                            <p:strVal val="#ppt_w"/>
                                          </p:val>
                                        </p:tav>
                                      </p:tavLst>
                                    </p:anim>
                                    <p:anim calcmode="lin" valueType="num">
                                      <p:cBhvr>
                                        <p:cTn id="89" dur="500" fill="hold"/>
                                        <p:tgtEl>
                                          <p:spTgt spid="54303"/>
                                        </p:tgtEl>
                                        <p:attrNameLst>
                                          <p:attrName>ppt_h</p:attrName>
                                        </p:attrNameLst>
                                      </p:cBhvr>
                                      <p:tavLst>
                                        <p:tav tm="0">
                                          <p:val>
                                            <p:strVal val="#ppt_h"/>
                                          </p:val>
                                        </p:tav>
                                        <p:tav tm="100000">
                                          <p:val>
                                            <p:strVal val="#ppt_h"/>
                                          </p:val>
                                        </p:tav>
                                      </p:tavLst>
                                    </p:anim>
                                  </p:childTnLst>
                                </p:cTn>
                              </p:par>
                            </p:childTnLst>
                          </p:cTn>
                        </p:par>
                        <p:par>
                          <p:cTn id="90" fill="hold" nodeType="afterGroup">
                            <p:stCondLst>
                              <p:cond delay="1500"/>
                            </p:stCondLst>
                            <p:childTnLst>
                              <p:par>
                                <p:cTn id="91" presetID="55" presetClass="entr" presetSubtype="0" fill="hold" nodeType="afterEffect">
                                  <p:stCondLst>
                                    <p:cond delay="0"/>
                                  </p:stCondLst>
                                  <p:childTnLst>
                                    <p:set>
                                      <p:cBhvr>
                                        <p:cTn id="92" dur="1" fill="hold">
                                          <p:stCondLst>
                                            <p:cond delay="0"/>
                                          </p:stCondLst>
                                        </p:cTn>
                                        <p:tgtEl>
                                          <p:spTgt spid="54305"/>
                                        </p:tgtEl>
                                        <p:attrNameLst>
                                          <p:attrName>style.visibility</p:attrName>
                                        </p:attrNameLst>
                                      </p:cBhvr>
                                      <p:to>
                                        <p:strVal val="visible"/>
                                      </p:to>
                                    </p:set>
                                    <p:anim calcmode="lin" valueType="num">
                                      <p:cBhvr>
                                        <p:cTn id="93" dur="1000" fill="hold"/>
                                        <p:tgtEl>
                                          <p:spTgt spid="54305"/>
                                        </p:tgtEl>
                                        <p:attrNameLst>
                                          <p:attrName>ppt_w</p:attrName>
                                        </p:attrNameLst>
                                      </p:cBhvr>
                                      <p:tavLst>
                                        <p:tav tm="0">
                                          <p:val>
                                            <p:strVal val="#ppt_w*0.70"/>
                                          </p:val>
                                        </p:tav>
                                        <p:tav tm="100000">
                                          <p:val>
                                            <p:strVal val="#ppt_w"/>
                                          </p:val>
                                        </p:tav>
                                      </p:tavLst>
                                    </p:anim>
                                    <p:anim calcmode="lin" valueType="num">
                                      <p:cBhvr>
                                        <p:cTn id="94" dur="1000" fill="hold"/>
                                        <p:tgtEl>
                                          <p:spTgt spid="54305"/>
                                        </p:tgtEl>
                                        <p:attrNameLst>
                                          <p:attrName>ppt_h</p:attrName>
                                        </p:attrNameLst>
                                      </p:cBhvr>
                                      <p:tavLst>
                                        <p:tav tm="0">
                                          <p:val>
                                            <p:strVal val="#ppt_h"/>
                                          </p:val>
                                        </p:tav>
                                        <p:tav tm="100000">
                                          <p:val>
                                            <p:strVal val="#ppt_h"/>
                                          </p:val>
                                        </p:tav>
                                      </p:tavLst>
                                    </p:anim>
                                    <p:animEffect transition="in" filter="fade">
                                      <p:cBhvr>
                                        <p:cTn id="95" dur="1000"/>
                                        <p:tgtEl>
                                          <p:spTgt spid="5430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7" presetClass="entr" presetSubtype="10" fill="hold" nodeType="clickEffect">
                                  <p:stCondLst>
                                    <p:cond delay="0"/>
                                  </p:stCondLst>
                                  <p:childTnLst>
                                    <p:set>
                                      <p:cBhvr>
                                        <p:cTn id="99" dur="1" fill="hold">
                                          <p:stCondLst>
                                            <p:cond delay="0"/>
                                          </p:stCondLst>
                                        </p:cTn>
                                        <p:tgtEl>
                                          <p:spTgt spid="54300">
                                            <p:txEl>
                                              <p:pRg st="1" end="1"/>
                                            </p:txEl>
                                          </p:spTgt>
                                        </p:tgtEl>
                                        <p:attrNameLst>
                                          <p:attrName>style.visibility</p:attrName>
                                        </p:attrNameLst>
                                      </p:cBhvr>
                                      <p:to>
                                        <p:strVal val="visible"/>
                                      </p:to>
                                    </p:set>
                                    <p:anim calcmode="lin" valueType="num">
                                      <p:cBhvr>
                                        <p:cTn id="100" dur="500" fill="hold"/>
                                        <p:tgtEl>
                                          <p:spTgt spid="54300">
                                            <p:txEl>
                                              <p:pRg st="1" end="1"/>
                                            </p:txEl>
                                          </p:spTgt>
                                        </p:tgtEl>
                                        <p:attrNameLst>
                                          <p:attrName>ppt_w</p:attrName>
                                        </p:attrNameLst>
                                      </p:cBhvr>
                                      <p:tavLst>
                                        <p:tav tm="0">
                                          <p:val>
                                            <p:fltVal val="0"/>
                                          </p:val>
                                        </p:tav>
                                        <p:tav tm="100000">
                                          <p:val>
                                            <p:strVal val="#ppt_w"/>
                                          </p:val>
                                        </p:tav>
                                      </p:tavLst>
                                    </p:anim>
                                    <p:anim calcmode="lin" valueType="num">
                                      <p:cBhvr>
                                        <p:cTn id="101" dur="500" fill="hold"/>
                                        <p:tgtEl>
                                          <p:spTgt spid="54300">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ldLvl="0" autoUpdateAnimBg="0"/>
      <p:bldP spid="54279" grpId="0" bldLvl="0" animBg="1" autoUpdateAnimBg="0"/>
      <p:bldP spid="54280" grpId="0" bldLvl="0" animBg="1" autoUpdateAnimBg="0"/>
      <p:bldP spid="54281" grpId="0" bldLvl="0" autoUpdateAnimBg="0"/>
      <p:bldP spid="54282" grpId="0" bldLvl="0" autoUpdateAnimBg="0"/>
      <p:bldP spid="54300" grpId="0" build="allAtOnce" bldLvl="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1628775"/>
            <a:ext cx="630078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bwMode="auto">
          <a:xfrm>
            <a:off x="827088" y="50958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lvl1pPr>
              <a:lnSpc>
                <a:spcPct val="90000"/>
              </a:lnSpc>
              <a:spcBef>
                <a:spcPct val="0"/>
              </a:spcBef>
              <a:buNone/>
              <a:defRPr sz="4000">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黑体" pitchFamily="2" charset="-122"/>
              </a:defRPr>
            </a:lvl2pPr>
            <a:lvl3pPr algn="ctr" rtl="0" eaLnBrk="0" fontAlgn="base" hangingPunct="0">
              <a:spcBef>
                <a:spcPct val="0"/>
              </a:spcBef>
              <a:spcAft>
                <a:spcPct val="0"/>
              </a:spcAft>
              <a:defRPr sz="3200" b="1">
                <a:solidFill>
                  <a:schemeClr val="bg1"/>
                </a:solidFill>
                <a:latin typeface="Verdana" pitchFamily="34" charset="0"/>
                <a:ea typeface="黑体" pitchFamily="2" charset="-122"/>
              </a:defRPr>
            </a:lvl3pPr>
            <a:lvl4pPr algn="ctr" rtl="0" eaLnBrk="0" fontAlgn="base" hangingPunct="0">
              <a:spcBef>
                <a:spcPct val="0"/>
              </a:spcBef>
              <a:spcAft>
                <a:spcPct val="0"/>
              </a:spcAft>
              <a:defRPr sz="3200" b="1">
                <a:solidFill>
                  <a:schemeClr val="bg1"/>
                </a:solidFill>
                <a:latin typeface="Verdana" pitchFamily="34" charset="0"/>
                <a:ea typeface="黑体" pitchFamily="2" charset="-122"/>
              </a:defRPr>
            </a:lvl4pPr>
            <a:lvl5pPr algn="ctr" rtl="0"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rtl="0"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rtl="0"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rtl="0"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rtl="0"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动态口令</a:t>
            </a:r>
          </a:p>
        </p:txBody>
      </p:sp>
      <p:sp>
        <p:nvSpPr>
          <p:cNvPr id="3" name="Slide Number Placeholder 2"/>
          <p:cNvSpPr>
            <a:spLocks noGrp="1"/>
          </p:cNvSpPr>
          <p:nvPr>
            <p:ph type="sldNum" sz="quarter" idx="12"/>
          </p:nvPr>
        </p:nvSpPr>
        <p:spPr/>
        <p:txBody>
          <a:bodyPr/>
          <a:lstStyle/>
          <a:p>
            <a:fld id="{297DE729-F9B5-6B4A-8061-A00ED75EC337}" type="slidenum">
              <a:rPr lang="en-US" smtClean="0"/>
              <a:t>36</a:t>
            </a:fld>
            <a:endParaRPr lang="en-US"/>
          </a:p>
        </p:txBody>
      </p:sp>
    </p:spTree>
    <p:extLst>
      <p:ext uri="{BB962C8B-B14F-4D97-AF65-F5344CB8AC3E}">
        <p14:creationId xmlns:p14="http://schemas.microsoft.com/office/powerpoint/2010/main" val="1426705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p:cNvSpPr>
            <a:spLocks noGrp="1" noChangeArrowheads="1"/>
          </p:cNvSpPr>
          <p:nvPr>
            <p:ph type="title" idx="4294967295"/>
          </p:nvPr>
        </p:nvSpPr>
        <p:spPr>
          <a:xfrm>
            <a:off x="787400" y="513557"/>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87042" name="Rectangle 2"/>
          <p:cNvSpPr>
            <a:spLocks noGrp="1" noChangeArrowheads="1"/>
          </p:cNvSpPr>
          <p:nvPr>
            <p:ph idx="4294967295"/>
          </p:nvPr>
        </p:nvSpPr>
        <p:spPr>
          <a:xfrm>
            <a:off x="449263" y="1290638"/>
            <a:ext cx="7704137" cy="1654175"/>
          </a:xfrm>
        </p:spPr>
        <p:txBody>
          <a:bodyPr/>
          <a:lstStyle/>
          <a:p>
            <a:pPr algn="just" eaLnBrk="1" hangingPunct="1"/>
            <a:r>
              <a:rPr lang="zh-CN" altLang="en-US">
                <a:cs typeface="DengXian" charset="-122"/>
              </a:rPr>
              <a:t>动态口令实现方案二</a:t>
            </a:r>
          </a:p>
          <a:p>
            <a:pPr lvl="1" algn="just" eaLnBrk="1" hangingPunct="1">
              <a:lnSpc>
                <a:spcPct val="140000"/>
              </a:lnSpc>
            </a:pPr>
            <a:endParaRPr lang="zh-CN" altLang="en-US">
              <a:latin typeface="华文楷体" charset="-122"/>
              <a:ea typeface="华文楷体" charset="-122"/>
            </a:endParaRPr>
          </a:p>
          <a:p>
            <a:pPr lvl="1" algn="just" eaLnBrk="1" hangingPunct="1"/>
            <a:endParaRPr lang="zh-CN" altLang="en-US">
              <a:latin typeface="华文楷体" charset="-122"/>
              <a:ea typeface="华文楷体" charset="-122"/>
            </a:endParaRPr>
          </a:p>
          <a:p>
            <a:pPr lvl="1" algn="just" eaLnBrk="1" hangingPunct="1"/>
            <a:endParaRPr lang="zh-CN" altLang="en-US">
              <a:latin typeface="楷体_GB2312" charset="0"/>
              <a:ea typeface="楷体_GB2312" charset="0"/>
            </a:endParaRPr>
          </a:p>
        </p:txBody>
      </p:sp>
      <p:sp>
        <p:nvSpPr>
          <p:cNvPr id="56324" name="AutoShape 4"/>
          <p:cNvSpPr>
            <a:spLocks noChangeArrowheads="1"/>
          </p:cNvSpPr>
          <p:nvPr/>
        </p:nvSpPr>
        <p:spPr bwMode="auto">
          <a:xfrm rot="5400000">
            <a:off x="-673894" y="3872707"/>
            <a:ext cx="4319587"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59397" name="Text Box 5"/>
          <p:cNvSpPr txBox="1">
            <a:spLocks noChangeArrowheads="1"/>
          </p:cNvSpPr>
          <p:nvPr/>
        </p:nvSpPr>
        <p:spPr bwMode="auto">
          <a:xfrm>
            <a:off x="1219200" y="3756025"/>
            <a:ext cx="549275" cy="990600"/>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b="1"/>
              <a:t>用  户</a:t>
            </a:r>
          </a:p>
        </p:txBody>
      </p:sp>
      <p:sp>
        <p:nvSpPr>
          <p:cNvPr id="56326" name="AutoShape 6"/>
          <p:cNvSpPr>
            <a:spLocks noChangeArrowheads="1"/>
          </p:cNvSpPr>
          <p:nvPr/>
        </p:nvSpPr>
        <p:spPr bwMode="auto">
          <a:xfrm rot="5400000">
            <a:off x="5197475" y="3873500"/>
            <a:ext cx="4464050"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59399" name="Text Box 7"/>
          <p:cNvSpPr txBox="1">
            <a:spLocks noChangeArrowheads="1"/>
          </p:cNvSpPr>
          <p:nvPr/>
        </p:nvSpPr>
        <p:spPr bwMode="auto">
          <a:xfrm>
            <a:off x="7181850" y="3603625"/>
            <a:ext cx="549275" cy="12842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b="1"/>
              <a:t>服务器</a:t>
            </a:r>
          </a:p>
        </p:txBody>
      </p:sp>
      <p:sp>
        <p:nvSpPr>
          <p:cNvPr id="56328" name="Line 8"/>
          <p:cNvSpPr>
            <a:spLocks noChangeShapeType="1"/>
          </p:cNvSpPr>
          <p:nvPr/>
        </p:nvSpPr>
        <p:spPr bwMode="auto">
          <a:xfrm>
            <a:off x="1981200" y="26892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6329" name="Line 9"/>
          <p:cNvSpPr>
            <a:spLocks noChangeShapeType="1"/>
          </p:cNvSpPr>
          <p:nvPr/>
        </p:nvSpPr>
        <p:spPr bwMode="auto">
          <a:xfrm flipH="1">
            <a:off x="1981200" y="36036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6330" name="Line 10"/>
          <p:cNvSpPr>
            <a:spLocks noChangeShapeType="1"/>
          </p:cNvSpPr>
          <p:nvPr/>
        </p:nvSpPr>
        <p:spPr bwMode="auto">
          <a:xfrm>
            <a:off x="1981200" y="46704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6331" name="Line 11"/>
          <p:cNvSpPr>
            <a:spLocks noChangeShapeType="1"/>
          </p:cNvSpPr>
          <p:nvPr/>
        </p:nvSpPr>
        <p:spPr bwMode="auto">
          <a:xfrm flipH="1">
            <a:off x="1908175" y="5516563"/>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6332" name="Text Box 12"/>
          <p:cNvSpPr txBox="1">
            <a:spLocks noChangeArrowheads="1"/>
          </p:cNvSpPr>
          <p:nvPr/>
        </p:nvSpPr>
        <p:spPr bwMode="auto">
          <a:xfrm>
            <a:off x="1981200" y="2232025"/>
            <a:ext cx="50292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认证请求（用户名）</a:t>
            </a:r>
          </a:p>
        </p:txBody>
      </p:sp>
      <p:sp>
        <p:nvSpPr>
          <p:cNvPr id="56333" name="Text Box 13"/>
          <p:cNvSpPr txBox="1">
            <a:spLocks noChangeArrowheads="1"/>
          </p:cNvSpPr>
          <p:nvPr/>
        </p:nvSpPr>
        <p:spPr bwMode="auto">
          <a:xfrm>
            <a:off x="2057400" y="3103563"/>
            <a:ext cx="48768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发送</a:t>
            </a:r>
            <a:r>
              <a:rPr lang="zh-CN" altLang="en-US" sz="2000" b="1">
                <a:solidFill>
                  <a:srgbClr val="FE0C34"/>
                </a:solidFill>
              </a:rPr>
              <a:t>挑战</a:t>
            </a:r>
            <a:r>
              <a:rPr lang="zh-CN" altLang="en-US" sz="2000" b="1">
                <a:solidFill>
                  <a:srgbClr val="2808EC"/>
                </a:solidFill>
              </a:rPr>
              <a:t>--随机数R</a:t>
            </a:r>
          </a:p>
        </p:txBody>
      </p:sp>
      <p:sp>
        <p:nvSpPr>
          <p:cNvPr id="56334" name="Text Box 14"/>
          <p:cNvSpPr txBox="1">
            <a:spLocks noChangeArrowheads="1"/>
          </p:cNvSpPr>
          <p:nvPr/>
        </p:nvSpPr>
        <p:spPr bwMode="auto">
          <a:xfrm>
            <a:off x="1981200" y="4213225"/>
            <a:ext cx="50292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sym typeface="Arial" charset="0"/>
              </a:rPr>
              <a:t>计算并发送</a:t>
            </a:r>
            <a:r>
              <a:rPr lang="zh-CN" altLang="en-US" sz="2000" b="1">
                <a:solidFill>
                  <a:srgbClr val="FE0C34"/>
                </a:solidFill>
                <a:sym typeface="Arial" charset="0"/>
              </a:rPr>
              <a:t>应答</a:t>
            </a:r>
            <a:r>
              <a:rPr lang="zh-CN" altLang="en-US" sz="2000" b="1">
                <a:solidFill>
                  <a:srgbClr val="2808EC"/>
                </a:solidFill>
                <a:sym typeface="Arial" charset="0"/>
              </a:rPr>
              <a:t>F(R,</a:t>
            </a:r>
            <a:r>
              <a:rPr lang="en-US" altLang="zh-CN" sz="2000" b="1">
                <a:solidFill>
                  <a:srgbClr val="2808EC"/>
                </a:solidFill>
                <a:sym typeface="Arial" charset="0"/>
              </a:rPr>
              <a:t>K</a:t>
            </a:r>
            <a:r>
              <a:rPr lang="zh-CN" altLang="en-US" sz="2000" b="1">
                <a:solidFill>
                  <a:srgbClr val="2808EC"/>
                </a:solidFill>
                <a:sym typeface="Arial" charset="0"/>
              </a:rPr>
              <a:t>)</a:t>
            </a:r>
          </a:p>
        </p:txBody>
      </p:sp>
      <p:sp>
        <p:nvSpPr>
          <p:cNvPr id="56335" name="Text Box 15"/>
          <p:cNvSpPr txBox="1">
            <a:spLocks noChangeArrowheads="1"/>
          </p:cNvSpPr>
          <p:nvPr/>
        </p:nvSpPr>
        <p:spPr bwMode="auto">
          <a:xfrm>
            <a:off x="2051050" y="5013325"/>
            <a:ext cx="5029200" cy="8524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sz="2000" b="1"/>
          </a:p>
          <a:p>
            <a:pPr algn="ctr">
              <a:spcBef>
                <a:spcPct val="50000"/>
              </a:spcBef>
              <a:buFont typeface="Wingdings" charset="2"/>
              <a:buNone/>
              <a:defRPr/>
            </a:pPr>
            <a:endParaRPr lang="zh-CN" altLang="en-US" sz="2000" b="1"/>
          </a:p>
        </p:txBody>
      </p:sp>
      <p:sp>
        <p:nvSpPr>
          <p:cNvPr id="56336" name="Text Box 16"/>
          <p:cNvSpPr txBox="1">
            <a:spLocks noChangeArrowheads="1"/>
          </p:cNvSpPr>
          <p:nvPr/>
        </p:nvSpPr>
        <p:spPr bwMode="auto">
          <a:xfrm>
            <a:off x="2124075" y="5086350"/>
            <a:ext cx="5029200" cy="3952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验证</a:t>
            </a:r>
          </a:p>
        </p:txBody>
      </p:sp>
      <p:sp>
        <p:nvSpPr>
          <p:cNvPr id="56337" name="Rectangle 2"/>
          <p:cNvSpPr>
            <a:spLocks noChangeArrowheads="1"/>
          </p:cNvSpPr>
          <p:nvPr/>
        </p:nvSpPr>
        <p:spPr bwMode="auto">
          <a:xfrm>
            <a:off x="1044575" y="5734050"/>
            <a:ext cx="7461250" cy="852488"/>
          </a:xfrm>
          <a:prstGeom prst="rect">
            <a:avLst/>
          </a:prstGeom>
          <a:solidFill>
            <a:srgbClr val="FFFF99"/>
          </a:solidFill>
          <a:ln w="9525">
            <a:solidFill>
              <a:srgbClr val="008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lnSpc>
                <a:spcPct val="150000"/>
              </a:lnSpc>
              <a:spcBef>
                <a:spcPct val="20000"/>
              </a:spcBef>
              <a:buClr>
                <a:srgbClr val="33CC33"/>
              </a:buClr>
              <a:buFont typeface="Wingdings 2" charset="2"/>
              <a:buNone/>
              <a:defRPr/>
            </a:pPr>
            <a:r>
              <a:rPr lang="zh-CN" altLang="en-US" sz="2400">
                <a:solidFill>
                  <a:srgbClr val="FF0000"/>
                </a:solidFill>
                <a:ea typeface="黑体" charset="-122"/>
                <a:sym typeface="Arial" charset="0"/>
              </a:rPr>
              <a:t>基于挑战-应答的动态口令实现技术</a:t>
            </a:r>
          </a:p>
        </p:txBody>
      </p:sp>
      <p:sp>
        <p:nvSpPr>
          <p:cNvPr id="3" name="Slide Number Placeholder 2"/>
          <p:cNvSpPr>
            <a:spLocks noGrp="1"/>
          </p:cNvSpPr>
          <p:nvPr>
            <p:ph type="sldNum" sz="quarter" idx="12"/>
          </p:nvPr>
        </p:nvSpPr>
        <p:spPr/>
        <p:txBody>
          <a:bodyPr/>
          <a:lstStyle/>
          <a:p>
            <a:fld id="{297DE729-F9B5-6B4A-8061-A00ED75EC337}" type="slidenum">
              <a:rPr lang="en-US" smtClean="0"/>
              <a:t>37</a:t>
            </a:fld>
            <a:endParaRPr lang="en-US"/>
          </a:p>
        </p:txBody>
      </p:sp>
    </p:spTree>
    <p:extLst>
      <p:ext uri="{BB962C8B-B14F-4D97-AF65-F5344CB8AC3E}">
        <p14:creationId xmlns:p14="http://schemas.microsoft.com/office/powerpoint/2010/main" val="1982470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par>
                                <p:cTn id="7" presetID="12" presetClass="entr" presetSubtype="8" fill="hold" nodeType="withEffect">
                                  <p:stCondLst>
                                    <p:cond delay="0"/>
                                  </p:stCondLst>
                                  <p:childTnLst>
                                    <p:set>
                                      <p:cBhvr>
                                        <p:cTn id="8" dur="1" fill="hold">
                                          <p:stCondLst>
                                            <p:cond delay="0"/>
                                          </p:stCondLst>
                                        </p:cTn>
                                        <p:tgtEl>
                                          <p:spTgt spid="56328"/>
                                        </p:tgtEl>
                                        <p:attrNameLst>
                                          <p:attrName>style.visibility</p:attrName>
                                        </p:attrNameLst>
                                      </p:cBhvr>
                                      <p:to>
                                        <p:strVal val="visible"/>
                                      </p:to>
                                    </p:set>
                                    <p:animEffect transition="in" filter="slide(fromLeft)">
                                      <p:cBhvr>
                                        <p:cTn id="9" dur="1000"/>
                                        <p:tgtEl>
                                          <p:spTgt spid="5632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6333"/>
                                        </p:tgtEl>
                                        <p:attrNameLst>
                                          <p:attrName>style.visibility</p:attrName>
                                        </p:attrNameLst>
                                      </p:cBhvr>
                                      <p:to>
                                        <p:strVal val="visible"/>
                                      </p:to>
                                    </p:set>
                                  </p:childTnLst>
                                </p:cTn>
                              </p:par>
                              <p:par>
                                <p:cTn id="14" presetID="12" presetClass="entr" presetSubtype="2" fill="hold" nodeType="withEffect">
                                  <p:stCondLst>
                                    <p:cond delay="0"/>
                                  </p:stCondLst>
                                  <p:childTnLst>
                                    <p:set>
                                      <p:cBhvr>
                                        <p:cTn id="15" dur="1" fill="hold">
                                          <p:stCondLst>
                                            <p:cond delay="0"/>
                                          </p:stCondLst>
                                        </p:cTn>
                                        <p:tgtEl>
                                          <p:spTgt spid="56329"/>
                                        </p:tgtEl>
                                        <p:attrNameLst>
                                          <p:attrName>style.visibility</p:attrName>
                                        </p:attrNameLst>
                                      </p:cBhvr>
                                      <p:to>
                                        <p:strVal val="visible"/>
                                      </p:to>
                                    </p:set>
                                    <p:animEffect transition="in" filter="slide(fromRight)">
                                      <p:cBhvr>
                                        <p:cTn id="16" dur="1000"/>
                                        <p:tgtEl>
                                          <p:spTgt spid="5632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334"/>
                                        </p:tgtEl>
                                        <p:attrNameLst>
                                          <p:attrName>style.visibility</p:attrName>
                                        </p:attrNameLst>
                                      </p:cBhvr>
                                      <p:to>
                                        <p:strVal val="visible"/>
                                      </p:to>
                                    </p:set>
                                  </p:childTnLst>
                                </p:cTn>
                              </p:par>
                              <p:par>
                                <p:cTn id="21" presetID="12" presetClass="entr" presetSubtype="8" fill="hold" nodeType="withEffect">
                                  <p:stCondLst>
                                    <p:cond delay="0"/>
                                  </p:stCondLst>
                                  <p:childTnLst>
                                    <p:set>
                                      <p:cBhvr>
                                        <p:cTn id="22" dur="1" fill="hold">
                                          <p:stCondLst>
                                            <p:cond delay="0"/>
                                          </p:stCondLst>
                                        </p:cTn>
                                        <p:tgtEl>
                                          <p:spTgt spid="56330"/>
                                        </p:tgtEl>
                                        <p:attrNameLst>
                                          <p:attrName>style.visibility</p:attrName>
                                        </p:attrNameLst>
                                      </p:cBhvr>
                                      <p:to>
                                        <p:strVal val="visible"/>
                                      </p:to>
                                    </p:set>
                                    <p:animEffect transition="in" filter="slide(fromLeft)">
                                      <p:cBhvr>
                                        <p:cTn id="23" dur="1000"/>
                                        <p:tgtEl>
                                          <p:spTgt spid="563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633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6336"/>
                                        </p:tgtEl>
                                        <p:attrNameLst>
                                          <p:attrName>style.visibility</p:attrName>
                                        </p:attrNameLst>
                                      </p:cBhvr>
                                      <p:to>
                                        <p:strVal val="visible"/>
                                      </p:to>
                                    </p:set>
                                  </p:childTnLst>
                                </p:cTn>
                              </p:par>
                              <p:par>
                                <p:cTn id="32" presetID="12" presetClass="entr" presetSubtype="2" fill="hold" nodeType="withEffect">
                                  <p:stCondLst>
                                    <p:cond delay="0"/>
                                  </p:stCondLst>
                                  <p:childTnLst>
                                    <p:set>
                                      <p:cBhvr>
                                        <p:cTn id="33" dur="1" fill="hold">
                                          <p:stCondLst>
                                            <p:cond delay="0"/>
                                          </p:stCondLst>
                                        </p:cTn>
                                        <p:tgtEl>
                                          <p:spTgt spid="56331"/>
                                        </p:tgtEl>
                                        <p:attrNameLst>
                                          <p:attrName>style.visibility</p:attrName>
                                        </p:attrNameLst>
                                      </p:cBhvr>
                                      <p:to>
                                        <p:strVal val="visible"/>
                                      </p:to>
                                    </p:set>
                                    <p:animEffect transition="in" filter="slide(fromRight)">
                                      <p:cBhvr>
                                        <p:cTn id="34" dur="1000"/>
                                        <p:tgtEl>
                                          <p:spTgt spid="5633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2" grpId="0" autoUpdateAnimBg="0"/>
      <p:bldP spid="56333" grpId="0" autoUpdateAnimBg="0"/>
      <p:bldP spid="56334" grpId="0" autoUpdateAnimBg="0"/>
      <p:bldP spid="56335" grpId="0" autoUpdateAnimBg="0"/>
      <p:bldP spid="56336" grpId="0" autoUpdateAnimBg="0"/>
      <p:bldP spid="56337" grpId="0" bldLvl="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3"/>
          <p:cNvSpPr>
            <a:spLocks noGrp="1" noChangeArrowheads="1"/>
          </p:cNvSpPr>
          <p:nvPr>
            <p:ph type="title" idx="4294967295"/>
          </p:nvPr>
        </p:nvSpPr>
        <p:spPr>
          <a:xfrm>
            <a:off x="771525" y="549275"/>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89090" name="Rectangle 2"/>
          <p:cNvSpPr>
            <a:spLocks noGrp="1" noChangeArrowheads="1"/>
          </p:cNvSpPr>
          <p:nvPr>
            <p:ph idx="4294967295"/>
          </p:nvPr>
        </p:nvSpPr>
        <p:spPr>
          <a:xfrm>
            <a:off x="323850" y="1343025"/>
            <a:ext cx="7704138" cy="1654175"/>
          </a:xfrm>
        </p:spPr>
        <p:txBody>
          <a:bodyPr/>
          <a:lstStyle/>
          <a:p>
            <a:pPr algn="just" eaLnBrk="1" hangingPunct="1"/>
            <a:r>
              <a:rPr lang="zh-CN" altLang="en-US">
                <a:cs typeface="DengXian" charset="-122"/>
              </a:rPr>
              <a:t>动态口令实现方案二</a:t>
            </a:r>
          </a:p>
          <a:p>
            <a:pPr lvl="1" algn="just" eaLnBrk="1" hangingPunct="1">
              <a:lnSpc>
                <a:spcPct val="140000"/>
              </a:lnSpc>
            </a:pPr>
            <a:endParaRPr lang="zh-CN" altLang="en-US">
              <a:latin typeface="华文楷体" charset="-122"/>
              <a:ea typeface="华文楷体" charset="-122"/>
            </a:endParaRPr>
          </a:p>
          <a:p>
            <a:pPr lvl="1" algn="just" eaLnBrk="1" hangingPunct="1"/>
            <a:endParaRPr lang="zh-CN" altLang="en-US">
              <a:latin typeface="楷体_GB2312" charset="0"/>
              <a:ea typeface="楷体_GB2312" charset="0"/>
            </a:endParaRPr>
          </a:p>
          <a:p>
            <a:pPr lvl="1" algn="just" eaLnBrk="1" hangingPunct="1"/>
            <a:endParaRPr lang="zh-CN" altLang="en-US">
              <a:latin typeface="楷体_GB2312" charset="0"/>
              <a:ea typeface="楷体_GB2312" charset="0"/>
            </a:endParaRPr>
          </a:p>
        </p:txBody>
      </p:sp>
      <p:sp>
        <p:nvSpPr>
          <p:cNvPr id="58372" name="AutoShape 4"/>
          <p:cNvSpPr>
            <a:spLocks noChangeArrowheads="1"/>
          </p:cNvSpPr>
          <p:nvPr/>
        </p:nvSpPr>
        <p:spPr bwMode="auto">
          <a:xfrm rot="5400000">
            <a:off x="-139055" y="3872707"/>
            <a:ext cx="4319587"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60421" name="Text Box 5"/>
          <p:cNvSpPr txBox="1">
            <a:spLocks noChangeArrowheads="1"/>
          </p:cNvSpPr>
          <p:nvPr/>
        </p:nvSpPr>
        <p:spPr bwMode="auto">
          <a:xfrm>
            <a:off x="1754039" y="3500438"/>
            <a:ext cx="549275" cy="1246187"/>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b="1"/>
              <a:t>攻击者</a:t>
            </a:r>
          </a:p>
        </p:txBody>
      </p:sp>
      <p:sp>
        <p:nvSpPr>
          <p:cNvPr id="58374" name="AutoShape 6"/>
          <p:cNvSpPr>
            <a:spLocks noChangeArrowheads="1"/>
          </p:cNvSpPr>
          <p:nvPr/>
        </p:nvSpPr>
        <p:spPr bwMode="auto">
          <a:xfrm rot="5400000">
            <a:off x="5732314" y="3873500"/>
            <a:ext cx="4464050" cy="838200"/>
          </a:xfrm>
          <a:prstGeom prst="roundRect">
            <a:avLst>
              <a:gd name="adj" fmla="val 27074"/>
            </a:avLst>
          </a:prstGeom>
          <a:solidFill>
            <a:srgbClr val="FFFFCC"/>
          </a:solidFill>
          <a:ln w="38100">
            <a:solidFill>
              <a:schemeClr val="bg1"/>
            </a:solidFill>
            <a:round/>
            <a:headEnd/>
            <a:tailEnd/>
          </a:ln>
          <a:effectLst>
            <a:outerShdw blurRad="63500" dist="63500" dir="3187806" algn="ctr" rotWithShape="0">
              <a:srgbClr val="001D3A">
                <a:alpha val="74997"/>
              </a:srgbClr>
            </a:outerShdw>
          </a:effectLst>
        </p:spPr>
        <p:txBody>
          <a:bodyPr rot="10800000" vert="eaVert" wrap="none" anchor="ctr"/>
          <a:lstStyle/>
          <a:p>
            <a:pPr algn="ctr">
              <a:spcBef>
                <a:spcPct val="50000"/>
              </a:spcBef>
              <a:buFont typeface="Wingdings" pitchFamily="2" charset="2"/>
              <a:buNone/>
              <a:defRPr/>
            </a:pPr>
            <a:endParaRPr lang="zh-CN" altLang="en-US" sz="2000">
              <a:solidFill>
                <a:schemeClr val="tx2"/>
              </a:solidFill>
              <a:effectLst>
                <a:outerShdw blurRad="38100" dist="38100" dir="2700000" algn="tl">
                  <a:srgbClr val="FFFFFF"/>
                </a:outerShdw>
              </a:effectLst>
              <a:latin typeface="Verdana" pitchFamily="34" charset="0"/>
              <a:ea typeface="宋体" pitchFamily="2" charset="-122"/>
            </a:endParaRPr>
          </a:p>
        </p:txBody>
      </p:sp>
      <p:sp>
        <p:nvSpPr>
          <p:cNvPr id="60423" name="Text Box 7"/>
          <p:cNvSpPr txBox="1">
            <a:spLocks noChangeArrowheads="1"/>
          </p:cNvSpPr>
          <p:nvPr/>
        </p:nvSpPr>
        <p:spPr bwMode="auto">
          <a:xfrm>
            <a:off x="7716689" y="3603625"/>
            <a:ext cx="549275" cy="12842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400" b="1"/>
              <a:t>服务器</a:t>
            </a:r>
          </a:p>
        </p:txBody>
      </p:sp>
      <p:sp>
        <p:nvSpPr>
          <p:cNvPr id="58376" name="Line 8"/>
          <p:cNvSpPr>
            <a:spLocks noChangeShapeType="1"/>
          </p:cNvSpPr>
          <p:nvPr/>
        </p:nvSpPr>
        <p:spPr bwMode="auto">
          <a:xfrm>
            <a:off x="2516039" y="26892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8377" name="Line 9"/>
          <p:cNvSpPr>
            <a:spLocks noChangeShapeType="1"/>
          </p:cNvSpPr>
          <p:nvPr/>
        </p:nvSpPr>
        <p:spPr bwMode="auto">
          <a:xfrm flipH="1">
            <a:off x="2516039" y="36036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8378" name="Line 10"/>
          <p:cNvSpPr>
            <a:spLocks noChangeShapeType="1"/>
          </p:cNvSpPr>
          <p:nvPr/>
        </p:nvSpPr>
        <p:spPr bwMode="auto">
          <a:xfrm>
            <a:off x="2516039" y="4670425"/>
            <a:ext cx="4953000" cy="0"/>
          </a:xfrm>
          <a:prstGeom prst="line">
            <a:avLst/>
          </a:prstGeom>
          <a:noFill/>
          <a:ln w="5715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50000"/>
              </a:spcBef>
              <a:buFont typeface="Wingdings" charset="2"/>
              <a:buNone/>
              <a:defRPr/>
            </a:pPr>
            <a:endParaRPr lang="en-US"/>
          </a:p>
        </p:txBody>
      </p:sp>
      <p:sp>
        <p:nvSpPr>
          <p:cNvPr id="58379" name="Text Box 12"/>
          <p:cNvSpPr txBox="1">
            <a:spLocks noChangeArrowheads="1"/>
          </p:cNvSpPr>
          <p:nvPr/>
        </p:nvSpPr>
        <p:spPr bwMode="auto">
          <a:xfrm>
            <a:off x="2516039" y="2232025"/>
            <a:ext cx="50292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认证请求（用户名）</a:t>
            </a:r>
          </a:p>
        </p:txBody>
      </p:sp>
      <p:sp>
        <p:nvSpPr>
          <p:cNvPr id="58380" name="Text Box 13"/>
          <p:cNvSpPr txBox="1">
            <a:spLocks noChangeArrowheads="1"/>
          </p:cNvSpPr>
          <p:nvPr/>
        </p:nvSpPr>
        <p:spPr bwMode="auto">
          <a:xfrm>
            <a:off x="2592239" y="3103563"/>
            <a:ext cx="48768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rPr>
              <a:t>发送</a:t>
            </a:r>
            <a:r>
              <a:rPr lang="zh-CN" altLang="en-US" sz="2000" b="1">
                <a:solidFill>
                  <a:srgbClr val="FE0C34"/>
                </a:solidFill>
              </a:rPr>
              <a:t>挑战</a:t>
            </a:r>
            <a:r>
              <a:rPr lang="zh-CN" altLang="en-US" sz="2000" b="1">
                <a:solidFill>
                  <a:srgbClr val="2808EC"/>
                </a:solidFill>
              </a:rPr>
              <a:t>--随机数R</a:t>
            </a:r>
            <a:r>
              <a:rPr lang="en-US" altLang="zh-CN" sz="2000" b="1">
                <a:solidFill>
                  <a:srgbClr val="2808EC"/>
                </a:solidFill>
              </a:rPr>
              <a:t>’</a:t>
            </a:r>
          </a:p>
        </p:txBody>
      </p:sp>
      <p:sp>
        <p:nvSpPr>
          <p:cNvPr id="58381" name="Text Box 14"/>
          <p:cNvSpPr txBox="1">
            <a:spLocks noChangeArrowheads="1"/>
          </p:cNvSpPr>
          <p:nvPr/>
        </p:nvSpPr>
        <p:spPr bwMode="auto">
          <a:xfrm>
            <a:off x="2516039" y="4213225"/>
            <a:ext cx="5029200" cy="396875"/>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000" b="1">
                <a:solidFill>
                  <a:srgbClr val="2808EC"/>
                </a:solidFill>
                <a:sym typeface="Arial" charset="0"/>
              </a:rPr>
              <a:t>计算并发送</a:t>
            </a:r>
            <a:r>
              <a:rPr lang="zh-CN" altLang="en-US" sz="2000" b="1">
                <a:solidFill>
                  <a:srgbClr val="FE0C34"/>
                </a:solidFill>
                <a:sym typeface="Arial" charset="0"/>
              </a:rPr>
              <a:t>应答</a:t>
            </a:r>
            <a:r>
              <a:rPr lang="zh-CN" altLang="en-US" sz="2000" b="1">
                <a:solidFill>
                  <a:srgbClr val="2808EC"/>
                </a:solidFill>
                <a:sym typeface="Arial" charset="0"/>
              </a:rPr>
              <a:t>F(R,</a:t>
            </a:r>
            <a:r>
              <a:rPr lang="en-US" altLang="zh-CN" sz="2000" b="1">
                <a:solidFill>
                  <a:srgbClr val="2808EC"/>
                </a:solidFill>
                <a:sym typeface="Arial" charset="0"/>
              </a:rPr>
              <a:t>K</a:t>
            </a:r>
            <a:r>
              <a:rPr lang="zh-CN" altLang="en-US" sz="2000" b="1">
                <a:solidFill>
                  <a:srgbClr val="2808EC"/>
                </a:solidFill>
                <a:sym typeface="Arial" charset="0"/>
              </a:rPr>
              <a:t>)</a:t>
            </a:r>
          </a:p>
        </p:txBody>
      </p:sp>
      <p:sp>
        <p:nvSpPr>
          <p:cNvPr id="58382" name="Text Box 15"/>
          <p:cNvSpPr txBox="1">
            <a:spLocks noChangeArrowheads="1"/>
          </p:cNvSpPr>
          <p:nvPr/>
        </p:nvSpPr>
        <p:spPr bwMode="auto">
          <a:xfrm>
            <a:off x="2585889" y="5013325"/>
            <a:ext cx="5029200" cy="852488"/>
          </a:xfrm>
          <a:prstGeom prst="rect">
            <a:avLst/>
          </a:prstGeom>
          <a:noFill/>
          <a:ln>
            <a:noFill/>
          </a:ln>
          <a:effectLst/>
          <a:extLst>
            <a:ext uri="{909E8E84-426E-40DD-AFC4-6F175D3DCCD1}">
              <a14:hiddenFill xmlns:a14="http://schemas.microsoft.com/office/drawing/2010/main">
                <a:solidFill>
                  <a:srgbClr val="D2D8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sz="2000" b="1"/>
          </a:p>
          <a:p>
            <a:pPr algn="ctr">
              <a:spcBef>
                <a:spcPct val="50000"/>
              </a:spcBef>
              <a:buFont typeface="Wingdings" charset="2"/>
              <a:buNone/>
              <a:defRPr/>
            </a:pPr>
            <a:endParaRPr lang="zh-CN" altLang="en-US" sz="2000" b="1"/>
          </a:p>
        </p:txBody>
      </p:sp>
      <p:sp>
        <p:nvSpPr>
          <p:cNvPr id="58383" name="Rectangle 2"/>
          <p:cNvSpPr>
            <a:spLocks noChangeArrowheads="1"/>
          </p:cNvSpPr>
          <p:nvPr/>
        </p:nvSpPr>
        <p:spPr bwMode="auto">
          <a:xfrm>
            <a:off x="6043465" y="4868864"/>
            <a:ext cx="2222500" cy="731836"/>
          </a:xfrm>
          <a:prstGeom prst="rect">
            <a:avLst/>
          </a:prstGeom>
          <a:solidFill>
            <a:srgbClr val="FFFF99"/>
          </a:solidFill>
          <a:ln w="9525">
            <a:solidFill>
              <a:srgbClr val="008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lnSpc>
                <a:spcPct val="150000"/>
              </a:lnSpc>
              <a:spcBef>
                <a:spcPct val="20000"/>
              </a:spcBef>
              <a:buClr>
                <a:srgbClr val="33CC33"/>
              </a:buClr>
              <a:buFont typeface="Wingdings 2" charset="2"/>
              <a:buNone/>
              <a:defRPr/>
            </a:pPr>
            <a:r>
              <a:rPr lang="zh-CN" altLang="en-US" sz="2400">
                <a:solidFill>
                  <a:srgbClr val="FF0000"/>
                </a:solidFill>
                <a:ea typeface="黑体" charset="-122"/>
                <a:sym typeface="Arial" charset="0"/>
              </a:rPr>
              <a:t>无法验证通过</a:t>
            </a:r>
          </a:p>
        </p:txBody>
      </p:sp>
      <p:sp>
        <p:nvSpPr>
          <p:cNvPr id="60432" name="AutoShape 16"/>
          <p:cNvSpPr>
            <a:spLocks noChangeArrowheads="1"/>
          </p:cNvSpPr>
          <p:nvPr/>
        </p:nvSpPr>
        <p:spPr bwMode="auto">
          <a:xfrm>
            <a:off x="1290489" y="4076700"/>
            <a:ext cx="287338" cy="360363"/>
          </a:xfrm>
          <a:prstGeom prst="leftArrow">
            <a:avLst>
              <a:gd name="adj1" fmla="val 50000"/>
              <a:gd name="adj2" fmla="val 25000"/>
            </a:avLst>
          </a:prstGeom>
          <a:solidFill>
            <a:srgbClr val="CC99FF"/>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endParaRPr lang="zh-CN" altLang="en-US"/>
          </a:p>
        </p:txBody>
      </p:sp>
      <p:sp>
        <p:nvSpPr>
          <p:cNvPr id="60433" name="Text Box 17"/>
          <p:cNvSpPr txBox="1">
            <a:spLocks noChangeArrowheads="1"/>
          </p:cNvSpPr>
          <p:nvPr/>
        </p:nvSpPr>
        <p:spPr bwMode="auto">
          <a:xfrm>
            <a:off x="360214" y="3854450"/>
            <a:ext cx="1073150"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1600">
                <a:solidFill>
                  <a:srgbClr val="FE0C34"/>
                </a:solidFill>
                <a:latin typeface="黑体" charset="-122"/>
                <a:ea typeface="黑体" charset="-122"/>
              </a:rPr>
              <a:t>用户名</a:t>
            </a:r>
            <a:r>
              <a:rPr lang="zh-CN" altLang="en-US" sz="1600" b="1">
                <a:solidFill>
                  <a:srgbClr val="FE0C34"/>
                </a:solidFill>
                <a:latin typeface="黑体" charset="-122"/>
                <a:ea typeface="黑体" charset="-122"/>
                <a:sym typeface="Arial" charset="0"/>
              </a:rPr>
              <a:t>F(R,</a:t>
            </a:r>
            <a:r>
              <a:rPr lang="en-US" altLang="zh-CN" sz="1600" b="1">
                <a:solidFill>
                  <a:srgbClr val="FE0C34"/>
                </a:solidFill>
                <a:latin typeface="黑体" charset="-122"/>
                <a:ea typeface="黑体" charset="-122"/>
                <a:sym typeface="Arial" charset="0"/>
              </a:rPr>
              <a:t>K</a:t>
            </a:r>
            <a:r>
              <a:rPr lang="zh-CN" altLang="en-US" sz="1600" b="1">
                <a:solidFill>
                  <a:srgbClr val="FE0C34"/>
                </a:solidFill>
                <a:latin typeface="黑体" charset="-122"/>
                <a:ea typeface="黑体" charset="-122"/>
                <a:sym typeface="Arial" charset="0"/>
              </a:rPr>
              <a:t>)</a:t>
            </a:r>
            <a:endParaRPr lang="zh-CN" altLang="en-US" sz="1600">
              <a:solidFill>
                <a:srgbClr val="FE0C34"/>
              </a:solidFill>
              <a:latin typeface="黑体" charset="-122"/>
              <a:ea typeface="黑体" charset="-122"/>
            </a:endParaRPr>
          </a:p>
          <a:p>
            <a:pPr algn="ctr">
              <a:spcBef>
                <a:spcPct val="50000"/>
              </a:spcBef>
              <a:buFont typeface="Wingdings" charset="2"/>
              <a:buNone/>
              <a:defRPr/>
            </a:pPr>
            <a:endParaRPr lang="zh-CN" altLang="en-US" sz="1600">
              <a:solidFill>
                <a:srgbClr val="FE0C34"/>
              </a:solidFill>
              <a:latin typeface="黑体" charset="-122"/>
              <a:ea typeface="黑体" charset="-122"/>
            </a:endParaRPr>
          </a:p>
        </p:txBody>
      </p:sp>
      <p:sp>
        <p:nvSpPr>
          <p:cNvPr id="3" name="Slide Number Placeholder 2"/>
          <p:cNvSpPr>
            <a:spLocks noGrp="1"/>
          </p:cNvSpPr>
          <p:nvPr>
            <p:ph type="sldNum" sz="quarter" idx="12"/>
          </p:nvPr>
        </p:nvSpPr>
        <p:spPr/>
        <p:txBody>
          <a:bodyPr/>
          <a:lstStyle/>
          <a:p>
            <a:fld id="{297DE729-F9B5-6B4A-8061-A00ED75EC337}" type="slidenum">
              <a:rPr lang="en-US" smtClean="0"/>
              <a:t>38</a:t>
            </a:fld>
            <a:endParaRPr lang="en-US"/>
          </a:p>
        </p:txBody>
      </p:sp>
    </p:spTree>
    <p:extLst>
      <p:ext uri="{BB962C8B-B14F-4D97-AF65-F5344CB8AC3E}">
        <p14:creationId xmlns:p14="http://schemas.microsoft.com/office/powerpoint/2010/main" val="761730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9"/>
                                        </p:tgtEl>
                                        <p:attrNameLst>
                                          <p:attrName>style.visibility</p:attrName>
                                        </p:attrNameLst>
                                      </p:cBhvr>
                                      <p:to>
                                        <p:strVal val="visible"/>
                                      </p:to>
                                    </p:set>
                                  </p:childTnLst>
                                </p:cTn>
                              </p:par>
                              <p:par>
                                <p:cTn id="7" presetID="12" presetClass="entr" presetSubtype="8" fill="hold" nodeType="withEffect">
                                  <p:stCondLst>
                                    <p:cond delay="0"/>
                                  </p:stCondLst>
                                  <p:childTnLst>
                                    <p:set>
                                      <p:cBhvr>
                                        <p:cTn id="8" dur="1" fill="hold">
                                          <p:stCondLst>
                                            <p:cond delay="0"/>
                                          </p:stCondLst>
                                        </p:cTn>
                                        <p:tgtEl>
                                          <p:spTgt spid="58376"/>
                                        </p:tgtEl>
                                        <p:attrNameLst>
                                          <p:attrName>style.visibility</p:attrName>
                                        </p:attrNameLst>
                                      </p:cBhvr>
                                      <p:to>
                                        <p:strVal val="visible"/>
                                      </p:to>
                                    </p:set>
                                    <p:animEffect transition="in" filter="slide(fromLeft)">
                                      <p:cBhvr>
                                        <p:cTn id="9" dur="1000"/>
                                        <p:tgtEl>
                                          <p:spTgt spid="5837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8380"/>
                                        </p:tgtEl>
                                        <p:attrNameLst>
                                          <p:attrName>style.visibility</p:attrName>
                                        </p:attrNameLst>
                                      </p:cBhvr>
                                      <p:to>
                                        <p:strVal val="visible"/>
                                      </p:to>
                                    </p:set>
                                  </p:childTnLst>
                                </p:cTn>
                              </p:par>
                              <p:par>
                                <p:cTn id="14" presetID="12" presetClass="entr" presetSubtype="2" fill="hold" nodeType="withEffect">
                                  <p:stCondLst>
                                    <p:cond delay="0"/>
                                  </p:stCondLst>
                                  <p:childTnLst>
                                    <p:set>
                                      <p:cBhvr>
                                        <p:cTn id="15" dur="1" fill="hold">
                                          <p:stCondLst>
                                            <p:cond delay="0"/>
                                          </p:stCondLst>
                                        </p:cTn>
                                        <p:tgtEl>
                                          <p:spTgt spid="58377"/>
                                        </p:tgtEl>
                                        <p:attrNameLst>
                                          <p:attrName>style.visibility</p:attrName>
                                        </p:attrNameLst>
                                      </p:cBhvr>
                                      <p:to>
                                        <p:strVal val="visible"/>
                                      </p:to>
                                    </p:set>
                                    <p:animEffect transition="in" filter="slide(fromRight)">
                                      <p:cBhvr>
                                        <p:cTn id="16" dur="1000"/>
                                        <p:tgtEl>
                                          <p:spTgt spid="5837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381"/>
                                        </p:tgtEl>
                                        <p:attrNameLst>
                                          <p:attrName>style.visibility</p:attrName>
                                        </p:attrNameLst>
                                      </p:cBhvr>
                                      <p:to>
                                        <p:strVal val="visible"/>
                                      </p:to>
                                    </p:set>
                                  </p:childTnLst>
                                </p:cTn>
                              </p:par>
                              <p:par>
                                <p:cTn id="21" presetID="12" presetClass="entr" presetSubtype="8" fill="hold" nodeType="withEffect">
                                  <p:stCondLst>
                                    <p:cond delay="0"/>
                                  </p:stCondLst>
                                  <p:childTnLst>
                                    <p:set>
                                      <p:cBhvr>
                                        <p:cTn id="22" dur="1" fill="hold">
                                          <p:stCondLst>
                                            <p:cond delay="0"/>
                                          </p:stCondLst>
                                        </p:cTn>
                                        <p:tgtEl>
                                          <p:spTgt spid="58378"/>
                                        </p:tgtEl>
                                        <p:attrNameLst>
                                          <p:attrName>style.visibility</p:attrName>
                                        </p:attrNameLst>
                                      </p:cBhvr>
                                      <p:to>
                                        <p:strVal val="visible"/>
                                      </p:to>
                                    </p:set>
                                    <p:animEffect transition="in" filter="slide(fromLeft)">
                                      <p:cBhvr>
                                        <p:cTn id="23" dur="1000"/>
                                        <p:tgtEl>
                                          <p:spTgt spid="5837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838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8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9" grpId="0" autoUpdateAnimBg="0"/>
      <p:bldP spid="58380" grpId="0" autoUpdateAnimBg="0"/>
      <p:bldP spid="58381" grpId="0" autoUpdateAnimBg="0"/>
      <p:bldP spid="58382" grpId="0" autoUpdateAnimBg="0"/>
      <p:bldP spid="58383" grpId="0" bldLvl="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3"/>
          <p:cNvSpPr>
            <a:spLocks noGrp="1" noChangeArrowheads="1"/>
          </p:cNvSpPr>
          <p:nvPr>
            <p:ph type="title" idx="4294967295"/>
          </p:nvPr>
        </p:nvSpPr>
        <p:spPr>
          <a:xfrm>
            <a:off x="863600" y="560957"/>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动态口令</a:t>
            </a:r>
          </a:p>
        </p:txBody>
      </p:sp>
      <p:sp>
        <p:nvSpPr>
          <p:cNvPr id="91138" name="Rectangle 2"/>
          <p:cNvSpPr>
            <a:spLocks noGrp="1" noChangeArrowheads="1"/>
          </p:cNvSpPr>
          <p:nvPr>
            <p:ph idx="4294967295"/>
          </p:nvPr>
        </p:nvSpPr>
        <p:spPr>
          <a:xfrm>
            <a:off x="755650" y="1422400"/>
            <a:ext cx="8229600" cy="2374900"/>
          </a:xfrm>
        </p:spPr>
        <p:txBody>
          <a:bodyPr/>
          <a:lstStyle/>
          <a:p>
            <a:pPr algn="just" eaLnBrk="1" hangingPunct="1"/>
            <a:r>
              <a:rPr lang="zh-CN" altLang="en-US" dirty="0">
                <a:cs typeface="DengXian" charset="-122"/>
              </a:rPr>
              <a:t>动态口令（一次性口令）实现方法</a:t>
            </a:r>
            <a:endParaRPr lang="zh-CN" altLang="en-US" dirty="0">
              <a:latin typeface="楷体_GB2312" charset="0"/>
              <a:ea typeface="楷体_GB2312" charset="0"/>
            </a:endParaRPr>
          </a:p>
          <a:p>
            <a:pPr lvl="2" algn="just" eaLnBrk="1" hangingPunct="1">
              <a:lnSpc>
                <a:spcPct val="120000"/>
              </a:lnSpc>
            </a:pPr>
            <a:r>
              <a:rPr lang="zh-CN" altLang="en-US" dirty="0">
                <a:latin typeface="黑体" charset="-122"/>
                <a:cs typeface="DengXian" charset="-122"/>
              </a:rPr>
              <a:t>时间同步技术</a:t>
            </a:r>
          </a:p>
          <a:p>
            <a:pPr lvl="3" algn="just" eaLnBrk="1" hangingPunct="1">
              <a:lnSpc>
                <a:spcPct val="120000"/>
              </a:lnSpc>
            </a:pPr>
            <a:r>
              <a:rPr lang="zh-CN" altLang="en-US" sz="2400" dirty="0">
                <a:latin typeface="黑体" charset="-122"/>
                <a:ea typeface="楷体_GB2312" charset="0"/>
              </a:rPr>
              <a:t>适用于网络性能稳定，验证效率高</a:t>
            </a:r>
          </a:p>
          <a:p>
            <a:pPr lvl="2" algn="just" eaLnBrk="1" hangingPunct="1">
              <a:lnSpc>
                <a:spcPct val="120000"/>
              </a:lnSpc>
            </a:pPr>
            <a:r>
              <a:rPr lang="zh-CN" altLang="en-US" dirty="0">
                <a:latin typeface="黑体" charset="-122"/>
                <a:cs typeface="DengXian" charset="-122"/>
              </a:rPr>
              <a:t>挑战</a:t>
            </a:r>
            <a:r>
              <a:rPr lang="en-US" altLang="zh-CN" dirty="0">
                <a:latin typeface="黑体" charset="-122"/>
                <a:cs typeface="DengXian" charset="-122"/>
              </a:rPr>
              <a:t>-</a:t>
            </a:r>
            <a:r>
              <a:rPr lang="zh-CN" altLang="en-US" dirty="0">
                <a:latin typeface="黑体" charset="-122"/>
                <a:cs typeface="DengXian" charset="-122"/>
              </a:rPr>
              <a:t>应答技术</a:t>
            </a:r>
          </a:p>
          <a:p>
            <a:pPr lvl="3" algn="just" eaLnBrk="1" hangingPunct="1">
              <a:lnSpc>
                <a:spcPct val="120000"/>
              </a:lnSpc>
            </a:pPr>
            <a:r>
              <a:rPr lang="zh-CN" altLang="en-US" sz="2400" dirty="0">
                <a:latin typeface="黑体" charset="-122"/>
                <a:ea typeface="楷体_GB2312" charset="0"/>
              </a:rPr>
              <a:t>适用于分布式网络环境，安全性、可靠性高</a:t>
            </a:r>
          </a:p>
          <a:p>
            <a:pPr lvl="1" algn="just" eaLnBrk="1" hangingPunct="1">
              <a:buFont typeface="Arial" charset="0"/>
              <a:buNone/>
            </a:pPr>
            <a:endParaRPr lang="zh-CN" altLang="en-US" sz="2400" dirty="0">
              <a:latin typeface="楷体_GB2312" charset="0"/>
              <a:ea typeface="楷体_GB2312" charset="0"/>
            </a:endParaRPr>
          </a:p>
        </p:txBody>
      </p:sp>
      <p:pic>
        <p:nvPicPr>
          <p:cNvPr id="60420" name="图片 3" descr="动态口令牌">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508500"/>
            <a:ext cx="4425950" cy="194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0421"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4365625"/>
            <a:ext cx="3671888"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Slide Number Placeholder 2"/>
          <p:cNvSpPr>
            <a:spLocks noGrp="1"/>
          </p:cNvSpPr>
          <p:nvPr>
            <p:ph type="sldNum" sz="quarter" idx="12"/>
          </p:nvPr>
        </p:nvSpPr>
        <p:spPr/>
        <p:txBody>
          <a:bodyPr/>
          <a:lstStyle/>
          <a:p>
            <a:fld id="{297DE729-F9B5-6B4A-8061-A00ED75EC337}" type="slidenum">
              <a:rPr lang="en-US" smtClean="0"/>
              <a:t>39</a:t>
            </a:fld>
            <a:endParaRPr lang="en-US"/>
          </a:p>
        </p:txBody>
      </p:sp>
    </p:spTree>
    <p:extLst>
      <p:ext uri="{BB962C8B-B14F-4D97-AF65-F5344CB8AC3E}">
        <p14:creationId xmlns:p14="http://schemas.microsoft.com/office/powerpoint/2010/main" val="746208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p:cTn id="7" dur="1000" fill="hold"/>
                                        <p:tgtEl>
                                          <p:spTgt spid="60420"/>
                                        </p:tgtEl>
                                        <p:attrNameLst>
                                          <p:attrName>ppt_w</p:attrName>
                                        </p:attrNameLst>
                                      </p:cBhvr>
                                      <p:tavLst>
                                        <p:tav tm="0">
                                          <p:val>
                                            <p:strVal val="#ppt_w*0.70"/>
                                          </p:val>
                                        </p:tav>
                                        <p:tav tm="100000">
                                          <p:val>
                                            <p:strVal val="#ppt_w"/>
                                          </p:val>
                                        </p:tav>
                                      </p:tavLst>
                                    </p:anim>
                                    <p:anim calcmode="lin" valueType="num">
                                      <p:cBhvr>
                                        <p:cTn id="8" dur="1000" fill="hold"/>
                                        <p:tgtEl>
                                          <p:spTgt spid="60420"/>
                                        </p:tgtEl>
                                        <p:attrNameLst>
                                          <p:attrName>ppt_h</p:attrName>
                                        </p:attrNameLst>
                                      </p:cBhvr>
                                      <p:tavLst>
                                        <p:tav tm="0">
                                          <p:val>
                                            <p:strVal val="#ppt_h"/>
                                          </p:val>
                                        </p:tav>
                                        <p:tav tm="100000">
                                          <p:val>
                                            <p:strVal val="#ppt_h"/>
                                          </p:val>
                                        </p:tav>
                                      </p:tavLst>
                                    </p:anim>
                                    <p:animEffect transition="in" filter="fade">
                                      <p:cBhvr>
                                        <p:cTn id="9" dur="1000"/>
                                        <p:tgtEl>
                                          <p:spTgt spid="60420"/>
                                        </p:tgtEl>
                                      </p:cBhvr>
                                    </p:animEffect>
                                  </p:childTnLst>
                                </p:cTn>
                              </p:par>
                              <p:par>
                                <p:cTn id="10" presetID="55" presetClass="entr" presetSubtype="0" fill="hold" nodeType="withEffect">
                                  <p:stCondLst>
                                    <p:cond delay="0"/>
                                  </p:stCondLst>
                                  <p:childTnLst>
                                    <p:set>
                                      <p:cBhvr>
                                        <p:cTn id="11" dur="1" fill="hold">
                                          <p:stCondLst>
                                            <p:cond delay="0"/>
                                          </p:stCondLst>
                                        </p:cTn>
                                        <p:tgtEl>
                                          <p:spTgt spid="60421"/>
                                        </p:tgtEl>
                                        <p:attrNameLst>
                                          <p:attrName>style.visibility</p:attrName>
                                        </p:attrNameLst>
                                      </p:cBhvr>
                                      <p:to>
                                        <p:strVal val="visible"/>
                                      </p:to>
                                    </p:set>
                                    <p:anim calcmode="lin" valueType="num">
                                      <p:cBhvr>
                                        <p:cTn id="12" dur="1000" fill="hold"/>
                                        <p:tgtEl>
                                          <p:spTgt spid="60421"/>
                                        </p:tgtEl>
                                        <p:attrNameLst>
                                          <p:attrName>ppt_w</p:attrName>
                                        </p:attrNameLst>
                                      </p:cBhvr>
                                      <p:tavLst>
                                        <p:tav tm="0">
                                          <p:val>
                                            <p:strVal val="#ppt_w*0.70"/>
                                          </p:val>
                                        </p:tav>
                                        <p:tav tm="100000">
                                          <p:val>
                                            <p:strVal val="#ppt_w"/>
                                          </p:val>
                                        </p:tav>
                                      </p:tavLst>
                                    </p:anim>
                                    <p:anim calcmode="lin" valueType="num">
                                      <p:cBhvr>
                                        <p:cTn id="13" dur="1000" fill="hold"/>
                                        <p:tgtEl>
                                          <p:spTgt spid="60421"/>
                                        </p:tgtEl>
                                        <p:attrNameLst>
                                          <p:attrName>ppt_h</p:attrName>
                                        </p:attrNameLst>
                                      </p:cBhvr>
                                      <p:tavLst>
                                        <p:tav tm="0">
                                          <p:val>
                                            <p:strVal val="#ppt_h"/>
                                          </p:val>
                                        </p:tav>
                                        <p:tav tm="100000">
                                          <p:val>
                                            <p:strVal val="#ppt_h"/>
                                          </p:val>
                                        </p:tav>
                                      </p:tavLst>
                                    </p:anim>
                                    <p:animEffect transition="in" filter="fade">
                                      <p:cBhvr>
                                        <p:cTn id="14" dur="10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zh-CN" altLang="en-US" dirty="0"/>
              <a:t>基本的口令方案</a:t>
            </a:r>
            <a:endParaRPr lang="en-US" altLang="en-US" dirty="0"/>
          </a:p>
        </p:txBody>
      </p:sp>
      <p:sp>
        <p:nvSpPr>
          <p:cNvPr id="33794" name="Rectangle 3"/>
          <p:cNvSpPr>
            <a:spLocks noGrp="1" noChangeArrowheads="1"/>
          </p:cNvSpPr>
          <p:nvPr>
            <p:ph type="body" idx="1"/>
          </p:nvPr>
        </p:nvSpPr>
        <p:spPr>
          <a:xfrm>
            <a:off x="5937250" y="2026444"/>
            <a:ext cx="2216150" cy="533400"/>
          </a:xfrm>
        </p:spPr>
        <p:txBody>
          <a:bodyPr/>
          <a:lstStyle/>
          <a:p>
            <a:pPr eaLnBrk="1" hangingPunct="1">
              <a:buFontTx/>
              <a:buNone/>
            </a:pPr>
            <a:r>
              <a:rPr lang="zh-CN" altLang="en-US" dirty="0"/>
              <a:t>口令文件</a:t>
            </a:r>
            <a:endParaRPr lang="en-US" altLang="en-US" dirty="0"/>
          </a:p>
        </p:txBody>
      </p:sp>
      <p:grpSp>
        <p:nvGrpSpPr>
          <p:cNvPr id="33795" name="Group 4"/>
          <p:cNvGrpSpPr>
            <a:grpSpLocks/>
          </p:cNvGrpSpPr>
          <p:nvPr/>
        </p:nvGrpSpPr>
        <p:grpSpPr bwMode="auto">
          <a:xfrm>
            <a:off x="762000" y="3505200"/>
            <a:ext cx="1765300" cy="2374900"/>
            <a:chOff x="719" y="2073"/>
            <a:chExt cx="1112" cy="1496"/>
          </a:xfrm>
        </p:grpSpPr>
        <p:grpSp>
          <p:nvGrpSpPr>
            <p:cNvPr id="33801" name="Group 5"/>
            <p:cNvGrpSpPr>
              <a:grpSpLocks/>
            </p:cNvGrpSpPr>
            <p:nvPr/>
          </p:nvGrpSpPr>
          <p:grpSpPr bwMode="auto">
            <a:xfrm>
              <a:off x="966" y="2582"/>
              <a:ext cx="792" cy="661"/>
              <a:chOff x="966" y="2582"/>
              <a:chExt cx="792" cy="661"/>
            </a:xfrm>
          </p:grpSpPr>
          <p:sp>
            <p:nvSpPr>
              <p:cNvPr id="33855" name="Freeform 6"/>
              <p:cNvSpPr>
                <a:spLocks/>
              </p:cNvSpPr>
              <p:nvPr/>
            </p:nvSpPr>
            <p:spPr bwMode="auto">
              <a:xfrm>
                <a:off x="966" y="2582"/>
                <a:ext cx="514" cy="412"/>
              </a:xfrm>
              <a:custGeom>
                <a:avLst/>
                <a:gdLst>
                  <a:gd name="T0" fmla="*/ 353 w 514"/>
                  <a:gd name="T1" fmla="*/ 163 h 412"/>
                  <a:gd name="T2" fmla="*/ 425 w 514"/>
                  <a:gd name="T3" fmla="*/ 197 h 412"/>
                  <a:gd name="T4" fmla="*/ 446 w 514"/>
                  <a:gd name="T5" fmla="*/ 227 h 412"/>
                  <a:gd name="T6" fmla="*/ 463 w 514"/>
                  <a:gd name="T7" fmla="*/ 304 h 412"/>
                  <a:gd name="T8" fmla="*/ 491 w 514"/>
                  <a:gd name="T9" fmla="*/ 360 h 412"/>
                  <a:gd name="T10" fmla="*/ 514 w 514"/>
                  <a:gd name="T11" fmla="*/ 412 h 412"/>
                  <a:gd name="T12" fmla="*/ 458 w 514"/>
                  <a:gd name="T13" fmla="*/ 365 h 412"/>
                  <a:gd name="T14" fmla="*/ 413 w 514"/>
                  <a:gd name="T15" fmla="*/ 342 h 412"/>
                  <a:gd name="T16" fmla="*/ 348 w 514"/>
                  <a:gd name="T17" fmla="*/ 295 h 412"/>
                  <a:gd name="T18" fmla="*/ 322 w 514"/>
                  <a:gd name="T19" fmla="*/ 250 h 412"/>
                  <a:gd name="T20" fmla="*/ 306 w 514"/>
                  <a:gd name="T21" fmla="*/ 186 h 412"/>
                  <a:gd name="T22" fmla="*/ 72 w 514"/>
                  <a:gd name="T23" fmla="*/ 91 h 412"/>
                  <a:gd name="T24" fmla="*/ 0 w 514"/>
                  <a:gd name="T25" fmla="*/ 3 h 412"/>
                  <a:gd name="T26" fmla="*/ 35 w 514"/>
                  <a:gd name="T27" fmla="*/ 0 h 412"/>
                  <a:gd name="T28" fmla="*/ 112 w 514"/>
                  <a:gd name="T29" fmla="*/ 28 h 412"/>
                  <a:gd name="T30" fmla="*/ 353 w 514"/>
                  <a:gd name="T31" fmla="*/ 163 h 4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4"/>
                  <a:gd name="T49" fmla="*/ 0 h 412"/>
                  <a:gd name="T50" fmla="*/ 514 w 514"/>
                  <a:gd name="T51" fmla="*/ 412 h 4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4" h="412">
                    <a:moveTo>
                      <a:pt x="353" y="163"/>
                    </a:moveTo>
                    <a:lnTo>
                      <a:pt x="425" y="197"/>
                    </a:lnTo>
                    <a:lnTo>
                      <a:pt x="446" y="227"/>
                    </a:lnTo>
                    <a:lnTo>
                      <a:pt x="463" y="304"/>
                    </a:lnTo>
                    <a:lnTo>
                      <a:pt x="491" y="360"/>
                    </a:lnTo>
                    <a:lnTo>
                      <a:pt x="514" y="412"/>
                    </a:lnTo>
                    <a:lnTo>
                      <a:pt x="458" y="365"/>
                    </a:lnTo>
                    <a:lnTo>
                      <a:pt x="413" y="342"/>
                    </a:lnTo>
                    <a:lnTo>
                      <a:pt x="348" y="295"/>
                    </a:lnTo>
                    <a:lnTo>
                      <a:pt x="322" y="250"/>
                    </a:lnTo>
                    <a:lnTo>
                      <a:pt x="306" y="186"/>
                    </a:lnTo>
                    <a:lnTo>
                      <a:pt x="72" y="91"/>
                    </a:lnTo>
                    <a:lnTo>
                      <a:pt x="0" y="3"/>
                    </a:lnTo>
                    <a:lnTo>
                      <a:pt x="35" y="0"/>
                    </a:lnTo>
                    <a:lnTo>
                      <a:pt x="112" y="28"/>
                    </a:lnTo>
                    <a:lnTo>
                      <a:pt x="353" y="163"/>
                    </a:lnTo>
                    <a:close/>
                  </a:path>
                </a:pathLst>
              </a:custGeom>
              <a:solidFill>
                <a:srgbClr val="E040A0"/>
              </a:solidFill>
              <a:ln w="11113">
                <a:solidFill>
                  <a:srgbClr val="000000"/>
                </a:solidFill>
                <a:round/>
                <a:headEnd/>
                <a:tailEnd/>
              </a:ln>
            </p:spPr>
            <p:txBody>
              <a:bodyPr/>
              <a:lstStyle/>
              <a:p>
                <a:endParaRPr lang="en-US"/>
              </a:p>
            </p:txBody>
          </p:sp>
          <p:grpSp>
            <p:nvGrpSpPr>
              <p:cNvPr id="33856" name="Group 7"/>
              <p:cNvGrpSpPr>
                <a:grpSpLocks/>
              </p:cNvGrpSpPr>
              <p:nvPr/>
            </p:nvGrpSpPr>
            <p:grpSpPr bwMode="auto">
              <a:xfrm>
                <a:off x="1334" y="2818"/>
                <a:ext cx="424" cy="425"/>
                <a:chOff x="1334" y="2818"/>
                <a:chExt cx="424" cy="425"/>
              </a:xfrm>
            </p:grpSpPr>
            <p:sp>
              <p:nvSpPr>
                <p:cNvPr id="33857" name="Freeform 8"/>
                <p:cNvSpPr>
                  <a:spLocks/>
                </p:cNvSpPr>
                <p:nvPr/>
              </p:nvSpPr>
              <p:spPr bwMode="auto">
                <a:xfrm>
                  <a:off x="1334" y="2818"/>
                  <a:ext cx="424" cy="425"/>
                </a:xfrm>
                <a:custGeom>
                  <a:avLst/>
                  <a:gdLst>
                    <a:gd name="T0" fmla="*/ 0 w 424"/>
                    <a:gd name="T1" fmla="*/ 345 h 425"/>
                    <a:gd name="T2" fmla="*/ 57 w 424"/>
                    <a:gd name="T3" fmla="*/ 321 h 425"/>
                    <a:gd name="T4" fmla="*/ 73 w 424"/>
                    <a:gd name="T5" fmla="*/ 284 h 425"/>
                    <a:gd name="T6" fmla="*/ 87 w 424"/>
                    <a:gd name="T7" fmla="*/ 250 h 425"/>
                    <a:gd name="T8" fmla="*/ 89 w 424"/>
                    <a:gd name="T9" fmla="*/ 208 h 425"/>
                    <a:gd name="T10" fmla="*/ 78 w 424"/>
                    <a:gd name="T11" fmla="*/ 155 h 425"/>
                    <a:gd name="T12" fmla="*/ 68 w 424"/>
                    <a:gd name="T13" fmla="*/ 100 h 425"/>
                    <a:gd name="T14" fmla="*/ 83 w 424"/>
                    <a:gd name="T15" fmla="*/ 90 h 425"/>
                    <a:gd name="T16" fmla="*/ 102 w 424"/>
                    <a:gd name="T17" fmla="*/ 88 h 425"/>
                    <a:gd name="T18" fmla="*/ 125 w 424"/>
                    <a:gd name="T19" fmla="*/ 100 h 425"/>
                    <a:gd name="T20" fmla="*/ 148 w 424"/>
                    <a:gd name="T21" fmla="*/ 130 h 425"/>
                    <a:gd name="T22" fmla="*/ 174 w 424"/>
                    <a:gd name="T23" fmla="*/ 193 h 425"/>
                    <a:gd name="T24" fmla="*/ 197 w 424"/>
                    <a:gd name="T25" fmla="*/ 140 h 425"/>
                    <a:gd name="T26" fmla="*/ 232 w 424"/>
                    <a:gd name="T27" fmla="*/ 98 h 425"/>
                    <a:gd name="T28" fmla="*/ 266 w 424"/>
                    <a:gd name="T29" fmla="*/ 71 h 425"/>
                    <a:gd name="T30" fmla="*/ 313 w 424"/>
                    <a:gd name="T31" fmla="*/ 29 h 425"/>
                    <a:gd name="T32" fmla="*/ 348 w 424"/>
                    <a:gd name="T33" fmla="*/ 2 h 425"/>
                    <a:gd name="T34" fmla="*/ 371 w 424"/>
                    <a:gd name="T35" fmla="*/ 0 h 425"/>
                    <a:gd name="T36" fmla="*/ 386 w 424"/>
                    <a:gd name="T37" fmla="*/ 14 h 425"/>
                    <a:gd name="T38" fmla="*/ 379 w 424"/>
                    <a:gd name="T39" fmla="*/ 35 h 425"/>
                    <a:gd name="T40" fmla="*/ 359 w 424"/>
                    <a:gd name="T41" fmla="*/ 71 h 425"/>
                    <a:gd name="T42" fmla="*/ 330 w 424"/>
                    <a:gd name="T43" fmla="*/ 115 h 425"/>
                    <a:gd name="T44" fmla="*/ 293 w 424"/>
                    <a:gd name="T45" fmla="*/ 161 h 425"/>
                    <a:gd name="T46" fmla="*/ 344 w 424"/>
                    <a:gd name="T47" fmla="*/ 149 h 425"/>
                    <a:gd name="T48" fmla="*/ 385 w 424"/>
                    <a:gd name="T49" fmla="*/ 150 h 425"/>
                    <a:gd name="T50" fmla="*/ 406 w 424"/>
                    <a:gd name="T51" fmla="*/ 161 h 425"/>
                    <a:gd name="T52" fmla="*/ 406 w 424"/>
                    <a:gd name="T53" fmla="*/ 183 h 425"/>
                    <a:gd name="T54" fmla="*/ 395 w 424"/>
                    <a:gd name="T55" fmla="*/ 203 h 425"/>
                    <a:gd name="T56" fmla="*/ 374 w 424"/>
                    <a:gd name="T57" fmla="*/ 224 h 425"/>
                    <a:gd name="T58" fmla="*/ 339 w 424"/>
                    <a:gd name="T59" fmla="*/ 236 h 425"/>
                    <a:gd name="T60" fmla="*/ 379 w 424"/>
                    <a:gd name="T61" fmla="*/ 233 h 425"/>
                    <a:gd name="T62" fmla="*/ 412 w 424"/>
                    <a:gd name="T63" fmla="*/ 243 h 425"/>
                    <a:gd name="T64" fmla="*/ 424 w 424"/>
                    <a:gd name="T65" fmla="*/ 271 h 425"/>
                    <a:gd name="T66" fmla="*/ 413 w 424"/>
                    <a:gd name="T67" fmla="*/ 294 h 425"/>
                    <a:gd name="T68" fmla="*/ 387 w 424"/>
                    <a:gd name="T69" fmla="*/ 306 h 425"/>
                    <a:gd name="T70" fmla="*/ 319 w 424"/>
                    <a:gd name="T71" fmla="*/ 302 h 425"/>
                    <a:gd name="T72" fmla="*/ 352 w 424"/>
                    <a:gd name="T73" fmla="*/ 314 h 425"/>
                    <a:gd name="T74" fmla="*/ 368 w 424"/>
                    <a:gd name="T75" fmla="*/ 327 h 425"/>
                    <a:gd name="T76" fmla="*/ 380 w 424"/>
                    <a:gd name="T77" fmla="*/ 345 h 425"/>
                    <a:gd name="T78" fmla="*/ 376 w 424"/>
                    <a:gd name="T79" fmla="*/ 372 h 425"/>
                    <a:gd name="T80" fmla="*/ 356 w 424"/>
                    <a:gd name="T81" fmla="*/ 388 h 425"/>
                    <a:gd name="T82" fmla="*/ 334 w 424"/>
                    <a:gd name="T83" fmla="*/ 387 h 425"/>
                    <a:gd name="T84" fmla="*/ 304 w 424"/>
                    <a:gd name="T85" fmla="*/ 378 h 425"/>
                    <a:gd name="T86" fmla="*/ 275 w 424"/>
                    <a:gd name="T87" fmla="*/ 363 h 425"/>
                    <a:gd name="T88" fmla="*/ 257 w 424"/>
                    <a:gd name="T89" fmla="*/ 390 h 425"/>
                    <a:gd name="T90" fmla="*/ 238 w 424"/>
                    <a:gd name="T91" fmla="*/ 410 h 425"/>
                    <a:gd name="T92" fmla="*/ 216 w 424"/>
                    <a:gd name="T93" fmla="*/ 420 h 425"/>
                    <a:gd name="T94" fmla="*/ 188 w 424"/>
                    <a:gd name="T95" fmla="*/ 425 h 425"/>
                    <a:gd name="T96" fmla="*/ 71 w 424"/>
                    <a:gd name="T97" fmla="*/ 396 h 425"/>
                    <a:gd name="T98" fmla="*/ 0 w 424"/>
                    <a:gd name="T99" fmla="*/ 345 h 4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4"/>
                    <a:gd name="T151" fmla="*/ 0 h 425"/>
                    <a:gd name="T152" fmla="*/ 424 w 424"/>
                    <a:gd name="T153" fmla="*/ 425 h 4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4" h="425">
                      <a:moveTo>
                        <a:pt x="0" y="345"/>
                      </a:moveTo>
                      <a:lnTo>
                        <a:pt x="57" y="321"/>
                      </a:lnTo>
                      <a:lnTo>
                        <a:pt x="73" y="284"/>
                      </a:lnTo>
                      <a:lnTo>
                        <a:pt x="87" y="250"/>
                      </a:lnTo>
                      <a:lnTo>
                        <a:pt x="89" y="208"/>
                      </a:lnTo>
                      <a:lnTo>
                        <a:pt x="78" y="155"/>
                      </a:lnTo>
                      <a:lnTo>
                        <a:pt x="68" y="100"/>
                      </a:lnTo>
                      <a:lnTo>
                        <a:pt x="83" y="90"/>
                      </a:lnTo>
                      <a:lnTo>
                        <a:pt x="102" y="88"/>
                      </a:lnTo>
                      <a:lnTo>
                        <a:pt x="125" y="100"/>
                      </a:lnTo>
                      <a:lnTo>
                        <a:pt x="148" y="130"/>
                      </a:lnTo>
                      <a:lnTo>
                        <a:pt x="174" y="193"/>
                      </a:lnTo>
                      <a:lnTo>
                        <a:pt x="197" y="140"/>
                      </a:lnTo>
                      <a:lnTo>
                        <a:pt x="232" y="98"/>
                      </a:lnTo>
                      <a:lnTo>
                        <a:pt x="266" y="71"/>
                      </a:lnTo>
                      <a:lnTo>
                        <a:pt x="313" y="29"/>
                      </a:lnTo>
                      <a:lnTo>
                        <a:pt x="348" y="2"/>
                      </a:lnTo>
                      <a:lnTo>
                        <a:pt x="371" y="0"/>
                      </a:lnTo>
                      <a:lnTo>
                        <a:pt x="386" y="14"/>
                      </a:lnTo>
                      <a:lnTo>
                        <a:pt x="379" y="35"/>
                      </a:lnTo>
                      <a:lnTo>
                        <a:pt x="359" y="71"/>
                      </a:lnTo>
                      <a:lnTo>
                        <a:pt x="330" y="115"/>
                      </a:lnTo>
                      <a:lnTo>
                        <a:pt x="293" y="161"/>
                      </a:lnTo>
                      <a:lnTo>
                        <a:pt x="344" y="149"/>
                      </a:lnTo>
                      <a:lnTo>
                        <a:pt x="385" y="150"/>
                      </a:lnTo>
                      <a:lnTo>
                        <a:pt x="406" y="161"/>
                      </a:lnTo>
                      <a:lnTo>
                        <a:pt x="406" y="183"/>
                      </a:lnTo>
                      <a:lnTo>
                        <a:pt x="395" y="203"/>
                      </a:lnTo>
                      <a:lnTo>
                        <a:pt x="374" y="224"/>
                      </a:lnTo>
                      <a:lnTo>
                        <a:pt x="339" y="236"/>
                      </a:lnTo>
                      <a:lnTo>
                        <a:pt x="379" y="233"/>
                      </a:lnTo>
                      <a:lnTo>
                        <a:pt x="412" y="243"/>
                      </a:lnTo>
                      <a:lnTo>
                        <a:pt x="424" y="271"/>
                      </a:lnTo>
                      <a:lnTo>
                        <a:pt x="413" y="294"/>
                      </a:lnTo>
                      <a:lnTo>
                        <a:pt x="387" y="306"/>
                      </a:lnTo>
                      <a:lnTo>
                        <a:pt x="319" y="302"/>
                      </a:lnTo>
                      <a:lnTo>
                        <a:pt x="352" y="314"/>
                      </a:lnTo>
                      <a:lnTo>
                        <a:pt x="368" y="327"/>
                      </a:lnTo>
                      <a:lnTo>
                        <a:pt x="380" y="345"/>
                      </a:lnTo>
                      <a:lnTo>
                        <a:pt x="376" y="372"/>
                      </a:lnTo>
                      <a:lnTo>
                        <a:pt x="356" y="388"/>
                      </a:lnTo>
                      <a:lnTo>
                        <a:pt x="334" y="387"/>
                      </a:lnTo>
                      <a:lnTo>
                        <a:pt x="304" y="378"/>
                      </a:lnTo>
                      <a:lnTo>
                        <a:pt x="275" y="363"/>
                      </a:lnTo>
                      <a:lnTo>
                        <a:pt x="257" y="390"/>
                      </a:lnTo>
                      <a:lnTo>
                        <a:pt x="238" y="410"/>
                      </a:lnTo>
                      <a:lnTo>
                        <a:pt x="216" y="420"/>
                      </a:lnTo>
                      <a:lnTo>
                        <a:pt x="188" y="425"/>
                      </a:lnTo>
                      <a:lnTo>
                        <a:pt x="71" y="396"/>
                      </a:lnTo>
                      <a:lnTo>
                        <a:pt x="0" y="345"/>
                      </a:lnTo>
                      <a:close/>
                    </a:path>
                  </a:pathLst>
                </a:custGeom>
                <a:solidFill>
                  <a:srgbClr val="E0A080"/>
                </a:solidFill>
                <a:ln w="11113">
                  <a:solidFill>
                    <a:srgbClr val="000000"/>
                  </a:solidFill>
                  <a:round/>
                  <a:headEnd/>
                  <a:tailEnd/>
                </a:ln>
              </p:spPr>
              <p:txBody>
                <a:bodyPr/>
                <a:lstStyle/>
                <a:p>
                  <a:endParaRPr lang="en-US"/>
                </a:p>
              </p:txBody>
            </p:sp>
            <p:grpSp>
              <p:nvGrpSpPr>
                <p:cNvPr id="33858" name="Group 9"/>
                <p:cNvGrpSpPr>
                  <a:grpSpLocks/>
                </p:cNvGrpSpPr>
                <p:nvPr/>
              </p:nvGrpSpPr>
              <p:grpSpPr bwMode="auto">
                <a:xfrm>
                  <a:off x="1392" y="2999"/>
                  <a:ext cx="294" cy="215"/>
                  <a:chOff x="1392" y="2999"/>
                  <a:chExt cx="294" cy="215"/>
                </a:xfrm>
              </p:grpSpPr>
              <p:sp>
                <p:nvSpPr>
                  <p:cNvPr id="33859" name="Freeform 10"/>
                  <p:cNvSpPr>
                    <a:spLocks/>
                  </p:cNvSpPr>
                  <p:nvPr/>
                </p:nvSpPr>
                <p:spPr bwMode="auto">
                  <a:xfrm>
                    <a:off x="1590" y="3001"/>
                    <a:ext cx="96" cy="61"/>
                  </a:xfrm>
                  <a:custGeom>
                    <a:avLst/>
                    <a:gdLst>
                      <a:gd name="T0" fmla="*/ 96 w 96"/>
                      <a:gd name="T1" fmla="*/ 54 h 61"/>
                      <a:gd name="T2" fmla="*/ 60 w 96"/>
                      <a:gd name="T3" fmla="*/ 61 h 61"/>
                      <a:gd name="T4" fmla="*/ 30 w 96"/>
                      <a:gd name="T5" fmla="*/ 59 h 61"/>
                      <a:gd name="T6" fmla="*/ 9 w 96"/>
                      <a:gd name="T7" fmla="*/ 49 h 61"/>
                      <a:gd name="T8" fmla="*/ 0 w 96"/>
                      <a:gd name="T9" fmla="*/ 31 h 61"/>
                      <a:gd name="T10" fmla="*/ 6 w 96"/>
                      <a:gd name="T11" fmla="*/ 12 h 61"/>
                      <a:gd name="T12" fmla="*/ 26 w 96"/>
                      <a:gd name="T13" fmla="*/ 0 h 61"/>
                      <a:gd name="T14" fmla="*/ 0 60000 65536"/>
                      <a:gd name="T15" fmla="*/ 0 60000 65536"/>
                      <a:gd name="T16" fmla="*/ 0 60000 65536"/>
                      <a:gd name="T17" fmla="*/ 0 60000 65536"/>
                      <a:gd name="T18" fmla="*/ 0 60000 65536"/>
                      <a:gd name="T19" fmla="*/ 0 60000 65536"/>
                      <a:gd name="T20" fmla="*/ 0 60000 65536"/>
                      <a:gd name="T21" fmla="*/ 0 w 96"/>
                      <a:gd name="T22" fmla="*/ 0 h 61"/>
                      <a:gd name="T23" fmla="*/ 96 w 96"/>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61">
                        <a:moveTo>
                          <a:pt x="96" y="54"/>
                        </a:moveTo>
                        <a:lnTo>
                          <a:pt x="60" y="61"/>
                        </a:lnTo>
                        <a:lnTo>
                          <a:pt x="30" y="59"/>
                        </a:lnTo>
                        <a:lnTo>
                          <a:pt x="9" y="49"/>
                        </a:lnTo>
                        <a:lnTo>
                          <a:pt x="0" y="31"/>
                        </a:lnTo>
                        <a:lnTo>
                          <a:pt x="6" y="12"/>
                        </a:lnTo>
                        <a:lnTo>
                          <a:pt x="26"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0" name="Freeform 11"/>
                  <p:cNvSpPr>
                    <a:spLocks/>
                  </p:cNvSpPr>
                  <p:nvPr/>
                </p:nvSpPr>
                <p:spPr bwMode="auto">
                  <a:xfrm>
                    <a:off x="1573" y="3062"/>
                    <a:ext cx="103" cy="64"/>
                  </a:xfrm>
                  <a:custGeom>
                    <a:avLst/>
                    <a:gdLst>
                      <a:gd name="T0" fmla="*/ 103 w 103"/>
                      <a:gd name="T1" fmla="*/ 62 h 64"/>
                      <a:gd name="T2" fmla="*/ 67 w 103"/>
                      <a:gd name="T3" fmla="*/ 64 h 64"/>
                      <a:gd name="T4" fmla="*/ 35 w 103"/>
                      <a:gd name="T5" fmla="*/ 60 h 64"/>
                      <a:gd name="T6" fmla="*/ 13 w 103"/>
                      <a:gd name="T7" fmla="*/ 51 h 64"/>
                      <a:gd name="T8" fmla="*/ 0 w 103"/>
                      <a:gd name="T9" fmla="*/ 33 h 64"/>
                      <a:gd name="T10" fmla="*/ 5 w 103"/>
                      <a:gd name="T11" fmla="*/ 17 h 64"/>
                      <a:gd name="T12" fmla="*/ 21 w 103"/>
                      <a:gd name="T13" fmla="*/ 0 h 64"/>
                      <a:gd name="T14" fmla="*/ 0 60000 65536"/>
                      <a:gd name="T15" fmla="*/ 0 60000 65536"/>
                      <a:gd name="T16" fmla="*/ 0 60000 65536"/>
                      <a:gd name="T17" fmla="*/ 0 60000 65536"/>
                      <a:gd name="T18" fmla="*/ 0 60000 65536"/>
                      <a:gd name="T19" fmla="*/ 0 60000 65536"/>
                      <a:gd name="T20" fmla="*/ 0 60000 65536"/>
                      <a:gd name="T21" fmla="*/ 0 w 103"/>
                      <a:gd name="T22" fmla="*/ 0 h 64"/>
                      <a:gd name="T23" fmla="*/ 103 w 103"/>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64">
                        <a:moveTo>
                          <a:pt x="103" y="62"/>
                        </a:moveTo>
                        <a:lnTo>
                          <a:pt x="67" y="64"/>
                        </a:lnTo>
                        <a:lnTo>
                          <a:pt x="35" y="60"/>
                        </a:lnTo>
                        <a:lnTo>
                          <a:pt x="13" y="51"/>
                        </a:lnTo>
                        <a:lnTo>
                          <a:pt x="0" y="33"/>
                        </a:lnTo>
                        <a:lnTo>
                          <a:pt x="5" y="17"/>
                        </a:lnTo>
                        <a:lnTo>
                          <a:pt x="21"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1" name="Freeform 12"/>
                  <p:cNvSpPr>
                    <a:spLocks/>
                  </p:cNvSpPr>
                  <p:nvPr/>
                </p:nvSpPr>
                <p:spPr bwMode="auto">
                  <a:xfrm>
                    <a:off x="1542" y="3107"/>
                    <a:ext cx="66" cy="78"/>
                  </a:xfrm>
                  <a:custGeom>
                    <a:avLst/>
                    <a:gdLst>
                      <a:gd name="T0" fmla="*/ 66 w 66"/>
                      <a:gd name="T1" fmla="*/ 78 h 78"/>
                      <a:gd name="T2" fmla="*/ 33 w 66"/>
                      <a:gd name="T3" fmla="*/ 65 h 78"/>
                      <a:gd name="T4" fmla="*/ 13 w 66"/>
                      <a:gd name="T5" fmla="*/ 50 h 78"/>
                      <a:gd name="T6" fmla="*/ 0 w 66"/>
                      <a:gd name="T7" fmla="*/ 28 h 78"/>
                      <a:gd name="T8" fmla="*/ 7 w 66"/>
                      <a:gd name="T9" fmla="*/ 7 h 78"/>
                      <a:gd name="T10" fmla="*/ 23 w 66"/>
                      <a:gd name="T11" fmla="*/ 0 h 78"/>
                      <a:gd name="T12" fmla="*/ 0 60000 65536"/>
                      <a:gd name="T13" fmla="*/ 0 60000 65536"/>
                      <a:gd name="T14" fmla="*/ 0 60000 65536"/>
                      <a:gd name="T15" fmla="*/ 0 60000 65536"/>
                      <a:gd name="T16" fmla="*/ 0 60000 65536"/>
                      <a:gd name="T17" fmla="*/ 0 60000 65536"/>
                      <a:gd name="T18" fmla="*/ 0 w 66"/>
                      <a:gd name="T19" fmla="*/ 0 h 78"/>
                      <a:gd name="T20" fmla="*/ 66 w 66"/>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66" h="78">
                        <a:moveTo>
                          <a:pt x="66" y="78"/>
                        </a:moveTo>
                        <a:lnTo>
                          <a:pt x="33" y="65"/>
                        </a:lnTo>
                        <a:lnTo>
                          <a:pt x="13" y="50"/>
                        </a:lnTo>
                        <a:lnTo>
                          <a:pt x="0" y="28"/>
                        </a:lnTo>
                        <a:lnTo>
                          <a:pt x="7" y="7"/>
                        </a:lnTo>
                        <a:lnTo>
                          <a:pt x="23"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2" name="Freeform 13"/>
                  <p:cNvSpPr>
                    <a:spLocks/>
                  </p:cNvSpPr>
                  <p:nvPr/>
                </p:nvSpPr>
                <p:spPr bwMode="auto">
                  <a:xfrm>
                    <a:off x="1508" y="2999"/>
                    <a:ext cx="14" cy="74"/>
                  </a:xfrm>
                  <a:custGeom>
                    <a:avLst/>
                    <a:gdLst>
                      <a:gd name="T0" fmla="*/ 0 w 14"/>
                      <a:gd name="T1" fmla="*/ 0 h 74"/>
                      <a:gd name="T2" fmla="*/ 12 w 14"/>
                      <a:gd name="T3" fmla="*/ 33 h 74"/>
                      <a:gd name="T4" fmla="*/ 14 w 14"/>
                      <a:gd name="T5" fmla="*/ 52 h 74"/>
                      <a:gd name="T6" fmla="*/ 12 w 14"/>
                      <a:gd name="T7" fmla="*/ 74 h 74"/>
                      <a:gd name="T8" fmla="*/ 0 60000 65536"/>
                      <a:gd name="T9" fmla="*/ 0 60000 65536"/>
                      <a:gd name="T10" fmla="*/ 0 60000 65536"/>
                      <a:gd name="T11" fmla="*/ 0 60000 65536"/>
                      <a:gd name="T12" fmla="*/ 0 w 14"/>
                      <a:gd name="T13" fmla="*/ 0 h 74"/>
                      <a:gd name="T14" fmla="*/ 14 w 14"/>
                      <a:gd name="T15" fmla="*/ 74 h 74"/>
                    </a:gdLst>
                    <a:ahLst/>
                    <a:cxnLst>
                      <a:cxn ang="T8">
                        <a:pos x="T0" y="T1"/>
                      </a:cxn>
                      <a:cxn ang="T9">
                        <a:pos x="T2" y="T3"/>
                      </a:cxn>
                      <a:cxn ang="T10">
                        <a:pos x="T4" y="T5"/>
                      </a:cxn>
                      <a:cxn ang="T11">
                        <a:pos x="T6" y="T7"/>
                      </a:cxn>
                    </a:cxnLst>
                    <a:rect l="T12" t="T13" r="T14" b="T15"/>
                    <a:pathLst>
                      <a:path w="14" h="74">
                        <a:moveTo>
                          <a:pt x="0" y="0"/>
                        </a:moveTo>
                        <a:lnTo>
                          <a:pt x="12" y="33"/>
                        </a:lnTo>
                        <a:lnTo>
                          <a:pt x="14" y="52"/>
                        </a:lnTo>
                        <a:lnTo>
                          <a:pt x="12" y="74"/>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3" name="Freeform 14"/>
                  <p:cNvSpPr>
                    <a:spLocks/>
                  </p:cNvSpPr>
                  <p:nvPr/>
                </p:nvSpPr>
                <p:spPr bwMode="auto">
                  <a:xfrm>
                    <a:off x="1505" y="2999"/>
                    <a:ext cx="56" cy="29"/>
                  </a:xfrm>
                  <a:custGeom>
                    <a:avLst/>
                    <a:gdLst>
                      <a:gd name="T0" fmla="*/ 0 w 56"/>
                      <a:gd name="T1" fmla="*/ 0 h 29"/>
                      <a:gd name="T2" fmla="*/ 24 w 56"/>
                      <a:gd name="T3" fmla="*/ 3 h 29"/>
                      <a:gd name="T4" fmla="*/ 42 w 56"/>
                      <a:gd name="T5" fmla="*/ 12 h 29"/>
                      <a:gd name="T6" fmla="*/ 56 w 56"/>
                      <a:gd name="T7" fmla="*/ 29 h 29"/>
                      <a:gd name="T8" fmla="*/ 0 60000 65536"/>
                      <a:gd name="T9" fmla="*/ 0 60000 65536"/>
                      <a:gd name="T10" fmla="*/ 0 60000 65536"/>
                      <a:gd name="T11" fmla="*/ 0 60000 65536"/>
                      <a:gd name="T12" fmla="*/ 0 w 56"/>
                      <a:gd name="T13" fmla="*/ 0 h 29"/>
                      <a:gd name="T14" fmla="*/ 56 w 56"/>
                      <a:gd name="T15" fmla="*/ 29 h 29"/>
                    </a:gdLst>
                    <a:ahLst/>
                    <a:cxnLst>
                      <a:cxn ang="T8">
                        <a:pos x="T0" y="T1"/>
                      </a:cxn>
                      <a:cxn ang="T9">
                        <a:pos x="T2" y="T3"/>
                      </a:cxn>
                      <a:cxn ang="T10">
                        <a:pos x="T4" y="T5"/>
                      </a:cxn>
                      <a:cxn ang="T11">
                        <a:pos x="T6" y="T7"/>
                      </a:cxn>
                    </a:cxnLst>
                    <a:rect l="T12" t="T13" r="T14" b="T15"/>
                    <a:pathLst>
                      <a:path w="56" h="29">
                        <a:moveTo>
                          <a:pt x="0" y="0"/>
                        </a:moveTo>
                        <a:lnTo>
                          <a:pt x="24" y="3"/>
                        </a:lnTo>
                        <a:lnTo>
                          <a:pt x="42" y="12"/>
                        </a:lnTo>
                        <a:lnTo>
                          <a:pt x="56" y="29"/>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64" name="Freeform 15"/>
                  <p:cNvSpPr>
                    <a:spLocks/>
                  </p:cNvSpPr>
                  <p:nvPr/>
                </p:nvSpPr>
                <p:spPr bwMode="auto">
                  <a:xfrm>
                    <a:off x="1392" y="3134"/>
                    <a:ext cx="96" cy="80"/>
                  </a:xfrm>
                  <a:custGeom>
                    <a:avLst/>
                    <a:gdLst>
                      <a:gd name="T0" fmla="*/ 0 w 96"/>
                      <a:gd name="T1" fmla="*/ 0 h 80"/>
                      <a:gd name="T2" fmla="*/ 2 w 96"/>
                      <a:gd name="T3" fmla="*/ 12 h 80"/>
                      <a:gd name="T4" fmla="*/ 6 w 96"/>
                      <a:gd name="T5" fmla="*/ 26 h 80"/>
                      <a:gd name="T6" fmla="*/ 12 w 96"/>
                      <a:gd name="T7" fmla="*/ 36 h 80"/>
                      <a:gd name="T8" fmla="*/ 27 w 96"/>
                      <a:gd name="T9" fmla="*/ 47 h 80"/>
                      <a:gd name="T10" fmla="*/ 45 w 96"/>
                      <a:gd name="T11" fmla="*/ 55 h 80"/>
                      <a:gd name="T12" fmla="*/ 65 w 96"/>
                      <a:gd name="T13" fmla="*/ 56 h 80"/>
                      <a:gd name="T14" fmla="*/ 80 w 96"/>
                      <a:gd name="T15" fmla="*/ 60 h 80"/>
                      <a:gd name="T16" fmla="*/ 90 w 96"/>
                      <a:gd name="T17" fmla="*/ 70 h 80"/>
                      <a:gd name="T18" fmla="*/ 96 w 96"/>
                      <a:gd name="T19" fmla="*/ 79 h 80"/>
                      <a:gd name="T20" fmla="*/ 96 w 96"/>
                      <a:gd name="T21" fmla="*/ 80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
                      <a:gd name="T34" fmla="*/ 0 h 80"/>
                      <a:gd name="T35" fmla="*/ 96 w 96"/>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 h="80">
                        <a:moveTo>
                          <a:pt x="0" y="0"/>
                        </a:moveTo>
                        <a:lnTo>
                          <a:pt x="2" y="12"/>
                        </a:lnTo>
                        <a:lnTo>
                          <a:pt x="6" y="26"/>
                        </a:lnTo>
                        <a:lnTo>
                          <a:pt x="12" y="36"/>
                        </a:lnTo>
                        <a:lnTo>
                          <a:pt x="27" y="47"/>
                        </a:lnTo>
                        <a:lnTo>
                          <a:pt x="45" y="55"/>
                        </a:lnTo>
                        <a:lnTo>
                          <a:pt x="65" y="56"/>
                        </a:lnTo>
                        <a:lnTo>
                          <a:pt x="80" y="60"/>
                        </a:lnTo>
                        <a:lnTo>
                          <a:pt x="90" y="70"/>
                        </a:lnTo>
                        <a:lnTo>
                          <a:pt x="96" y="79"/>
                        </a:lnTo>
                        <a:lnTo>
                          <a:pt x="96" y="8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33802" name="Group 16"/>
            <p:cNvGrpSpPr>
              <a:grpSpLocks/>
            </p:cNvGrpSpPr>
            <p:nvPr/>
          </p:nvGrpSpPr>
          <p:grpSpPr bwMode="auto">
            <a:xfrm>
              <a:off x="719" y="2073"/>
              <a:ext cx="1112" cy="1496"/>
              <a:chOff x="719" y="2073"/>
              <a:chExt cx="1112" cy="1496"/>
            </a:xfrm>
          </p:grpSpPr>
          <p:grpSp>
            <p:nvGrpSpPr>
              <p:cNvPr id="33803" name="Group 17"/>
              <p:cNvGrpSpPr>
                <a:grpSpLocks/>
              </p:cNvGrpSpPr>
              <p:nvPr/>
            </p:nvGrpSpPr>
            <p:grpSpPr bwMode="auto">
              <a:xfrm>
                <a:off x="914" y="2073"/>
                <a:ext cx="884" cy="829"/>
                <a:chOff x="914" y="2073"/>
                <a:chExt cx="884" cy="829"/>
              </a:xfrm>
            </p:grpSpPr>
            <p:sp>
              <p:nvSpPr>
                <p:cNvPr id="33824" name="Freeform 18"/>
                <p:cNvSpPr>
                  <a:spLocks/>
                </p:cNvSpPr>
                <p:nvPr/>
              </p:nvSpPr>
              <p:spPr bwMode="auto">
                <a:xfrm>
                  <a:off x="997" y="2073"/>
                  <a:ext cx="790" cy="829"/>
                </a:xfrm>
                <a:custGeom>
                  <a:avLst/>
                  <a:gdLst>
                    <a:gd name="T0" fmla="*/ 97 w 790"/>
                    <a:gd name="T1" fmla="*/ 657 h 829"/>
                    <a:gd name="T2" fmla="*/ 135 w 790"/>
                    <a:gd name="T3" fmla="*/ 586 h 829"/>
                    <a:gd name="T4" fmla="*/ 135 w 790"/>
                    <a:gd name="T5" fmla="*/ 565 h 829"/>
                    <a:gd name="T6" fmla="*/ 121 w 790"/>
                    <a:gd name="T7" fmla="*/ 537 h 829"/>
                    <a:gd name="T8" fmla="*/ 100 w 790"/>
                    <a:gd name="T9" fmla="*/ 506 h 829"/>
                    <a:gd name="T10" fmla="*/ 61 w 790"/>
                    <a:gd name="T11" fmla="*/ 477 h 829"/>
                    <a:gd name="T12" fmla="*/ 36 w 790"/>
                    <a:gd name="T13" fmla="*/ 437 h 829"/>
                    <a:gd name="T14" fmla="*/ 24 w 790"/>
                    <a:gd name="T15" fmla="*/ 402 h 829"/>
                    <a:gd name="T16" fmla="*/ 9 w 790"/>
                    <a:gd name="T17" fmla="*/ 376 h 829"/>
                    <a:gd name="T18" fmla="*/ 9 w 790"/>
                    <a:gd name="T19" fmla="*/ 345 h 829"/>
                    <a:gd name="T20" fmla="*/ 0 w 790"/>
                    <a:gd name="T21" fmla="*/ 274 h 829"/>
                    <a:gd name="T22" fmla="*/ 9 w 790"/>
                    <a:gd name="T23" fmla="*/ 220 h 829"/>
                    <a:gd name="T24" fmla="*/ 26 w 790"/>
                    <a:gd name="T25" fmla="*/ 173 h 829"/>
                    <a:gd name="T26" fmla="*/ 50 w 790"/>
                    <a:gd name="T27" fmla="*/ 123 h 829"/>
                    <a:gd name="T28" fmla="*/ 79 w 790"/>
                    <a:gd name="T29" fmla="*/ 94 h 829"/>
                    <a:gd name="T30" fmla="*/ 133 w 790"/>
                    <a:gd name="T31" fmla="*/ 59 h 829"/>
                    <a:gd name="T32" fmla="*/ 192 w 790"/>
                    <a:gd name="T33" fmla="*/ 35 h 829"/>
                    <a:gd name="T34" fmla="*/ 254 w 790"/>
                    <a:gd name="T35" fmla="*/ 14 h 829"/>
                    <a:gd name="T36" fmla="*/ 333 w 790"/>
                    <a:gd name="T37" fmla="*/ 2 h 829"/>
                    <a:gd name="T38" fmla="*/ 389 w 790"/>
                    <a:gd name="T39" fmla="*/ 0 h 829"/>
                    <a:gd name="T40" fmla="*/ 445 w 790"/>
                    <a:gd name="T41" fmla="*/ 5 h 829"/>
                    <a:gd name="T42" fmla="*/ 516 w 790"/>
                    <a:gd name="T43" fmla="*/ 19 h 829"/>
                    <a:gd name="T44" fmla="*/ 581 w 790"/>
                    <a:gd name="T45" fmla="*/ 40 h 829"/>
                    <a:gd name="T46" fmla="*/ 628 w 790"/>
                    <a:gd name="T47" fmla="*/ 64 h 829"/>
                    <a:gd name="T48" fmla="*/ 687 w 790"/>
                    <a:gd name="T49" fmla="*/ 109 h 829"/>
                    <a:gd name="T50" fmla="*/ 727 w 790"/>
                    <a:gd name="T51" fmla="*/ 162 h 829"/>
                    <a:gd name="T52" fmla="*/ 757 w 790"/>
                    <a:gd name="T53" fmla="*/ 211 h 829"/>
                    <a:gd name="T54" fmla="*/ 772 w 790"/>
                    <a:gd name="T55" fmla="*/ 247 h 829"/>
                    <a:gd name="T56" fmla="*/ 790 w 790"/>
                    <a:gd name="T57" fmla="*/ 309 h 829"/>
                    <a:gd name="T58" fmla="*/ 790 w 790"/>
                    <a:gd name="T59" fmla="*/ 357 h 829"/>
                    <a:gd name="T60" fmla="*/ 778 w 790"/>
                    <a:gd name="T61" fmla="*/ 426 h 829"/>
                    <a:gd name="T62" fmla="*/ 760 w 790"/>
                    <a:gd name="T63" fmla="*/ 482 h 829"/>
                    <a:gd name="T64" fmla="*/ 733 w 790"/>
                    <a:gd name="T65" fmla="*/ 529 h 829"/>
                    <a:gd name="T66" fmla="*/ 710 w 790"/>
                    <a:gd name="T67" fmla="*/ 556 h 829"/>
                    <a:gd name="T68" fmla="*/ 676 w 790"/>
                    <a:gd name="T69" fmla="*/ 586 h 829"/>
                    <a:gd name="T70" fmla="*/ 620 w 790"/>
                    <a:gd name="T71" fmla="*/ 609 h 829"/>
                    <a:gd name="T72" fmla="*/ 578 w 790"/>
                    <a:gd name="T73" fmla="*/ 624 h 829"/>
                    <a:gd name="T74" fmla="*/ 531 w 790"/>
                    <a:gd name="T75" fmla="*/ 638 h 829"/>
                    <a:gd name="T76" fmla="*/ 457 w 790"/>
                    <a:gd name="T77" fmla="*/ 645 h 829"/>
                    <a:gd name="T78" fmla="*/ 393 w 790"/>
                    <a:gd name="T79" fmla="*/ 657 h 829"/>
                    <a:gd name="T80" fmla="*/ 351 w 790"/>
                    <a:gd name="T81" fmla="*/ 666 h 829"/>
                    <a:gd name="T82" fmla="*/ 339 w 790"/>
                    <a:gd name="T83" fmla="*/ 686 h 829"/>
                    <a:gd name="T84" fmla="*/ 342 w 790"/>
                    <a:gd name="T85" fmla="*/ 711 h 829"/>
                    <a:gd name="T86" fmla="*/ 339 w 790"/>
                    <a:gd name="T87" fmla="*/ 735 h 829"/>
                    <a:gd name="T88" fmla="*/ 330 w 790"/>
                    <a:gd name="T89" fmla="*/ 752 h 829"/>
                    <a:gd name="T90" fmla="*/ 325 w 790"/>
                    <a:gd name="T91" fmla="*/ 785 h 829"/>
                    <a:gd name="T92" fmla="*/ 327 w 790"/>
                    <a:gd name="T93" fmla="*/ 829 h 829"/>
                    <a:gd name="T94" fmla="*/ 274 w 790"/>
                    <a:gd name="T95" fmla="*/ 756 h 829"/>
                    <a:gd name="T96" fmla="*/ 204 w 790"/>
                    <a:gd name="T97" fmla="*/ 696 h 829"/>
                    <a:gd name="T98" fmla="*/ 145 w 790"/>
                    <a:gd name="T99" fmla="*/ 668 h 829"/>
                    <a:gd name="T100" fmla="*/ 97 w 790"/>
                    <a:gd name="T101" fmla="*/ 657 h 8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90"/>
                    <a:gd name="T154" fmla="*/ 0 h 829"/>
                    <a:gd name="T155" fmla="*/ 790 w 790"/>
                    <a:gd name="T156" fmla="*/ 829 h 8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90" h="829">
                      <a:moveTo>
                        <a:pt x="97" y="657"/>
                      </a:moveTo>
                      <a:lnTo>
                        <a:pt x="135" y="586"/>
                      </a:lnTo>
                      <a:lnTo>
                        <a:pt x="135" y="565"/>
                      </a:lnTo>
                      <a:lnTo>
                        <a:pt x="121" y="537"/>
                      </a:lnTo>
                      <a:lnTo>
                        <a:pt x="100" y="506"/>
                      </a:lnTo>
                      <a:lnTo>
                        <a:pt x="61" y="477"/>
                      </a:lnTo>
                      <a:lnTo>
                        <a:pt x="36" y="437"/>
                      </a:lnTo>
                      <a:lnTo>
                        <a:pt x="24" y="402"/>
                      </a:lnTo>
                      <a:lnTo>
                        <a:pt x="9" y="376"/>
                      </a:lnTo>
                      <a:lnTo>
                        <a:pt x="9" y="345"/>
                      </a:lnTo>
                      <a:lnTo>
                        <a:pt x="0" y="274"/>
                      </a:lnTo>
                      <a:lnTo>
                        <a:pt x="9" y="220"/>
                      </a:lnTo>
                      <a:lnTo>
                        <a:pt x="26" y="173"/>
                      </a:lnTo>
                      <a:lnTo>
                        <a:pt x="50" y="123"/>
                      </a:lnTo>
                      <a:lnTo>
                        <a:pt x="79" y="94"/>
                      </a:lnTo>
                      <a:lnTo>
                        <a:pt x="133" y="59"/>
                      </a:lnTo>
                      <a:lnTo>
                        <a:pt x="192" y="35"/>
                      </a:lnTo>
                      <a:lnTo>
                        <a:pt x="254" y="14"/>
                      </a:lnTo>
                      <a:lnTo>
                        <a:pt x="333" y="2"/>
                      </a:lnTo>
                      <a:lnTo>
                        <a:pt x="389" y="0"/>
                      </a:lnTo>
                      <a:lnTo>
                        <a:pt x="445" y="5"/>
                      </a:lnTo>
                      <a:lnTo>
                        <a:pt x="516" y="19"/>
                      </a:lnTo>
                      <a:lnTo>
                        <a:pt x="581" y="40"/>
                      </a:lnTo>
                      <a:lnTo>
                        <a:pt x="628" y="64"/>
                      </a:lnTo>
                      <a:lnTo>
                        <a:pt x="687" y="109"/>
                      </a:lnTo>
                      <a:lnTo>
                        <a:pt x="727" y="162"/>
                      </a:lnTo>
                      <a:lnTo>
                        <a:pt x="757" y="211"/>
                      </a:lnTo>
                      <a:lnTo>
                        <a:pt x="772" y="247"/>
                      </a:lnTo>
                      <a:lnTo>
                        <a:pt x="790" y="309"/>
                      </a:lnTo>
                      <a:lnTo>
                        <a:pt x="790" y="357"/>
                      </a:lnTo>
                      <a:lnTo>
                        <a:pt x="778" y="426"/>
                      </a:lnTo>
                      <a:lnTo>
                        <a:pt x="760" y="482"/>
                      </a:lnTo>
                      <a:lnTo>
                        <a:pt x="733" y="529"/>
                      </a:lnTo>
                      <a:lnTo>
                        <a:pt x="710" y="556"/>
                      </a:lnTo>
                      <a:lnTo>
                        <a:pt x="676" y="586"/>
                      </a:lnTo>
                      <a:lnTo>
                        <a:pt x="620" y="609"/>
                      </a:lnTo>
                      <a:lnTo>
                        <a:pt x="578" y="624"/>
                      </a:lnTo>
                      <a:lnTo>
                        <a:pt x="531" y="638"/>
                      </a:lnTo>
                      <a:lnTo>
                        <a:pt x="457" y="645"/>
                      </a:lnTo>
                      <a:lnTo>
                        <a:pt x="393" y="657"/>
                      </a:lnTo>
                      <a:lnTo>
                        <a:pt x="351" y="666"/>
                      </a:lnTo>
                      <a:lnTo>
                        <a:pt x="339" y="686"/>
                      </a:lnTo>
                      <a:lnTo>
                        <a:pt x="342" y="711"/>
                      </a:lnTo>
                      <a:lnTo>
                        <a:pt x="339" y="735"/>
                      </a:lnTo>
                      <a:lnTo>
                        <a:pt x="330" y="752"/>
                      </a:lnTo>
                      <a:lnTo>
                        <a:pt x="325" y="785"/>
                      </a:lnTo>
                      <a:lnTo>
                        <a:pt x="327" y="829"/>
                      </a:lnTo>
                      <a:lnTo>
                        <a:pt x="274" y="756"/>
                      </a:lnTo>
                      <a:lnTo>
                        <a:pt x="204" y="696"/>
                      </a:lnTo>
                      <a:lnTo>
                        <a:pt x="145" y="668"/>
                      </a:lnTo>
                      <a:lnTo>
                        <a:pt x="97" y="657"/>
                      </a:lnTo>
                      <a:close/>
                    </a:path>
                  </a:pathLst>
                </a:custGeom>
                <a:solidFill>
                  <a:srgbClr val="E0A080"/>
                </a:solidFill>
                <a:ln w="11113">
                  <a:solidFill>
                    <a:srgbClr val="000000"/>
                  </a:solidFill>
                  <a:round/>
                  <a:headEnd/>
                  <a:tailEnd/>
                </a:ln>
              </p:spPr>
              <p:txBody>
                <a:bodyPr/>
                <a:lstStyle/>
                <a:p>
                  <a:endParaRPr lang="en-US"/>
                </a:p>
              </p:txBody>
            </p:sp>
            <p:grpSp>
              <p:nvGrpSpPr>
                <p:cNvPr id="33825" name="Group 19"/>
                <p:cNvGrpSpPr>
                  <a:grpSpLocks/>
                </p:cNvGrpSpPr>
                <p:nvPr/>
              </p:nvGrpSpPr>
              <p:grpSpPr bwMode="auto">
                <a:xfrm>
                  <a:off x="914" y="2073"/>
                  <a:ext cx="741" cy="573"/>
                  <a:chOff x="914" y="2073"/>
                  <a:chExt cx="741" cy="573"/>
                </a:xfrm>
              </p:grpSpPr>
              <p:grpSp>
                <p:nvGrpSpPr>
                  <p:cNvPr id="33837" name="Group 20"/>
                  <p:cNvGrpSpPr>
                    <a:grpSpLocks/>
                  </p:cNvGrpSpPr>
                  <p:nvPr/>
                </p:nvGrpSpPr>
                <p:grpSpPr bwMode="auto">
                  <a:xfrm>
                    <a:off x="1112" y="2073"/>
                    <a:ext cx="510" cy="173"/>
                    <a:chOff x="1112" y="2073"/>
                    <a:chExt cx="510" cy="173"/>
                  </a:xfrm>
                </p:grpSpPr>
                <p:sp>
                  <p:nvSpPr>
                    <p:cNvPr id="33853" name="Freeform 21"/>
                    <p:cNvSpPr>
                      <a:spLocks/>
                    </p:cNvSpPr>
                    <p:nvPr/>
                  </p:nvSpPr>
                  <p:spPr bwMode="auto">
                    <a:xfrm>
                      <a:off x="1153" y="2099"/>
                      <a:ext cx="469" cy="147"/>
                    </a:xfrm>
                    <a:custGeom>
                      <a:avLst/>
                      <a:gdLst>
                        <a:gd name="T0" fmla="*/ 0 w 469"/>
                        <a:gd name="T1" fmla="*/ 147 h 147"/>
                        <a:gd name="T2" fmla="*/ 36 w 469"/>
                        <a:gd name="T3" fmla="*/ 101 h 147"/>
                        <a:gd name="T4" fmla="*/ 83 w 469"/>
                        <a:gd name="T5" fmla="*/ 65 h 147"/>
                        <a:gd name="T6" fmla="*/ 139 w 469"/>
                        <a:gd name="T7" fmla="*/ 35 h 147"/>
                        <a:gd name="T8" fmla="*/ 195 w 469"/>
                        <a:gd name="T9" fmla="*/ 17 h 147"/>
                        <a:gd name="T10" fmla="*/ 257 w 469"/>
                        <a:gd name="T11" fmla="*/ 5 h 147"/>
                        <a:gd name="T12" fmla="*/ 337 w 469"/>
                        <a:gd name="T13" fmla="*/ 0 h 147"/>
                        <a:gd name="T14" fmla="*/ 396 w 469"/>
                        <a:gd name="T15" fmla="*/ 9 h 147"/>
                        <a:gd name="T16" fmla="*/ 469 w 469"/>
                        <a:gd name="T17" fmla="*/ 33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9"/>
                        <a:gd name="T28" fmla="*/ 0 h 147"/>
                        <a:gd name="T29" fmla="*/ 469 w 469"/>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9" h="147">
                          <a:moveTo>
                            <a:pt x="0" y="147"/>
                          </a:moveTo>
                          <a:lnTo>
                            <a:pt x="36" y="101"/>
                          </a:lnTo>
                          <a:lnTo>
                            <a:pt x="83" y="65"/>
                          </a:lnTo>
                          <a:lnTo>
                            <a:pt x="139" y="35"/>
                          </a:lnTo>
                          <a:lnTo>
                            <a:pt x="195" y="17"/>
                          </a:lnTo>
                          <a:lnTo>
                            <a:pt x="257" y="5"/>
                          </a:lnTo>
                          <a:lnTo>
                            <a:pt x="337" y="0"/>
                          </a:lnTo>
                          <a:lnTo>
                            <a:pt x="396" y="9"/>
                          </a:lnTo>
                          <a:lnTo>
                            <a:pt x="469" y="3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54" name="Freeform 22"/>
                    <p:cNvSpPr>
                      <a:spLocks/>
                    </p:cNvSpPr>
                    <p:nvPr/>
                  </p:nvSpPr>
                  <p:spPr bwMode="auto">
                    <a:xfrm>
                      <a:off x="1112" y="2073"/>
                      <a:ext cx="484" cy="162"/>
                    </a:xfrm>
                    <a:custGeom>
                      <a:avLst/>
                      <a:gdLst>
                        <a:gd name="T0" fmla="*/ 0 w 484"/>
                        <a:gd name="T1" fmla="*/ 162 h 162"/>
                        <a:gd name="T2" fmla="*/ 23 w 484"/>
                        <a:gd name="T3" fmla="*/ 115 h 162"/>
                        <a:gd name="T4" fmla="*/ 51 w 484"/>
                        <a:gd name="T5" fmla="*/ 82 h 162"/>
                        <a:gd name="T6" fmla="*/ 82 w 484"/>
                        <a:gd name="T7" fmla="*/ 55 h 162"/>
                        <a:gd name="T8" fmla="*/ 139 w 484"/>
                        <a:gd name="T9" fmla="*/ 26 h 162"/>
                        <a:gd name="T10" fmla="*/ 212 w 484"/>
                        <a:gd name="T11" fmla="*/ 5 h 162"/>
                        <a:gd name="T12" fmla="*/ 280 w 484"/>
                        <a:gd name="T13" fmla="*/ 0 h 162"/>
                        <a:gd name="T14" fmla="*/ 354 w 484"/>
                        <a:gd name="T15" fmla="*/ 8 h 162"/>
                        <a:gd name="T16" fmla="*/ 421 w 484"/>
                        <a:gd name="T17" fmla="*/ 29 h 162"/>
                        <a:gd name="T18" fmla="*/ 454 w 484"/>
                        <a:gd name="T19" fmla="*/ 38 h 162"/>
                        <a:gd name="T20" fmla="*/ 484 w 484"/>
                        <a:gd name="T21" fmla="*/ 47 h 1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4"/>
                        <a:gd name="T34" fmla="*/ 0 h 162"/>
                        <a:gd name="T35" fmla="*/ 484 w 484"/>
                        <a:gd name="T36" fmla="*/ 162 h 1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4" h="162">
                          <a:moveTo>
                            <a:pt x="0" y="162"/>
                          </a:moveTo>
                          <a:lnTo>
                            <a:pt x="23" y="115"/>
                          </a:lnTo>
                          <a:lnTo>
                            <a:pt x="51" y="82"/>
                          </a:lnTo>
                          <a:lnTo>
                            <a:pt x="82" y="55"/>
                          </a:lnTo>
                          <a:lnTo>
                            <a:pt x="139" y="26"/>
                          </a:lnTo>
                          <a:lnTo>
                            <a:pt x="212" y="5"/>
                          </a:lnTo>
                          <a:lnTo>
                            <a:pt x="280" y="0"/>
                          </a:lnTo>
                          <a:lnTo>
                            <a:pt x="354" y="8"/>
                          </a:lnTo>
                          <a:lnTo>
                            <a:pt x="421" y="29"/>
                          </a:lnTo>
                          <a:lnTo>
                            <a:pt x="454" y="38"/>
                          </a:lnTo>
                          <a:lnTo>
                            <a:pt x="484" y="47"/>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3838" name="Group 23"/>
                  <p:cNvGrpSpPr>
                    <a:grpSpLocks/>
                  </p:cNvGrpSpPr>
                  <p:nvPr/>
                </p:nvGrpSpPr>
                <p:grpSpPr bwMode="auto">
                  <a:xfrm>
                    <a:off x="914" y="2180"/>
                    <a:ext cx="278" cy="281"/>
                    <a:chOff x="914" y="2180"/>
                    <a:chExt cx="278" cy="281"/>
                  </a:xfrm>
                </p:grpSpPr>
                <p:sp>
                  <p:nvSpPr>
                    <p:cNvPr id="33846" name="Freeform 24"/>
                    <p:cNvSpPr>
                      <a:spLocks/>
                    </p:cNvSpPr>
                    <p:nvPr/>
                  </p:nvSpPr>
                  <p:spPr bwMode="auto">
                    <a:xfrm>
                      <a:off x="914" y="2180"/>
                      <a:ext cx="278" cy="281"/>
                    </a:xfrm>
                    <a:custGeom>
                      <a:avLst/>
                      <a:gdLst>
                        <a:gd name="T0" fmla="*/ 15 w 278"/>
                        <a:gd name="T1" fmla="*/ 233 h 281"/>
                        <a:gd name="T2" fmla="*/ 8 w 278"/>
                        <a:gd name="T3" fmla="*/ 122 h 281"/>
                        <a:gd name="T4" fmla="*/ 46 w 278"/>
                        <a:gd name="T5" fmla="*/ 53 h 281"/>
                        <a:gd name="T6" fmla="*/ 74 w 278"/>
                        <a:gd name="T7" fmla="*/ 13 h 281"/>
                        <a:gd name="T8" fmla="*/ 101 w 278"/>
                        <a:gd name="T9" fmla="*/ 0 h 281"/>
                        <a:gd name="T10" fmla="*/ 116 w 278"/>
                        <a:gd name="T11" fmla="*/ 25 h 281"/>
                        <a:gd name="T12" fmla="*/ 137 w 278"/>
                        <a:gd name="T13" fmla="*/ 14 h 281"/>
                        <a:gd name="T14" fmla="*/ 150 w 278"/>
                        <a:gd name="T15" fmla="*/ 41 h 281"/>
                        <a:gd name="T16" fmla="*/ 165 w 278"/>
                        <a:gd name="T17" fmla="*/ 58 h 281"/>
                        <a:gd name="T18" fmla="*/ 181 w 278"/>
                        <a:gd name="T19" fmla="*/ 71 h 281"/>
                        <a:gd name="T20" fmla="*/ 178 w 278"/>
                        <a:gd name="T21" fmla="*/ 95 h 281"/>
                        <a:gd name="T22" fmla="*/ 198 w 278"/>
                        <a:gd name="T23" fmla="*/ 81 h 281"/>
                        <a:gd name="T24" fmla="*/ 218 w 278"/>
                        <a:gd name="T25" fmla="*/ 93 h 281"/>
                        <a:gd name="T26" fmla="*/ 219 w 278"/>
                        <a:gd name="T27" fmla="*/ 113 h 281"/>
                        <a:gd name="T28" fmla="*/ 243 w 278"/>
                        <a:gd name="T29" fmla="*/ 116 h 281"/>
                        <a:gd name="T30" fmla="*/ 252 w 278"/>
                        <a:gd name="T31" fmla="*/ 140 h 281"/>
                        <a:gd name="T32" fmla="*/ 269 w 278"/>
                        <a:gd name="T33" fmla="*/ 161 h 281"/>
                        <a:gd name="T34" fmla="*/ 263 w 278"/>
                        <a:gd name="T35" fmla="*/ 210 h 281"/>
                        <a:gd name="T36" fmla="*/ 272 w 278"/>
                        <a:gd name="T37" fmla="*/ 239 h 281"/>
                        <a:gd name="T38" fmla="*/ 278 w 278"/>
                        <a:gd name="T39" fmla="*/ 266 h 281"/>
                        <a:gd name="T40" fmla="*/ 260 w 278"/>
                        <a:gd name="T41" fmla="*/ 281 h 281"/>
                        <a:gd name="T42" fmla="*/ 238 w 278"/>
                        <a:gd name="T43" fmla="*/ 279 h 281"/>
                        <a:gd name="T44" fmla="*/ 218 w 278"/>
                        <a:gd name="T45" fmla="*/ 257 h 281"/>
                        <a:gd name="T46" fmla="*/ 204 w 278"/>
                        <a:gd name="T47" fmla="*/ 255 h 281"/>
                        <a:gd name="T48" fmla="*/ 180 w 278"/>
                        <a:gd name="T49" fmla="*/ 249 h 281"/>
                        <a:gd name="T50" fmla="*/ 165 w 278"/>
                        <a:gd name="T51" fmla="*/ 245 h 281"/>
                        <a:gd name="T52" fmla="*/ 153 w 278"/>
                        <a:gd name="T53" fmla="*/ 240 h 281"/>
                        <a:gd name="T54" fmla="*/ 137 w 278"/>
                        <a:gd name="T55" fmla="*/ 238 h 281"/>
                        <a:gd name="T56" fmla="*/ 126 w 278"/>
                        <a:gd name="T57" fmla="*/ 221 h 281"/>
                        <a:gd name="T58" fmla="*/ 117 w 278"/>
                        <a:gd name="T59" fmla="*/ 238 h 281"/>
                        <a:gd name="T60" fmla="*/ 98 w 278"/>
                        <a:gd name="T61" fmla="*/ 243 h 281"/>
                        <a:gd name="T62" fmla="*/ 90 w 278"/>
                        <a:gd name="T63" fmla="*/ 249 h 281"/>
                        <a:gd name="T64" fmla="*/ 74 w 278"/>
                        <a:gd name="T65" fmla="*/ 267 h 2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8"/>
                        <a:gd name="T100" fmla="*/ 0 h 281"/>
                        <a:gd name="T101" fmla="*/ 278 w 278"/>
                        <a:gd name="T102" fmla="*/ 281 h 2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8" h="281">
                          <a:moveTo>
                            <a:pt x="51" y="267"/>
                          </a:moveTo>
                          <a:lnTo>
                            <a:pt x="15" y="233"/>
                          </a:lnTo>
                          <a:lnTo>
                            <a:pt x="0" y="184"/>
                          </a:lnTo>
                          <a:lnTo>
                            <a:pt x="8" y="122"/>
                          </a:lnTo>
                          <a:lnTo>
                            <a:pt x="29" y="76"/>
                          </a:lnTo>
                          <a:lnTo>
                            <a:pt x="46" y="53"/>
                          </a:lnTo>
                          <a:lnTo>
                            <a:pt x="65" y="23"/>
                          </a:lnTo>
                          <a:lnTo>
                            <a:pt x="74" y="13"/>
                          </a:lnTo>
                          <a:lnTo>
                            <a:pt x="87" y="2"/>
                          </a:lnTo>
                          <a:lnTo>
                            <a:pt x="101" y="0"/>
                          </a:lnTo>
                          <a:lnTo>
                            <a:pt x="109" y="12"/>
                          </a:lnTo>
                          <a:lnTo>
                            <a:pt x="116" y="25"/>
                          </a:lnTo>
                          <a:lnTo>
                            <a:pt x="121" y="16"/>
                          </a:lnTo>
                          <a:lnTo>
                            <a:pt x="137" y="14"/>
                          </a:lnTo>
                          <a:lnTo>
                            <a:pt x="146" y="25"/>
                          </a:lnTo>
                          <a:lnTo>
                            <a:pt x="150" y="41"/>
                          </a:lnTo>
                          <a:lnTo>
                            <a:pt x="153" y="63"/>
                          </a:lnTo>
                          <a:lnTo>
                            <a:pt x="165" y="58"/>
                          </a:lnTo>
                          <a:lnTo>
                            <a:pt x="178" y="64"/>
                          </a:lnTo>
                          <a:lnTo>
                            <a:pt x="181" y="71"/>
                          </a:lnTo>
                          <a:lnTo>
                            <a:pt x="180" y="83"/>
                          </a:lnTo>
                          <a:lnTo>
                            <a:pt x="178" y="95"/>
                          </a:lnTo>
                          <a:lnTo>
                            <a:pt x="186" y="87"/>
                          </a:lnTo>
                          <a:lnTo>
                            <a:pt x="198" y="81"/>
                          </a:lnTo>
                          <a:lnTo>
                            <a:pt x="217" y="83"/>
                          </a:lnTo>
                          <a:lnTo>
                            <a:pt x="218" y="93"/>
                          </a:lnTo>
                          <a:lnTo>
                            <a:pt x="219" y="102"/>
                          </a:lnTo>
                          <a:lnTo>
                            <a:pt x="219" y="113"/>
                          </a:lnTo>
                          <a:lnTo>
                            <a:pt x="231" y="111"/>
                          </a:lnTo>
                          <a:lnTo>
                            <a:pt x="243" y="116"/>
                          </a:lnTo>
                          <a:lnTo>
                            <a:pt x="249" y="125"/>
                          </a:lnTo>
                          <a:lnTo>
                            <a:pt x="252" y="140"/>
                          </a:lnTo>
                          <a:lnTo>
                            <a:pt x="263" y="144"/>
                          </a:lnTo>
                          <a:lnTo>
                            <a:pt x="269" y="161"/>
                          </a:lnTo>
                          <a:lnTo>
                            <a:pt x="267" y="179"/>
                          </a:lnTo>
                          <a:lnTo>
                            <a:pt x="263" y="210"/>
                          </a:lnTo>
                          <a:lnTo>
                            <a:pt x="266" y="227"/>
                          </a:lnTo>
                          <a:lnTo>
                            <a:pt x="272" y="239"/>
                          </a:lnTo>
                          <a:lnTo>
                            <a:pt x="278" y="251"/>
                          </a:lnTo>
                          <a:lnTo>
                            <a:pt x="278" y="266"/>
                          </a:lnTo>
                          <a:lnTo>
                            <a:pt x="269" y="278"/>
                          </a:lnTo>
                          <a:lnTo>
                            <a:pt x="260" y="281"/>
                          </a:lnTo>
                          <a:lnTo>
                            <a:pt x="249" y="281"/>
                          </a:lnTo>
                          <a:lnTo>
                            <a:pt x="238" y="279"/>
                          </a:lnTo>
                          <a:lnTo>
                            <a:pt x="225" y="267"/>
                          </a:lnTo>
                          <a:lnTo>
                            <a:pt x="218" y="257"/>
                          </a:lnTo>
                          <a:lnTo>
                            <a:pt x="216" y="251"/>
                          </a:lnTo>
                          <a:lnTo>
                            <a:pt x="204" y="255"/>
                          </a:lnTo>
                          <a:lnTo>
                            <a:pt x="189" y="254"/>
                          </a:lnTo>
                          <a:lnTo>
                            <a:pt x="180" y="249"/>
                          </a:lnTo>
                          <a:lnTo>
                            <a:pt x="177" y="245"/>
                          </a:lnTo>
                          <a:lnTo>
                            <a:pt x="165" y="245"/>
                          </a:lnTo>
                          <a:lnTo>
                            <a:pt x="158" y="242"/>
                          </a:lnTo>
                          <a:lnTo>
                            <a:pt x="153" y="240"/>
                          </a:lnTo>
                          <a:lnTo>
                            <a:pt x="144" y="240"/>
                          </a:lnTo>
                          <a:lnTo>
                            <a:pt x="137" y="238"/>
                          </a:lnTo>
                          <a:lnTo>
                            <a:pt x="130" y="227"/>
                          </a:lnTo>
                          <a:lnTo>
                            <a:pt x="126" y="221"/>
                          </a:lnTo>
                          <a:lnTo>
                            <a:pt x="121" y="227"/>
                          </a:lnTo>
                          <a:lnTo>
                            <a:pt x="117" y="238"/>
                          </a:lnTo>
                          <a:lnTo>
                            <a:pt x="108" y="242"/>
                          </a:lnTo>
                          <a:lnTo>
                            <a:pt x="98" y="243"/>
                          </a:lnTo>
                          <a:lnTo>
                            <a:pt x="93" y="243"/>
                          </a:lnTo>
                          <a:lnTo>
                            <a:pt x="90" y="249"/>
                          </a:lnTo>
                          <a:lnTo>
                            <a:pt x="83" y="257"/>
                          </a:lnTo>
                          <a:lnTo>
                            <a:pt x="74" y="267"/>
                          </a:lnTo>
                          <a:lnTo>
                            <a:pt x="51" y="267"/>
                          </a:lnTo>
                          <a:close/>
                        </a:path>
                      </a:pathLst>
                    </a:custGeom>
                    <a:solidFill>
                      <a:srgbClr val="C08040"/>
                    </a:solidFill>
                    <a:ln w="11113">
                      <a:solidFill>
                        <a:srgbClr val="000000"/>
                      </a:solidFill>
                      <a:round/>
                      <a:headEnd/>
                      <a:tailEnd/>
                    </a:ln>
                  </p:spPr>
                  <p:txBody>
                    <a:bodyPr/>
                    <a:lstStyle/>
                    <a:p>
                      <a:endParaRPr lang="en-US"/>
                    </a:p>
                  </p:txBody>
                </p:sp>
                <p:grpSp>
                  <p:nvGrpSpPr>
                    <p:cNvPr id="33847" name="Group 25"/>
                    <p:cNvGrpSpPr>
                      <a:grpSpLocks/>
                    </p:cNvGrpSpPr>
                    <p:nvPr/>
                  </p:nvGrpSpPr>
                  <p:grpSpPr bwMode="auto">
                    <a:xfrm>
                      <a:off x="928" y="2195"/>
                      <a:ext cx="211" cy="245"/>
                      <a:chOff x="928" y="2195"/>
                      <a:chExt cx="211" cy="245"/>
                    </a:xfrm>
                  </p:grpSpPr>
                  <p:sp>
                    <p:nvSpPr>
                      <p:cNvPr id="33848" name="Freeform 26"/>
                      <p:cNvSpPr>
                        <a:spLocks/>
                      </p:cNvSpPr>
                      <p:nvPr/>
                    </p:nvSpPr>
                    <p:spPr bwMode="auto">
                      <a:xfrm>
                        <a:off x="1097" y="2359"/>
                        <a:ext cx="42" cy="52"/>
                      </a:xfrm>
                      <a:custGeom>
                        <a:avLst/>
                        <a:gdLst>
                          <a:gd name="T0" fmla="*/ 12 w 42"/>
                          <a:gd name="T1" fmla="*/ 52 h 52"/>
                          <a:gd name="T2" fmla="*/ 9 w 42"/>
                          <a:gd name="T3" fmla="*/ 25 h 52"/>
                          <a:gd name="T4" fmla="*/ 17 w 42"/>
                          <a:gd name="T5" fmla="*/ 11 h 52"/>
                          <a:gd name="T6" fmla="*/ 42 w 42"/>
                          <a:gd name="T7" fmla="*/ 0 h 52"/>
                          <a:gd name="T8" fmla="*/ 26 w 42"/>
                          <a:gd name="T9" fmla="*/ 2 h 52"/>
                          <a:gd name="T10" fmla="*/ 6 w 42"/>
                          <a:gd name="T11" fmla="*/ 8 h 52"/>
                          <a:gd name="T12" fmla="*/ 0 w 42"/>
                          <a:gd name="T13" fmla="*/ 21 h 52"/>
                          <a:gd name="T14" fmla="*/ 12 w 42"/>
                          <a:gd name="T15" fmla="*/ 52 h 5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2"/>
                          <a:gd name="T26" fmla="*/ 42 w 42"/>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2">
                            <a:moveTo>
                              <a:pt x="12" y="52"/>
                            </a:moveTo>
                            <a:lnTo>
                              <a:pt x="9" y="25"/>
                            </a:lnTo>
                            <a:lnTo>
                              <a:pt x="17" y="11"/>
                            </a:lnTo>
                            <a:lnTo>
                              <a:pt x="42" y="0"/>
                            </a:lnTo>
                            <a:lnTo>
                              <a:pt x="26" y="2"/>
                            </a:lnTo>
                            <a:lnTo>
                              <a:pt x="6" y="8"/>
                            </a:lnTo>
                            <a:lnTo>
                              <a:pt x="0" y="21"/>
                            </a:lnTo>
                            <a:lnTo>
                              <a:pt x="12" y="52"/>
                            </a:lnTo>
                            <a:close/>
                          </a:path>
                        </a:pathLst>
                      </a:custGeom>
                      <a:solidFill>
                        <a:srgbClr val="804000"/>
                      </a:solidFill>
                      <a:ln w="11113">
                        <a:solidFill>
                          <a:srgbClr val="000000"/>
                        </a:solidFill>
                        <a:round/>
                        <a:headEnd/>
                        <a:tailEnd/>
                      </a:ln>
                    </p:spPr>
                    <p:txBody>
                      <a:bodyPr/>
                      <a:lstStyle/>
                      <a:p>
                        <a:endParaRPr lang="en-US"/>
                      </a:p>
                    </p:txBody>
                  </p:sp>
                  <p:sp>
                    <p:nvSpPr>
                      <p:cNvPr id="33849" name="Freeform 27"/>
                      <p:cNvSpPr>
                        <a:spLocks/>
                      </p:cNvSpPr>
                      <p:nvPr/>
                    </p:nvSpPr>
                    <p:spPr bwMode="auto">
                      <a:xfrm>
                        <a:off x="1018" y="2275"/>
                        <a:ext cx="67" cy="126"/>
                      </a:xfrm>
                      <a:custGeom>
                        <a:avLst/>
                        <a:gdLst>
                          <a:gd name="T0" fmla="*/ 27 w 67"/>
                          <a:gd name="T1" fmla="*/ 126 h 126"/>
                          <a:gd name="T2" fmla="*/ 15 w 67"/>
                          <a:gd name="T3" fmla="*/ 98 h 126"/>
                          <a:gd name="T4" fmla="*/ 15 w 67"/>
                          <a:gd name="T5" fmla="*/ 60 h 126"/>
                          <a:gd name="T6" fmla="*/ 38 w 67"/>
                          <a:gd name="T7" fmla="*/ 30 h 126"/>
                          <a:gd name="T8" fmla="*/ 67 w 67"/>
                          <a:gd name="T9" fmla="*/ 0 h 126"/>
                          <a:gd name="T10" fmla="*/ 49 w 67"/>
                          <a:gd name="T11" fmla="*/ 17 h 126"/>
                          <a:gd name="T12" fmla="*/ 21 w 67"/>
                          <a:gd name="T13" fmla="*/ 38 h 126"/>
                          <a:gd name="T14" fmla="*/ 0 w 67"/>
                          <a:gd name="T15" fmla="*/ 56 h 126"/>
                          <a:gd name="T16" fmla="*/ 4 w 67"/>
                          <a:gd name="T17" fmla="*/ 71 h 126"/>
                          <a:gd name="T18" fmla="*/ 3 w 67"/>
                          <a:gd name="T19" fmla="*/ 88 h 126"/>
                          <a:gd name="T20" fmla="*/ 3 w 67"/>
                          <a:gd name="T21" fmla="*/ 107 h 126"/>
                          <a:gd name="T22" fmla="*/ 27 w 67"/>
                          <a:gd name="T23" fmla="*/ 126 h 1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126"/>
                          <a:gd name="T38" fmla="*/ 67 w 67"/>
                          <a:gd name="T39" fmla="*/ 126 h 1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126">
                            <a:moveTo>
                              <a:pt x="27" y="126"/>
                            </a:moveTo>
                            <a:lnTo>
                              <a:pt x="15" y="98"/>
                            </a:lnTo>
                            <a:lnTo>
                              <a:pt x="15" y="60"/>
                            </a:lnTo>
                            <a:lnTo>
                              <a:pt x="38" y="30"/>
                            </a:lnTo>
                            <a:lnTo>
                              <a:pt x="67" y="0"/>
                            </a:lnTo>
                            <a:lnTo>
                              <a:pt x="49" y="17"/>
                            </a:lnTo>
                            <a:lnTo>
                              <a:pt x="21" y="38"/>
                            </a:lnTo>
                            <a:lnTo>
                              <a:pt x="0" y="56"/>
                            </a:lnTo>
                            <a:lnTo>
                              <a:pt x="4" y="71"/>
                            </a:lnTo>
                            <a:lnTo>
                              <a:pt x="3" y="88"/>
                            </a:lnTo>
                            <a:lnTo>
                              <a:pt x="3" y="107"/>
                            </a:lnTo>
                            <a:lnTo>
                              <a:pt x="27" y="126"/>
                            </a:lnTo>
                            <a:close/>
                          </a:path>
                        </a:pathLst>
                      </a:custGeom>
                      <a:solidFill>
                        <a:srgbClr val="804000"/>
                      </a:solidFill>
                      <a:ln w="11113">
                        <a:solidFill>
                          <a:srgbClr val="000000"/>
                        </a:solidFill>
                        <a:round/>
                        <a:headEnd/>
                        <a:tailEnd/>
                      </a:ln>
                    </p:spPr>
                    <p:txBody>
                      <a:bodyPr/>
                      <a:lstStyle/>
                      <a:p>
                        <a:endParaRPr lang="en-US"/>
                      </a:p>
                    </p:txBody>
                  </p:sp>
                  <p:sp>
                    <p:nvSpPr>
                      <p:cNvPr id="33850" name="Freeform 28"/>
                      <p:cNvSpPr>
                        <a:spLocks/>
                      </p:cNvSpPr>
                      <p:nvPr/>
                    </p:nvSpPr>
                    <p:spPr bwMode="auto">
                      <a:xfrm>
                        <a:off x="928" y="2343"/>
                        <a:ext cx="46" cy="97"/>
                      </a:xfrm>
                      <a:custGeom>
                        <a:avLst/>
                        <a:gdLst>
                          <a:gd name="T0" fmla="*/ 20 w 46"/>
                          <a:gd name="T1" fmla="*/ 81 h 97"/>
                          <a:gd name="T2" fmla="*/ 0 w 46"/>
                          <a:gd name="T3" fmla="*/ 51 h 97"/>
                          <a:gd name="T4" fmla="*/ 8 w 46"/>
                          <a:gd name="T5" fmla="*/ 30 h 97"/>
                          <a:gd name="T6" fmla="*/ 25 w 46"/>
                          <a:gd name="T7" fmla="*/ 0 h 97"/>
                          <a:gd name="T8" fmla="*/ 11 w 46"/>
                          <a:gd name="T9" fmla="*/ 52 h 97"/>
                          <a:gd name="T10" fmla="*/ 22 w 46"/>
                          <a:gd name="T11" fmla="*/ 75 h 97"/>
                          <a:gd name="T12" fmla="*/ 46 w 46"/>
                          <a:gd name="T13" fmla="*/ 97 h 97"/>
                          <a:gd name="T14" fmla="*/ 20 w 46"/>
                          <a:gd name="T15" fmla="*/ 81 h 97"/>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97"/>
                          <a:gd name="T26" fmla="*/ 46 w 46"/>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97">
                            <a:moveTo>
                              <a:pt x="20" y="81"/>
                            </a:moveTo>
                            <a:lnTo>
                              <a:pt x="0" y="51"/>
                            </a:lnTo>
                            <a:lnTo>
                              <a:pt x="8" y="30"/>
                            </a:lnTo>
                            <a:lnTo>
                              <a:pt x="25" y="0"/>
                            </a:lnTo>
                            <a:lnTo>
                              <a:pt x="11" y="52"/>
                            </a:lnTo>
                            <a:lnTo>
                              <a:pt x="22" y="75"/>
                            </a:lnTo>
                            <a:lnTo>
                              <a:pt x="46" y="97"/>
                            </a:lnTo>
                            <a:lnTo>
                              <a:pt x="20" y="81"/>
                            </a:lnTo>
                            <a:close/>
                          </a:path>
                        </a:pathLst>
                      </a:custGeom>
                      <a:solidFill>
                        <a:srgbClr val="804000"/>
                      </a:solidFill>
                      <a:ln w="11113">
                        <a:solidFill>
                          <a:srgbClr val="000000"/>
                        </a:solidFill>
                        <a:round/>
                        <a:headEnd/>
                        <a:tailEnd/>
                      </a:ln>
                    </p:spPr>
                    <p:txBody>
                      <a:bodyPr/>
                      <a:lstStyle/>
                      <a:p>
                        <a:endParaRPr lang="en-US"/>
                      </a:p>
                    </p:txBody>
                  </p:sp>
                  <p:sp>
                    <p:nvSpPr>
                      <p:cNvPr id="33851" name="Freeform 29"/>
                      <p:cNvSpPr>
                        <a:spLocks/>
                      </p:cNvSpPr>
                      <p:nvPr/>
                    </p:nvSpPr>
                    <p:spPr bwMode="auto">
                      <a:xfrm>
                        <a:off x="965" y="2195"/>
                        <a:ext cx="63" cy="97"/>
                      </a:xfrm>
                      <a:custGeom>
                        <a:avLst/>
                        <a:gdLst>
                          <a:gd name="T0" fmla="*/ 63 w 63"/>
                          <a:gd name="T1" fmla="*/ 0 h 97"/>
                          <a:gd name="T2" fmla="*/ 33 w 63"/>
                          <a:gd name="T3" fmla="*/ 24 h 97"/>
                          <a:gd name="T4" fmla="*/ 9 w 63"/>
                          <a:gd name="T5" fmla="*/ 48 h 97"/>
                          <a:gd name="T6" fmla="*/ 5 w 63"/>
                          <a:gd name="T7" fmla="*/ 68 h 97"/>
                          <a:gd name="T8" fmla="*/ 0 w 63"/>
                          <a:gd name="T9" fmla="*/ 97 h 97"/>
                          <a:gd name="T10" fmla="*/ 10 w 63"/>
                          <a:gd name="T11" fmla="*/ 74 h 97"/>
                          <a:gd name="T12" fmla="*/ 19 w 63"/>
                          <a:gd name="T13" fmla="*/ 50 h 97"/>
                          <a:gd name="T14" fmla="*/ 45 w 63"/>
                          <a:gd name="T15" fmla="*/ 21 h 97"/>
                          <a:gd name="T16" fmla="*/ 63 w 63"/>
                          <a:gd name="T17" fmla="*/ 0 h 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97"/>
                          <a:gd name="T29" fmla="*/ 63 w 63"/>
                          <a:gd name="T30" fmla="*/ 97 h 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97">
                            <a:moveTo>
                              <a:pt x="63" y="0"/>
                            </a:moveTo>
                            <a:lnTo>
                              <a:pt x="33" y="24"/>
                            </a:lnTo>
                            <a:lnTo>
                              <a:pt x="9" y="48"/>
                            </a:lnTo>
                            <a:lnTo>
                              <a:pt x="5" y="68"/>
                            </a:lnTo>
                            <a:lnTo>
                              <a:pt x="0" y="97"/>
                            </a:lnTo>
                            <a:lnTo>
                              <a:pt x="10" y="74"/>
                            </a:lnTo>
                            <a:lnTo>
                              <a:pt x="19" y="50"/>
                            </a:lnTo>
                            <a:lnTo>
                              <a:pt x="45" y="21"/>
                            </a:lnTo>
                            <a:lnTo>
                              <a:pt x="63" y="0"/>
                            </a:lnTo>
                            <a:close/>
                          </a:path>
                        </a:pathLst>
                      </a:custGeom>
                      <a:solidFill>
                        <a:srgbClr val="804000"/>
                      </a:solidFill>
                      <a:ln w="11113">
                        <a:solidFill>
                          <a:srgbClr val="000000"/>
                        </a:solidFill>
                        <a:round/>
                        <a:headEnd/>
                        <a:tailEnd/>
                      </a:ln>
                    </p:spPr>
                    <p:txBody>
                      <a:bodyPr/>
                      <a:lstStyle/>
                      <a:p>
                        <a:endParaRPr lang="en-US"/>
                      </a:p>
                    </p:txBody>
                  </p:sp>
                  <p:sp>
                    <p:nvSpPr>
                      <p:cNvPr id="33852" name="Freeform 30"/>
                      <p:cNvSpPr>
                        <a:spLocks/>
                      </p:cNvSpPr>
                      <p:nvPr/>
                    </p:nvSpPr>
                    <p:spPr bwMode="auto">
                      <a:xfrm>
                        <a:off x="958" y="2379"/>
                        <a:ext cx="35" cy="61"/>
                      </a:xfrm>
                      <a:custGeom>
                        <a:avLst/>
                        <a:gdLst>
                          <a:gd name="T0" fmla="*/ 14 w 35"/>
                          <a:gd name="T1" fmla="*/ 61 h 61"/>
                          <a:gd name="T2" fmla="*/ 5 w 35"/>
                          <a:gd name="T3" fmla="*/ 41 h 61"/>
                          <a:gd name="T4" fmla="*/ 0 w 35"/>
                          <a:gd name="T5" fmla="*/ 30 h 61"/>
                          <a:gd name="T6" fmla="*/ 10 w 35"/>
                          <a:gd name="T7" fmla="*/ 13 h 61"/>
                          <a:gd name="T8" fmla="*/ 32 w 35"/>
                          <a:gd name="T9" fmla="*/ 0 h 61"/>
                          <a:gd name="T10" fmla="*/ 19 w 35"/>
                          <a:gd name="T11" fmla="*/ 17 h 61"/>
                          <a:gd name="T12" fmla="*/ 12 w 35"/>
                          <a:gd name="T13" fmla="*/ 36 h 61"/>
                          <a:gd name="T14" fmla="*/ 23 w 35"/>
                          <a:gd name="T15" fmla="*/ 41 h 61"/>
                          <a:gd name="T16" fmla="*/ 35 w 35"/>
                          <a:gd name="T17" fmla="*/ 27 h 61"/>
                          <a:gd name="T18" fmla="*/ 29 w 35"/>
                          <a:gd name="T19" fmla="*/ 40 h 61"/>
                          <a:gd name="T20" fmla="*/ 14 w 35"/>
                          <a:gd name="T21" fmla="*/ 61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61"/>
                          <a:gd name="T35" fmla="*/ 35 w 35"/>
                          <a:gd name="T36" fmla="*/ 61 h 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61">
                            <a:moveTo>
                              <a:pt x="14" y="61"/>
                            </a:moveTo>
                            <a:lnTo>
                              <a:pt x="5" y="41"/>
                            </a:lnTo>
                            <a:lnTo>
                              <a:pt x="0" y="30"/>
                            </a:lnTo>
                            <a:lnTo>
                              <a:pt x="10" y="13"/>
                            </a:lnTo>
                            <a:lnTo>
                              <a:pt x="32" y="0"/>
                            </a:lnTo>
                            <a:lnTo>
                              <a:pt x="19" y="17"/>
                            </a:lnTo>
                            <a:lnTo>
                              <a:pt x="12" y="36"/>
                            </a:lnTo>
                            <a:lnTo>
                              <a:pt x="23" y="41"/>
                            </a:lnTo>
                            <a:lnTo>
                              <a:pt x="35" y="27"/>
                            </a:lnTo>
                            <a:lnTo>
                              <a:pt x="29" y="40"/>
                            </a:lnTo>
                            <a:lnTo>
                              <a:pt x="14" y="61"/>
                            </a:lnTo>
                            <a:close/>
                          </a:path>
                        </a:pathLst>
                      </a:custGeom>
                      <a:solidFill>
                        <a:srgbClr val="804000"/>
                      </a:solidFill>
                      <a:ln w="11113">
                        <a:solidFill>
                          <a:srgbClr val="000000"/>
                        </a:solidFill>
                        <a:round/>
                        <a:headEnd/>
                        <a:tailEnd/>
                      </a:ln>
                    </p:spPr>
                    <p:txBody>
                      <a:bodyPr/>
                      <a:lstStyle/>
                      <a:p>
                        <a:endParaRPr lang="en-US"/>
                      </a:p>
                    </p:txBody>
                  </p:sp>
                </p:grpSp>
              </p:grpSp>
              <p:grpSp>
                <p:nvGrpSpPr>
                  <p:cNvPr id="33839" name="Group 31"/>
                  <p:cNvGrpSpPr>
                    <a:grpSpLocks/>
                  </p:cNvGrpSpPr>
                  <p:nvPr/>
                </p:nvGrpSpPr>
                <p:grpSpPr bwMode="auto">
                  <a:xfrm>
                    <a:off x="1356" y="2499"/>
                    <a:ext cx="299" cy="147"/>
                    <a:chOff x="1356" y="2499"/>
                    <a:chExt cx="299" cy="147"/>
                  </a:xfrm>
                </p:grpSpPr>
                <p:sp>
                  <p:nvSpPr>
                    <p:cNvPr id="33840" name="Freeform 32"/>
                    <p:cNvSpPr>
                      <a:spLocks/>
                    </p:cNvSpPr>
                    <p:nvPr/>
                  </p:nvSpPr>
                  <p:spPr bwMode="auto">
                    <a:xfrm>
                      <a:off x="1356" y="2499"/>
                      <a:ext cx="299" cy="147"/>
                    </a:xfrm>
                    <a:custGeom>
                      <a:avLst/>
                      <a:gdLst>
                        <a:gd name="T0" fmla="*/ 18 w 299"/>
                        <a:gd name="T1" fmla="*/ 36 h 147"/>
                        <a:gd name="T2" fmla="*/ 72 w 299"/>
                        <a:gd name="T3" fmla="*/ 39 h 147"/>
                        <a:gd name="T4" fmla="*/ 110 w 299"/>
                        <a:gd name="T5" fmla="*/ 38 h 147"/>
                        <a:gd name="T6" fmla="*/ 155 w 299"/>
                        <a:gd name="T7" fmla="*/ 18 h 147"/>
                        <a:gd name="T8" fmla="*/ 193 w 299"/>
                        <a:gd name="T9" fmla="*/ 2 h 147"/>
                        <a:gd name="T10" fmla="*/ 227 w 299"/>
                        <a:gd name="T11" fmla="*/ 0 h 147"/>
                        <a:gd name="T12" fmla="*/ 242 w 299"/>
                        <a:gd name="T13" fmla="*/ 14 h 147"/>
                        <a:gd name="T14" fmla="*/ 265 w 299"/>
                        <a:gd name="T15" fmla="*/ 23 h 147"/>
                        <a:gd name="T16" fmla="*/ 292 w 299"/>
                        <a:gd name="T17" fmla="*/ 26 h 147"/>
                        <a:gd name="T18" fmla="*/ 299 w 299"/>
                        <a:gd name="T19" fmla="*/ 39 h 147"/>
                        <a:gd name="T20" fmla="*/ 296 w 299"/>
                        <a:gd name="T21" fmla="*/ 67 h 147"/>
                        <a:gd name="T22" fmla="*/ 290 w 299"/>
                        <a:gd name="T23" fmla="*/ 85 h 147"/>
                        <a:gd name="T24" fmla="*/ 277 w 299"/>
                        <a:gd name="T25" fmla="*/ 100 h 147"/>
                        <a:gd name="T26" fmla="*/ 257 w 299"/>
                        <a:gd name="T27" fmla="*/ 118 h 147"/>
                        <a:gd name="T28" fmla="*/ 248 w 299"/>
                        <a:gd name="T29" fmla="*/ 134 h 147"/>
                        <a:gd name="T30" fmla="*/ 234 w 299"/>
                        <a:gd name="T31" fmla="*/ 146 h 147"/>
                        <a:gd name="T32" fmla="*/ 222 w 299"/>
                        <a:gd name="T33" fmla="*/ 147 h 147"/>
                        <a:gd name="T34" fmla="*/ 205 w 299"/>
                        <a:gd name="T35" fmla="*/ 132 h 147"/>
                        <a:gd name="T36" fmla="*/ 195 w 299"/>
                        <a:gd name="T37" fmla="*/ 138 h 147"/>
                        <a:gd name="T38" fmla="*/ 177 w 299"/>
                        <a:gd name="T39" fmla="*/ 139 h 147"/>
                        <a:gd name="T40" fmla="*/ 165 w 299"/>
                        <a:gd name="T41" fmla="*/ 117 h 147"/>
                        <a:gd name="T42" fmla="*/ 157 w 299"/>
                        <a:gd name="T43" fmla="*/ 120 h 147"/>
                        <a:gd name="T44" fmla="*/ 146 w 299"/>
                        <a:gd name="T45" fmla="*/ 120 h 147"/>
                        <a:gd name="T46" fmla="*/ 139 w 299"/>
                        <a:gd name="T47" fmla="*/ 109 h 147"/>
                        <a:gd name="T48" fmla="*/ 126 w 299"/>
                        <a:gd name="T49" fmla="*/ 117 h 147"/>
                        <a:gd name="T50" fmla="*/ 114 w 299"/>
                        <a:gd name="T51" fmla="*/ 123 h 147"/>
                        <a:gd name="T52" fmla="*/ 98 w 299"/>
                        <a:gd name="T53" fmla="*/ 117 h 147"/>
                        <a:gd name="T54" fmla="*/ 95 w 299"/>
                        <a:gd name="T55" fmla="*/ 106 h 147"/>
                        <a:gd name="T56" fmla="*/ 93 w 299"/>
                        <a:gd name="T57" fmla="*/ 93 h 147"/>
                        <a:gd name="T58" fmla="*/ 69 w 299"/>
                        <a:gd name="T59" fmla="*/ 96 h 147"/>
                        <a:gd name="T60" fmla="*/ 50 w 299"/>
                        <a:gd name="T61" fmla="*/ 100 h 147"/>
                        <a:gd name="T62" fmla="*/ 46 w 299"/>
                        <a:gd name="T63" fmla="*/ 93 h 147"/>
                        <a:gd name="T64" fmla="*/ 30 w 299"/>
                        <a:gd name="T65" fmla="*/ 93 h 147"/>
                        <a:gd name="T66" fmla="*/ 8 w 299"/>
                        <a:gd name="T67" fmla="*/ 77 h 147"/>
                        <a:gd name="T68" fmla="*/ 0 w 299"/>
                        <a:gd name="T69" fmla="*/ 60 h 147"/>
                        <a:gd name="T70" fmla="*/ 4 w 299"/>
                        <a:gd name="T71" fmla="*/ 52 h 147"/>
                        <a:gd name="T72" fmla="*/ 1 w 299"/>
                        <a:gd name="T73" fmla="*/ 38 h 147"/>
                        <a:gd name="T74" fmla="*/ 18 w 299"/>
                        <a:gd name="T75" fmla="*/ 36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99"/>
                        <a:gd name="T115" fmla="*/ 0 h 147"/>
                        <a:gd name="T116" fmla="*/ 299 w 299"/>
                        <a:gd name="T117" fmla="*/ 147 h 14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99" h="147">
                          <a:moveTo>
                            <a:pt x="18" y="36"/>
                          </a:moveTo>
                          <a:lnTo>
                            <a:pt x="72" y="39"/>
                          </a:lnTo>
                          <a:lnTo>
                            <a:pt x="110" y="38"/>
                          </a:lnTo>
                          <a:lnTo>
                            <a:pt x="155" y="18"/>
                          </a:lnTo>
                          <a:lnTo>
                            <a:pt x="193" y="2"/>
                          </a:lnTo>
                          <a:lnTo>
                            <a:pt x="227" y="0"/>
                          </a:lnTo>
                          <a:lnTo>
                            <a:pt x="242" y="14"/>
                          </a:lnTo>
                          <a:lnTo>
                            <a:pt x="265" y="23"/>
                          </a:lnTo>
                          <a:lnTo>
                            <a:pt x="292" y="26"/>
                          </a:lnTo>
                          <a:lnTo>
                            <a:pt x="299" y="39"/>
                          </a:lnTo>
                          <a:lnTo>
                            <a:pt x="296" y="67"/>
                          </a:lnTo>
                          <a:lnTo>
                            <a:pt x="290" y="85"/>
                          </a:lnTo>
                          <a:lnTo>
                            <a:pt x="277" y="100"/>
                          </a:lnTo>
                          <a:lnTo>
                            <a:pt x="257" y="118"/>
                          </a:lnTo>
                          <a:lnTo>
                            <a:pt x="248" y="134"/>
                          </a:lnTo>
                          <a:lnTo>
                            <a:pt x="234" y="146"/>
                          </a:lnTo>
                          <a:lnTo>
                            <a:pt x="222" y="147"/>
                          </a:lnTo>
                          <a:lnTo>
                            <a:pt x="205" y="132"/>
                          </a:lnTo>
                          <a:lnTo>
                            <a:pt x="195" y="138"/>
                          </a:lnTo>
                          <a:lnTo>
                            <a:pt x="177" y="139"/>
                          </a:lnTo>
                          <a:lnTo>
                            <a:pt x="165" y="117"/>
                          </a:lnTo>
                          <a:lnTo>
                            <a:pt x="157" y="120"/>
                          </a:lnTo>
                          <a:lnTo>
                            <a:pt x="146" y="120"/>
                          </a:lnTo>
                          <a:lnTo>
                            <a:pt x="139" y="109"/>
                          </a:lnTo>
                          <a:lnTo>
                            <a:pt x="126" y="117"/>
                          </a:lnTo>
                          <a:lnTo>
                            <a:pt x="114" y="123"/>
                          </a:lnTo>
                          <a:lnTo>
                            <a:pt x="98" y="117"/>
                          </a:lnTo>
                          <a:lnTo>
                            <a:pt x="95" y="106"/>
                          </a:lnTo>
                          <a:lnTo>
                            <a:pt x="93" y="93"/>
                          </a:lnTo>
                          <a:lnTo>
                            <a:pt x="69" y="96"/>
                          </a:lnTo>
                          <a:lnTo>
                            <a:pt x="50" y="100"/>
                          </a:lnTo>
                          <a:lnTo>
                            <a:pt x="46" y="93"/>
                          </a:lnTo>
                          <a:lnTo>
                            <a:pt x="30" y="93"/>
                          </a:lnTo>
                          <a:lnTo>
                            <a:pt x="8" y="77"/>
                          </a:lnTo>
                          <a:lnTo>
                            <a:pt x="0" y="60"/>
                          </a:lnTo>
                          <a:lnTo>
                            <a:pt x="4" y="52"/>
                          </a:lnTo>
                          <a:lnTo>
                            <a:pt x="1" y="38"/>
                          </a:lnTo>
                          <a:lnTo>
                            <a:pt x="18" y="36"/>
                          </a:lnTo>
                          <a:close/>
                        </a:path>
                      </a:pathLst>
                    </a:custGeom>
                    <a:solidFill>
                      <a:srgbClr val="C08040"/>
                    </a:solidFill>
                    <a:ln w="11113">
                      <a:solidFill>
                        <a:srgbClr val="000000"/>
                      </a:solidFill>
                      <a:round/>
                      <a:headEnd/>
                      <a:tailEnd/>
                    </a:ln>
                  </p:spPr>
                  <p:txBody>
                    <a:bodyPr/>
                    <a:lstStyle/>
                    <a:p>
                      <a:endParaRPr lang="en-US"/>
                    </a:p>
                  </p:txBody>
                </p:sp>
                <p:grpSp>
                  <p:nvGrpSpPr>
                    <p:cNvPr id="33841" name="Group 33"/>
                    <p:cNvGrpSpPr>
                      <a:grpSpLocks/>
                    </p:cNvGrpSpPr>
                    <p:nvPr/>
                  </p:nvGrpSpPr>
                  <p:grpSpPr bwMode="auto">
                    <a:xfrm>
                      <a:off x="1401" y="2522"/>
                      <a:ext cx="224" cy="112"/>
                      <a:chOff x="1401" y="2522"/>
                      <a:chExt cx="224" cy="112"/>
                    </a:xfrm>
                  </p:grpSpPr>
                  <p:sp>
                    <p:nvSpPr>
                      <p:cNvPr id="33842" name="Freeform 34"/>
                      <p:cNvSpPr>
                        <a:spLocks/>
                      </p:cNvSpPr>
                      <p:nvPr/>
                    </p:nvSpPr>
                    <p:spPr bwMode="auto">
                      <a:xfrm>
                        <a:off x="1401" y="2559"/>
                        <a:ext cx="69" cy="33"/>
                      </a:xfrm>
                      <a:custGeom>
                        <a:avLst/>
                        <a:gdLst>
                          <a:gd name="T0" fmla="*/ 0 w 69"/>
                          <a:gd name="T1" fmla="*/ 33 h 33"/>
                          <a:gd name="T2" fmla="*/ 35 w 69"/>
                          <a:gd name="T3" fmla="*/ 22 h 33"/>
                          <a:gd name="T4" fmla="*/ 69 w 69"/>
                          <a:gd name="T5" fmla="*/ 0 h 33"/>
                          <a:gd name="T6" fmla="*/ 56 w 69"/>
                          <a:gd name="T7" fmla="*/ 17 h 33"/>
                          <a:gd name="T8" fmla="*/ 41 w 69"/>
                          <a:gd name="T9" fmla="*/ 28 h 33"/>
                          <a:gd name="T10" fmla="*/ 0 w 69"/>
                          <a:gd name="T11" fmla="*/ 33 h 33"/>
                          <a:gd name="T12" fmla="*/ 0 60000 65536"/>
                          <a:gd name="T13" fmla="*/ 0 60000 65536"/>
                          <a:gd name="T14" fmla="*/ 0 60000 65536"/>
                          <a:gd name="T15" fmla="*/ 0 60000 65536"/>
                          <a:gd name="T16" fmla="*/ 0 60000 65536"/>
                          <a:gd name="T17" fmla="*/ 0 60000 65536"/>
                          <a:gd name="T18" fmla="*/ 0 w 69"/>
                          <a:gd name="T19" fmla="*/ 0 h 33"/>
                          <a:gd name="T20" fmla="*/ 69 w 69"/>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9" h="33">
                            <a:moveTo>
                              <a:pt x="0" y="33"/>
                            </a:moveTo>
                            <a:lnTo>
                              <a:pt x="35" y="22"/>
                            </a:lnTo>
                            <a:lnTo>
                              <a:pt x="69" y="0"/>
                            </a:lnTo>
                            <a:lnTo>
                              <a:pt x="56" y="17"/>
                            </a:lnTo>
                            <a:lnTo>
                              <a:pt x="41" y="28"/>
                            </a:lnTo>
                            <a:lnTo>
                              <a:pt x="0" y="33"/>
                            </a:lnTo>
                            <a:close/>
                          </a:path>
                        </a:pathLst>
                      </a:custGeom>
                      <a:solidFill>
                        <a:srgbClr val="804000"/>
                      </a:solidFill>
                      <a:ln w="11113">
                        <a:solidFill>
                          <a:srgbClr val="000000"/>
                        </a:solidFill>
                        <a:round/>
                        <a:headEnd/>
                        <a:tailEnd/>
                      </a:ln>
                    </p:spPr>
                    <p:txBody>
                      <a:bodyPr/>
                      <a:lstStyle/>
                      <a:p>
                        <a:endParaRPr lang="en-US"/>
                      </a:p>
                    </p:txBody>
                  </p:sp>
                  <p:sp>
                    <p:nvSpPr>
                      <p:cNvPr id="33843" name="Freeform 35"/>
                      <p:cNvSpPr>
                        <a:spLocks/>
                      </p:cNvSpPr>
                      <p:nvPr/>
                    </p:nvSpPr>
                    <p:spPr bwMode="auto">
                      <a:xfrm>
                        <a:off x="1492" y="2522"/>
                        <a:ext cx="56" cy="90"/>
                      </a:xfrm>
                      <a:custGeom>
                        <a:avLst/>
                        <a:gdLst>
                          <a:gd name="T0" fmla="*/ 0 w 56"/>
                          <a:gd name="T1" fmla="*/ 90 h 90"/>
                          <a:gd name="T2" fmla="*/ 19 w 56"/>
                          <a:gd name="T3" fmla="*/ 60 h 90"/>
                          <a:gd name="T4" fmla="*/ 56 w 56"/>
                          <a:gd name="T5" fmla="*/ 0 h 90"/>
                          <a:gd name="T6" fmla="*/ 45 w 56"/>
                          <a:gd name="T7" fmla="*/ 36 h 90"/>
                          <a:gd name="T8" fmla="*/ 38 w 56"/>
                          <a:gd name="T9" fmla="*/ 62 h 90"/>
                          <a:gd name="T10" fmla="*/ 0 w 56"/>
                          <a:gd name="T11" fmla="*/ 90 h 90"/>
                          <a:gd name="T12" fmla="*/ 0 60000 65536"/>
                          <a:gd name="T13" fmla="*/ 0 60000 65536"/>
                          <a:gd name="T14" fmla="*/ 0 60000 65536"/>
                          <a:gd name="T15" fmla="*/ 0 60000 65536"/>
                          <a:gd name="T16" fmla="*/ 0 60000 65536"/>
                          <a:gd name="T17" fmla="*/ 0 60000 65536"/>
                          <a:gd name="T18" fmla="*/ 0 w 56"/>
                          <a:gd name="T19" fmla="*/ 0 h 90"/>
                          <a:gd name="T20" fmla="*/ 56 w 5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56" h="90">
                            <a:moveTo>
                              <a:pt x="0" y="90"/>
                            </a:moveTo>
                            <a:lnTo>
                              <a:pt x="19" y="60"/>
                            </a:lnTo>
                            <a:lnTo>
                              <a:pt x="56" y="0"/>
                            </a:lnTo>
                            <a:lnTo>
                              <a:pt x="45" y="36"/>
                            </a:lnTo>
                            <a:lnTo>
                              <a:pt x="38" y="62"/>
                            </a:lnTo>
                            <a:lnTo>
                              <a:pt x="0" y="90"/>
                            </a:lnTo>
                            <a:close/>
                          </a:path>
                        </a:pathLst>
                      </a:custGeom>
                      <a:solidFill>
                        <a:srgbClr val="804000"/>
                      </a:solidFill>
                      <a:ln w="11113">
                        <a:solidFill>
                          <a:srgbClr val="000000"/>
                        </a:solidFill>
                        <a:round/>
                        <a:headEnd/>
                        <a:tailEnd/>
                      </a:ln>
                    </p:spPr>
                    <p:txBody>
                      <a:bodyPr/>
                      <a:lstStyle/>
                      <a:p>
                        <a:endParaRPr lang="en-US"/>
                      </a:p>
                    </p:txBody>
                  </p:sp>
                  <p:sp>
                    <p:nvSpPr>
                      <p:cNvPr id="33844" name="Freeform 36"/>
                      <p:cNvSpPr>
                        <a:spLocks/>
                      </p:cNvSpPr>
                      <p:nvPr/>
                    </p:nvSpPr>
                    <p:spPr bwMode="auto">
                      <a:xfrm>
                        <a:off x="1558" y="2526"/>
                        <a:ext cx="40" cy="108"/>
                      </a:xfrm>
                      <a:custGeom>
                        <a:avLst/>
                        <a:gdLst>
                          <a:gd name="T0" fmla="*/ 0 w 40"/>
                          <a:gd name="T1" fmla="*/ 108 h 108"/>
                          <a:gd name="T2" fmla="*/ 29 w 40"/>
                          <a:gd name="T3" fmla="*/ 84 h 108"/>
                          <a:gd name="T4" fmla="*/ 28 w 40"/>
                          <a:gd name="T5" fmla="*/ 35 h 108"/>
                          <a:gd name="T6" fmla="*/ 8 w 40"/>
                          <a:gd name="T7" fmla="*/ 0 h 108"/>
                          <a:gd name="T8" fmla="*/ 32 w 40"/>
                          <a:gd name="T9" fmla="*/ 33 h 108"/>
                          <a:gd name="T10" fmla="*/ 40 w 40"/>
                          <a:gd name="T11" fmla="*/ 66 h 108"/>
                          <a:gd name="T12" fmla="*/ 38 w 40"/>
                          <a:gd name="T13" fmla="*/ 94 h 108"/>
                          <a:gd name="T14" fmla="*/ 0 w 40"/>
                          <a:gd name="T15" fmla="*/ 108 h 10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108"/>
                          <a:gd name="T26" fmla="*/ 40 w 40"/>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108">
                            <a:moveTo>
                              <a:pt x="0" y="108"/>
                            </a:moveTo>
                            <a:lnTo>
                              <a:pt x="29" y="84"/>
                            </a:lnTo>
                            <a:lnTo>
                              <a:pt x="28" y="35"/>
                            </a:lnTo>
                            <a:lnTo>
                              <a:pt x="8" y="0"/>
                            </a:lnTo>
                            <a:lnTo>
                              <a:pt x="32" y="33"/>
                            </a:lnTo>
                            <a:lnTo>
                              <a:pt x="40" y="66"/>
                            </a:lnTo>
                            <a:lnTo>
                              <a:pt x="38" y="94"/>
                            </a:lnTo>
                            <a:lnTo>
                              <a:pt x="0" y="108"/>
                            </a:lnTo>
                            <a:close/>
                          </a:path>
                        </a:pathLst>
                      </a:custGeom>
                      <a:solidFill>
                        <a:srgbClr val="804000"/>
                      </a:solidFill>
                      <a:ln w="11113">
                        <a:solidFill>
                          <a:srgbClr val="000000"/>
                        </a:solidFill>
                        <a:round/>
                        <a:headEnd/>
                        <a:tailEnd/>
                      </a:ln>
                    </p:spPr>
                    <p:txBody>
                      <a:bodyPr/>
                      <a:lstStyle/>
                      <a:p>
                        <a:endParaRPr lang="en-US"/>
                      </a:p>
                    </p:txBody>
                  </p:sp>
                  <p:sp>
                    <p:nvSpPr>
                      <p:cNvPr id="33845" name="Freeform 37"/>
                      <p:cNvSpPr>
                        <a:spLocks/>
                      </p:cNvSpPr>
                      <p:nvPr/>
                    </p:nvSpPr>
                    <p:spPr bwMode="auto">
                      <a:xfrm>
                        <a:off x="1613" y="2561"/>
                        <a:ext cx="12" cy="41"/>
                      </a:xfrm>
                      <a:custGeom>
                        <a:avLst/>
                        <a:gdLst>
                          <a:gd name="T0" fmla="*/ 0 w 12"/>
                          <a:gd name="T1" fmla="*/ 0 h 41"/>
                          <a:gd name="T2" fmla="*/ 12 w 12"/>
                          <a:gd name="T3" fmla="*/ 27 h 41"/>
                          <a:gd name="T4" fmla="*/ 8 w 12"/>
                          <a:gd name="T5" fmla="*/ 41 h 41"/>
                          <a:gd name="T6" fmla="*/ 0 60000 65536"/>
                          <a:gd name="T7" fmla="*/ 0 60000 65536"/>
                          <a:gd name="T8" fmla="*/ 0 60000 65536"/>
                          <a:gd name="T9" fmla="*/ 0 w 12"/>
                          <a:gd name="T10" fmla="*/ 0 h 41"/>
                          <a:gd name="T11" fmla="*/ 12 w 12"/>
                          <a:gd name="T12" fmla="*/ 41 h 41"/>
                        </a:gdLst>
                        <a:ahLst/>
                        <a:cxnLst>
                          <a:cxn ang="T6">
                            <a:pos x="T0" y="T1"/>
                          </a:cxn>
                          <a:cxn ang="T7">
                            <a:pos x="T2" y="T3"/>
                          </a:cxn>
                          <a:cxn ang="T8">
                            <a:pos x="T4" y="T5"/>
                          </a:cxn>
                        </a:cxnLst>
                        <a:rect l="T9" t="T10" r="T11" b="T12"/>
                        <a:pathLst>
                          <a:path w="12" h="41">
                            <a:moveTo>
                              <a:pt x="0" y="0"/>
                            </a:moveTo>
                            <a:lnTo>
                              <a:pt x="12" y="27"/>
                            </a:lnTo>
                            <a:lnTo>
                              <a:pt x="8" y="4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33826" name="Group 38"/>
                <p:cNvGrpSpPr>
                  <a:grpSpLocks/>
                </p:cNvGrpSpPr>
                <p:nvPr/>
              </p:nvGrpSpPr>
              <p:grpSpPr bwMode="auto">
                <a:xfrm>
                  <a:off x="1442" y="2249"/>
                  <a:ext cx="356" cy="307"/>
                  <a:chOff x="1442" y="2249"/>
                  <a:chExt cx="356" cy="307"/>
                </a:xfrm>
              </p:grpSpPr>
              <p:sp>
                <p:nvSpPr>
                  <p:cNvPr id="33830" name="Freeform 39"/>
                  <p:cNvSpPr>
                    <a:spLocks/>
                  </p:cNvSpPr>
                  <p:nvPr/>
                </p:nvSpPr>
                <p:spPr bwMode="auto">
                  <a:xfrm>
                    <a:off x="1599" y="2360"/>
                    <a:ext cx="170" cy="158"/>
                  </a:xfrm>
                  <a:custGeom>
                    <a:avLst/>
                    <a:gdLst>
                      <a:gd name="T0" fmla="*/ 12 w 170"/>
                      <a:gd name="T1" fmla="*/ 63 h 158"/>
                      <a:gd name="T2" fmla="*/ 32 w 170"/>
                      <a:gd name="T3" fmla="*/ 32 h 158"/>
                      <a:gd name="T4" fmla="*/ 44 w 170"/>
                      <a:gd name="T5" fmla="*/ 21 h 158"/>
                      <a:gd name="T6" fmla="*/ 71 w 170"/>
                      <a:gd name="T7" fmla="*/ 7 h 158"/>
                      <a:gd name="T8" fmla="*/ 101 w 170"/>
                      <a:gd name="T9" fmla="*/ 0 h 158"/>
                      <a:gd name="T10" fmla="*/ 128 w 170"/>
                      <a:gd name="T11" fmla="*/ 0 h 158"/>
                      <a:gd name="T12" fmla="*/ 145 w 170"/>
                      <a:gd name="T13" fmla="*/ 5 h 158"/>
                      <a:gd name="T14" fmla="*/ 160 w 170"/>
                      <a:gd name="T15" fmla="*/ 24 h 158"/>
                      <a:gd name="T16" fmla="*/ 170 w 170"/>
                      <a:gd name="T17" fmla="*/ 51 h 158"/>
                      <a:gd name="T18" fmla="*/ 167 w 170"/>
                      <a:gd name="T19" fmla="*/ 79 h 158"/>
                      <a:gd name="T20" fmla="*/ 152 w 170"/>
                      <a:gd name="T21" fmla="*/ 104 h 158"/>
                      <a:gd name="T22" fmla="*/ 141 w 170"/>
                      <a:gd name="T23" fmla="*/ 123 h 158"/>
                      <a:gd name="T24" fmla="*/ 110 w 170"/>
                      <a:gd name="T25" fmla="*/ 141 h 158"/>
                      <a:gd name="T26" fmla="*/ 71 w 170"/>
                      <a:gd name="T27" fmla="*/ 150 h 158"/>
                      <a:gd name="T28" fmla="*/ 37 w 170"/>
                      <a:gd name="T29" fmla="*/ 158 h 158"/>
                      <a:gd name="T30" fmla="*/ 14 w 170"/>
                      <a:gd name="T31" fmla="*/ 150 h 158"/>
                      <a:gd name="T32" fmla="*/ 2 w 170"/>
                      <a:gd name="T33" fmla="*/ 135 h 158"/>
                      <a:gd name="T34" fmla="*/ 0 w 170"/>
                      <a:gd name="T35" fmla="*/ 109 h 158"/>
                      <a:gd name="T36" fmla="*/ 12 w 170"/>
                      <a:gd name="T37" fmla="*/ 63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0"/>
                      <a:gd name="T58" fmla="*/ 0 h 158"/>
                      <a:gd name="T59" fmla="*/ 170 w 170"/>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0" h="158">
                        <a:moveTo>
                          <a:pt x="12" y="63"/>
                        </a:moveTo>
                        <a:lnTo>
                          <a:pt x="32" y="32"/>
                        </a:lnTo>
                        <a:lnTo>
                          <a:pt x="44" y="21"/>
                        </a:lnTo>
                        <a:lnTo>
                          <a:pt x="71" y="7"/>
                        </a:lnTo>
                        <a:lnTo>
                          <a:pt x="101" y="0"/>
                        </a:lnTo>
                        <a:lnTo>
                          <a:pt x="128" y="0"/>
                        </a:lnTo>
                        <a:lnTo>
                          <a:pt x="145" y="5"/>
                        </a:lnTo>
                        <a:lnTo>
                          <a:pt x="160" y="24"/>
                        </a:lnTo>
                        <a:lnTo>
                          <a:pt x="170" y="51"/>
                        </a:lnTo>
                        <a:lnTo>
                          <a:pt x="167" y="79"/>
                        </a:lnTo>
                        <a:lnTo>
                          <a:pt x="152" y="104"/>
                        </a:lnTo>
                        <a:lnTo>
                          <a:pt x="141" y="123"/>
                        </a:lnTo>
                        <a:lnTo>
                          <a:pt x="110" y="141"/>
                        </a:lnTo>
                        <a:lnTo>
                          <a:pt x="71" y="150"/>
                        </a:lnTo>
                        <a:lnTo>
                          <a:pt x="37" y="158"/>
                        </a:lnTo>
                        <a:lnTo>
                          <a:pt x="14" y="150"/>
                        </a:lnTo>
                        <a:lnTo>
                          <a:pt x="2" y="135"/>
                        </a:lnTo>
                        <a:lnTo>
                          <a:pt x="0" y="109"/>
                        </a:lnTo>
                        <a:lnTo>
                          <a:pt x="12" y="63"/>
                        </a:lnTo>
                        <a:close/>
                      </a:path>
                    </a:pathLst>
                  </a:custGeom>
                  <a:solidFill>
                    <a:srgbClr val="F0F0FF"/>
                  </a:solidFill>
                  <a:ln w="11113">
                    <a:solidFill>
                      <a:srgbClr val="000000"/>
                    </a:solidFill>
                    <a:round/>
                    <a:headEnd/>
                    <a:tailEnd/>
                  </a:ln>
                </p:spPr>
                <p:txBody>
                  <a:bodyPr/>
                  <a:lstStyle/>
                  <a:p>
                    <a:endParaRPr lang="en-US"/>
                  </a:p>
                </p:txBody>
              </p:sp>
              <p:sp>
                <p:nvSpPr>
                  <p:cNvPr id="33831" name="Freeform 40"/>
                  <p:cNvSpPr>
                    <a:spLocks/>
                  </p:cNvSpPr>
                  <p:nvPr/>
                </p:nvSpPr>
                <p:spPr bwMode="auto">
                  <a:xfrm>
                    <a:off x="1672" y="2311"/>
                    <a:ext cx="126" cy="98"/>
                  </a:xfrm>
                  <a:custGeom>
                    <a:avLst/>
                    <a:gdLst>
                      <a:gd name="T0" fmla="*/ 16 w 126"/>
                      <a:gd name="T1" fmla="*/ 0 h 98"/>
                      <a:gd name="T2" fmla="*/ 121 w 126"/>
                      <a:gd name="T3" fmla="*/ 58 h 98"/>
                      <a:gd name="T4" fmla="*/ 125 w 126"/>
                      <a:gd name="T5" fmla="*/ 66 h 98"/>
                      <a:gd name="T6" fmla="*/ 126 w 126"/>
                      <a:gd name="T7" fmla="*/ 78 h 98"/>
                      <a:gd name="T8" fmla="*/ 124 w 126"/>
                      <a:gd name="T9" fmla="*/ 87 h 98"/>
                      <a:gd name="T10" fmla="*/ 121 w 126"/>
                      <a:gd name="T11" fmla="*/ 95 h 98"/>
                      <a:gd name="T12" fmla="*/ 116 w 126"/>
                      <a:gd name="T13" fmla="*/ 98 h 98"/>
                      <a:gd name="T14" fmla="*/ 106 w 126"/>
                      <a:gd name="T15" fmla="*/ 98 h 98"/>
                      <a:gd name="T16" fmla="*/ 10 w 126"/>
                      <a:gd name="T17" fmla="*/ 43 h 98"/>
                      <a:gd name="T18" fmla="*/ 2 w 126"/>
                      <a:gd name="T19" fmla="*/ 35 h 98"/>
                      <a:gd name="T20" fmla="*/ 0 w 126"/>
                      <a:gd name="T21" fmla="*/ 24 h 98"/>
                      <a:gd name="T22" fmla="*/ 2 w 126"/>
                      <a:gd name="T23" fmla="*/ 12 h 98"/>
                      <a:gd name="T24" fmla="*/ 6 w 126"/>
                      <a:gd name="T25" fmla="*/ 6 h 98"/>
                      <a:gd name="T26" fmla="*/ 11 w 126"/>
                      <a:gd name="T27" fmla="*/ 1 h 98"/>
                      <a:gd name="T28" fmla="*/ 16 w 126"/>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6"/>
                      <a:gd name="T46" fmla="*/ 0 h 98"/>
                      <a:gd name="T47" fmla="*/ 126 w 126"/>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6" h="98">
                        <a:moveTo>
                          <a:pt x="16" y="0"/>
                        </a:moveTo>
                        <a:lnTo>
                          <a:pt x="121" y="58"/>
                        </a:lnTo>
                        <a:lnTo>
                          <a:pt x="125" y="66"/>
                        </a:lnTo>
                        <a:lnTo>
                          <a:pt x="126" y="78"/>
                        </a:lnTo>
                        <a:lnTo>
                          <a:pt x="124" y="87"/>
                        </a:lnTo>
                        <a:lnTo>
                          <a:pt x="121" y="95"/>
                        </a:lnTo>
                        <a:lnTo>
                          <a:pt x="116" y="98"/>
                        </a:lnTo>
                        <a:lnTo>
                          <a:pt x="106" y="98"/>
                        </a:lnTo>
                        <a:lnTo>
                          <a:pt x="10" y="43"/>
                        </a:lnTo>
                        <a:lnTo>
                          <a:pt x="2" y="35"/>
                        </a:lnTo>
                        <a:lnTo>
                          <a:pt x="0" y="24"/>
                        </a:lnTo>
                        <a:lnTo>
                          <a:pt x="2" y="12"/>
                        </a:lnTo>
                        <a:lnTo>
                          <a:pt x="6" y="6"/>
                        </a:lnTo>
                        <a:lnTo>
                          <a:pt x="11" y="1"/>
                        </a:lnTo>
                        <a:lnTo>
                          <a:pt x="16" y="0"/>
                        </a:lnTo>
                        <a:close/>
                      </a:path>
                    </a:pathLst>
                  </a:custGeom>
                  <a:solidFill>
                    <a:srgbClr val="C08040"/>
                  </a:solidFill>
                  <a:ln w="11113">
                    <a:solidFill>
                      <a:srgbClr val="000000"/>
                    </a:solidFill>
                    <a:round/>
                    <a:headEnd/>
                    <a:tailEnd/>
                  </a:ln>
                </p:spPr>
                <p:txBody>
                  <a:bodyPr/>
                  <a:lstStyle/>
                  <a:p>
                    <a:endParaRPr lang="en-US"/>
                  </a:p>
                </p:txBody>
              </p:sp>
              <p:sp>
                <p:nvSpPr>
                  <p:cNvPr id="33832" name="Freeform 41"/>
                  <p:cNvSpPr>
                    <a:spLocks/>
                  </p:cNvSpPr>
                  <p:nvPr/>
                </p:nvSpPr>
                <p:spPr bwMode="auto">
                  <a:xfrm>
                    <a:off x="1558" y="2317"/>
                    <a:ext cx="230" cy="239"/>
                  </a:xfrm>
                  <a:custGeom>
                    <a:avLst/>
                    <a:gdLst>
                      <a:gd name="T0" fmla="*/ 71 w 230"/>
                      <a:gd name="T1" fmla="*/ 0 h 239"/>
                      <a:gd name="T2" fmla="*/ 138 w 230"/>
                      <a:gd name="T3" fmla="*/ 55 h 239"/>
                      <a:gd name="T4" fmla="*/ 166 w 230"/>
                      <a:gd name="T5" fmla="*/ 80 h 239"/>
                      <a:gd name="T6" fmla="*/ 194 w 230"/>
                      <a:gd name="T7" fmla="*/ 109 h 239"/>
                      <a:gd name="T8" fmla="*/ 211 w 230"/>
                      <a:gd name="T9" fmla="*/ 132 h 239"/>
                      <a:gd name="T10" fmla="*/ 226 w 230"/>
                      <a:gd name="T11" fmla="*/ 155 h 239"/>
                      <a:gd name="T12" fmla="*/ 230 w 230"/>
                      <a:gd name="T13" fmla="*/ 182 h 239"/>
                      <a:gd name="T14" fmla="*/ 227 w 230"/>
                      <a:gd name="T15" fmla="*/ 210 h 239"/>
                      <a:gd name="T16" fmla="*/ 215 w 230"/>
                      <a:gd name="T17" fmla="*/ 227 h 239"/>
                      <a:gd name="T18" fmla="*/ 194 w 230"/>
                      <a:gd name="T19" fmla="*/ 239 h 239"/>
                      <a:gd name="T20" fmla="*/ 143 w 230"/>
                      <a:gd name="T21" fmla="*/ 239 h 239"/>
                      <a:gd name="T22" fmla="*/ 107 w 230"/>
                      <a:gd name="T23" fmla="*/ 234 h 239"/>
                      <a:gd name="T24" fmla="*/ 53 w 230"/>
                      <a:gd name="T25" fmla="*/ 219 h 239"/>
                      <a:gd name="T26" fmla="*/ 43 w 230"/>
                      <a:gd name="T27" fmla="*/ 203 h 239"/>
                      <a:gd name="T28" fmla="*/ 27 w 230"/>
                      <a:gd name="T29" fmla="*/ 182 h 239"/>
                      <a:gd name="T30" fmla="*/ 0 w 230"/>
                      <a:gd name="T31" fmla="*/ 171 h 239"/>
                      <a:gd name="T32" fmla="*/ 24 w 230"/>
                      <a:gd name="T33" fmla="*/ 136 h 239"/>
                      <a:gd name="T34" fmla="*/ 24 w 230"/>
                      <a:gd name="T35" fmla="*/ 55 h 239"/>
                      <a:gd name="T36" fmla="*/ 71 w 230"/>
                      <a:gd name="T37" fmla="*/ 0 h 2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0"/>
                      <a:gd name="T58" fmla="*/ 0 h 239"/>
                      <a:gd name="T59" fmla="*/ 230 w 230"/>
                      <a:gd name="T60" fmla="*/ 239 h 2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0" h="239">
                        <a:moveTo>
                          <a:pt x="71" y="0"/>
                        </a:moveTo>
                        <a:lnTo>
                          <a:pt x="138" y="55"/>
                        </a:lnTo>
                        <a:lnTo>
                          <a:pt x="166" y="80"/>
                        </a:lnTo>
                        <a:lnTo>
                          <a:pt x="194" y="109"/>
                        </a:lnTo>
                        <a:lnTo>
                          <a:pt x="211" y="132"/>
                        </a:lnTo>
                        <a:lnTo>
                          <a:pt x="226" y="155"/>
                        </a:lnTo>
                        <a:lnTo>
                          <a:pt x="230" y="182"/>
                        </a:lnTo>
                        <a:lnTo>
                          <a:pt x="227" y="210"/>
                        </a:lnTo>
                        <a:lnTo>
                          <a:pt x="215" y="227"/>
                        </a:lnTo>
                        <a:lnTo>
                          <a:pt x="194" y="239"/>
                        </a:lnTo>
                        <a:lnTo>
                          <a:pt x="143" y="239"/>
                        </a:lnTo>
                        <a:lnTo>
                          <a:pt x="107" y="234"/>
                        </a:lnTo>
                        <a:lnTo>
                          <a:pt x="53" y="219"/>
                        </a:lnTo>
                        <a:lnTo>
                          <a:pt x="43" y="203"/>
                        </a:lnTo>
                        <a:lnTo>
                          <a:pt x="27" y="182"/>
                        </a:lnTo>
                        <a:lnTo>
                          <a:pt x="0" y="171"/>
                        </a:lnTo>
                        <a:lnTo>
                          <a:pt x="24" y="136"/>
                        </a:lnTo>
                        <a:lnTo>
                          <a:pt x="24" y="55"/>
                        </a:lnTo>
                        <a:lnTo>
                          <a:pt x="71" y="0"/>
                        </a:lnTo>
                        <a:close/>
                      </a:path>
                    </a:pathLst>
                  </a:custGeom>
                  <a:solidFill>
                    <a:srgbClr val="E0A080"/>
                  </a:solidFill>
                  <a:ln w="11113">
                    <a:solidFill>
                      <a:srgbClr val="000000"/>
                    </a:solidFill>
                    <a:round/>
                    <a:headEnd/>
                    <a:tailEnd/>
                  </a:ln>
                </p:spPr>
                <p:txBody>
                  <a:bodyPr/>
                  <a:lstStyle/>
                  <a:p>
                    <a:endParaRPr lang="en-US"/>
                  </a:p>
                </p:txBody>
              </p:sp>
              <p:grpSp>
                <p:nvGrpSpPr>
                  <p:cNvPr id="33833" name="Group 42"/>
                  <p:cNvGrpSpPr>
                    <a:grpSpLocks/>
                  </p:cNvGrpSpPr>
                  <p:nvPr/>
                </p:nvGrpSpPr>
                <p:grpSpPr bwMode="auto">
                  <a:xfrm>
                    <a:off x="1442" y="2249"/>
                    <a:ext cx="216" cy="209"/>
                    <a:chOff x="1442" y="2249"/>
                    <a:chExt cx="216" cy="209"/>
                  </a:xfrm>
                </p:grpSpPr>
                <p:sp>
                  <p:nvSpPr>
                    <p:cNvPr id="33834" name="Freeform 43"/>
                    <p:cNvSpPr>
                      <a:spLocks/>
                    </p:cNvSpPr>
                    <p:nvPr/>
                  </p:nvSpPr>
                  <p:spPr bwMode="auto">
                    <a:xfrm>
                      <a:off x="1442" y="2300"/>
                      <a:ext cx="171" cy="158"/>
                    </a:xfrm>
                    <a:custGeom>
                      <a:avLst/>
                      <a:gdLst>
                        <a:gd name="T0" fmla="*/ 12 w 171"/>
                        <a:gd name="T1" fmla="*/ 64 h 158"/>
                        <a:gd name="T2" fmla="*/ 32 w 171"/>
                        <a:gd name="T3" fmla="*/ 33 h 158"/>
                        <a:gd name="T4" fmla="*/ 44 w 171"/>
                        <a:gd name="T5" fmla="*/ 20 h 158"/>
                        <a:gd name="T6" fmla="*/ 71 w 171"/>
                        <a:gd name="T7" fmla="*/ 6 h 158"/>
                        <a:gd name="T8" fmla="*/ 103 w 171"/>
                        <a:gd name="T9" fmla="*/ 0 h 158"/>
                        <a:gd name="T10" fmla="*/ 130 w 171"/>
                        <a:gd name="T11" fmla="*/ 0 h 158"/>
                        <a:gd name="T12" fmla="*/ 147 w 171"/>
                        <a:gd name="T13" fmla="*/ 5 h 158"/>
                        <a:gd name="T14" fmla="*/ 163 w 171"/>
                        <a:gd name="T15" fmla="*/ 24 h 158"/>
                        <a:gd name="T16" fmla="*/ 171 w 171"/>
                        <a:gd name="T17" fmla="*/ 51 h 158"/>
                        <a:gd name="T18" fmla="*/ 169 w 171"/>
                        <a:gd name="T19" fmla="*/ 81 h 158"/>
                        <a:gd name="T20" fmla="*/ 154 w 171"/>
                        <a:gd name="T21" fmla="*/ 106 h 158"/>
                        <a:gd name="T22" fmla="*/ 142 w 171"/>
                        <a:gd name="T23" fmla="*/ 123 h 158"/>
                        <a:gd name="T24" fmla="*/ 111 w 171"/>
                        <a:gd name="T25" fmla="*/ 140 h 158"/>
                        <a:gd name="T26" fmla="*/ 71 w 171"/>
                        <a:gd name="T27" fmla="*/ 150 h 158"/>
                        <a:gd name="T28" fmla="*/ 39 w 171"/>
                        <a:gd name="T29" fmla="*/ 158 h 158"/>
                        <a:gd name="T30" fmla="*/ 16 w 171"/>
                        <a:gd name="T31" fmla="*/ 150 h 158"/>
                        <a:gd name="T32" fmla="*/ 4 w 171"/>
                        <a:gd name="T33" fmla="*/ 135 h 158"/>
                        <a:gd name="T34" fmla="*/ 0 w 171"/>
                        <a:gd name="T35" fmla="*/ 110 h 158"/>
                        <a:gd name="T36" fmla="*/ 12 w 171"/>
                        <a:gd name="T37" fmla="*/ 64 h 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158"/>
                        <a:gd name="T59" fmla="*/ 171 w 171"/>
                        <a:gd name="T60" fmla="*/ 158 h 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158">
                          <a:moveTo>
                            <a:pt x="12" y="64"/>
                          </a:moveTo>
                          <a:lnTo>
                            <a:pt x="32" y="33"/>
                          </a:lnTo>
                          <a:lnTo>
                            <a:pt x="44" y="20"/>
                          </a:lnTo>
                          <a:lnTo>
                            <a:pt x="71" y="6"/>
                          </a:lnTo>
                          <a:lnTo>
                            <a:pt x="103" y="0"/>
                          </a:lnTo>
                          <a:lnTo>
                            <a:pt x="130" y="0"/>
                          </a:lnTo>
                          <a:lnTo>
                            <a:pt x="147" y="5"/>
                          </a:lnTo>
                          <a:lnTo>
                            <a:pt x="163" y="24"/>
                          </a:lnTo>
                          <a:lnTo>
                            <a:pt x="171" y="51"/>
                          </a:lnTo>
                          <a:lnTo>
                            <a:pt x="169" y="81"/>
                          </a:lnTo>
                          <a:lnTo>
                            <a:pt x="154" y="106"/>
                          </a:lnTo>
                          <a:lnTo>
                            <a:pt x="142" y="123"/>
                          </a:lnTo>
                          <a:lnTo>
                            <a:pt x="111" y="140"/>
                          </a:lnTo>
                          <a:lnTo>
                            <a:pt x="71" y="150"/>
                          </a:lnTo>
                          <a:lnTo>
                            <a:pt x="39" y="158"/>
                          </a:lnTo>
                          <a:lnTo>
                            <a:pt x="16" y="150"/>
                          </a:lnTo>
                          <a:lnTo>
                            <a:pt x="4" y="135"/>
                          </a:lnTo>
                          <a:lnTo>
                            <a:pt x="0" y="110"/>
                          </a:lnTo>
                          <a:lnTo>
                            <a:pt x="12" y="64"/>
                          </a:lnTo>
                          <a:close/>
                        </a:path>
                      </a:pathLst>
                    </a:custGeom>
                    <a:solidFill>
                      <a:srgbClr val="F0F0FF"/>
                    </a:solidFill>
                    <a:ln w="11113">
                      <a:solidFill>
                        <a:srgbClr val="000000"/>
                      </a:solidFill>
                      <a:round/>
                      <a:headEnd/>
                      <a:tailEnd/>
                    </a:ln>
                  </p:spPr>
                  <p:txBody>
                    <a:bodyPr/>
                    <a:lstStyle/>
                    <a:p>
                      <a:endParaRPr lang="en-US"/>
                    </a:p>
                  </p:txBody>
                </p:sp>
                <p:sp>
                  <p:nvSpPr>
                    <p:cNvPr id="33835" name="Oval 44"/>
                    <p:cNvSpPr>
                      <a:spLocks noChangeArrowheads="1"/>
                    </p:cNvSpPr>
                    <p:nvPr/>
                  </p:nvSpPr>
                  <p:spPr bwMode="auto">
                    <a:xfrm>
                      <a:off x="1462" y="2412"/>
                      <a:ext cx="48" cy="46"/>
                    </a:xfrm>
                    <a:prstGeom prst="ellipse">
                      <a:avLst/>
                    </a:prstGeom>
                    <a:solidFill>
                      <a:srgbClr val="008080"/>
                    </a:solidFill>
                    <a:ln w="11113">
                      <a:solidFill>
                        <a:srgbClr val="000000"/>
                      </a:solidFill>
                      <a:round/>
                      <a:headEnd/>
                      <a:tailEnd/>
                    </a:ln>
                  </p:spPr>
                  <p:txBody>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33836" name="Freeform 45"/>
                    <p:cNvSpPr>
                      <a:spLocks/>
                    </p:cNvSpPr>
                    <p:nvPr/>
                  </p:nvSpPr>
                  <p:spPr bwMode="auto">
                    <a:xfrm>
                      <a:off x="1481" y="2249"/>
                      <a:ext cx="177" cy="103"/>
                    </a:xfrm>
                    <a:custGeom>
                      <a:avLst/>
                      <a:gdLst>
                        <a:gd name="T0" fmla="*/ 25 w 177"/>
                        <a:gd name="T1" fmla="*/ 0 h 103"/>
                        <a:gd name="T2" fmla="*/ 170 w 177"/>
                        <a:gd name="T3" fmla="*/ 61 h 103"/>
                        <a:gd name="T4" fmla="*/ 175 w 177"/>
                        <a:gd name="T5" fmla="*/ 69 h 103"/>
                        <a:gd name="T6" fmla="*/ 177 w 177"/>
                        <a:gd name="T7" fmla="*/ 82 h 103"/>
                        <a:gd name="T8" fmla="*/ 174 w 177"/>
                        <a:gd name="T9" fmla="*/ 91 h 103"/>
                        <a:gd name="T10" fmla="*/ 169 w 177"/>
                        <a:gd name="T11" fmla="*/ 99 h 103"/>
                        <a:gd name="T12" fmla="*/ 162 w 177"/>
                        <a:gd name="T13" fmla="*/ 102 h 103"/>
                        <a:gd name="T14" fmla="*/ 149 w 177"/>
                        <a:gd name="T15" fmla="*/ 103 h 103"/>
                        <a:gd name="T16" fmla="*/ 14 w 177"/>
                        <a:gd name="T17" fmla="*/ 45 h 103"/>
                        <a:gd name="T18" fmla="*/ 3 w 177"/>
                        <a:gd name="T19" fmla="*/ 37 h 103"/>
                        <a:gd name="T20" fmla="*/ 0 w 177"/>
                        <a:gd name="T21" fmla="*/ 25 h 103"/>
                        <a:gd name="T22" fmla="*/ 3 w 177"/>
                        <a:gd name="T23" fmla="*/ 13 h 103"/>
                        <a:gd name="T24" fmla="*/ 8 w 177"/>
                        <a:gd name="T25" fmla="*/ 7 h 103"/>
                        <a:gd name="T26" fmla="*/ 15 w 177"/>
                        <a:gd name="T27" fmla="*/ 2 h 103"/>
                        <a:gd name="T28" fmla="*/ 25 w 177"/>
                        <a:gd name="T29" fmla="*/ 0 h 1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7"/>
                        <a:gd name="T46" fmla="*/ 0 h 103"/>
                        <a:gd name="T47" fmla="*/ 177 w 177"/>
                        <a:gd name="T48" fmla="*/ 103 h 1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7" h="103">
                          <a:moveTo>
                            <a:pt x="25" y="0"/>
                          </a:moveTo>
                          <a:lnTo>
                            <a:pt x="170" y="61"/>
                          </a:lnTo>
                          <a:lnTo>
                            <a:pt x="175" y="69"/>
                          </a:lnTo>
                          <a:lnTo>
                            <a:pt x="177" y="82"/>
                          </a:lnTo>
                          <a:lnTo>
                            <a:pt x="174" y="91"/>
                          </a:lnTo>
                          <a:lnTo>
                            <a:pt x="169" y="99"/>
                          </a:lnTo>
                          <a:lnTo>
                            <a:pt x="162" y="102"/>
                          </a:lnTo>
                          <a:lnTo>
                            <a:pt x="149" y="103"/>
                          </a:lnTo>
                          <a:lnTo>
                            <a:pt x="14" y="45"/>
                          </a:lnTo>
                          <a:lnTo>
                            <a:pt x="3" y="37"/>
                          </a:lnTo>
                          <a:lnTo>
                            <a:pt x="0" y="25"/>
                          </a:lnTo>
                          <a:lnTo>
                            <a:pt x="3" y="13"/>
                          </a:lnTo>
                          <a:lnTo>
                            <a:pt x="8" y="7"/>
                          </a:lnTo>
                          <a:lnTo>
                            <a:pt x="15" y="2"/>
                          </a:lnTo>
                          <a:lnTo>
                            <a:pt x="25" y="0"/>
                          </a:lnTo>
                          <a:close/>
                        </a:path>
                      </a:pathLst>
                    </a:custGeom>
                    <a:solidFill>
                      <a:srgbClr val="C08040"/>
                    </a:solidFill>
                    <a:ln w="11113">
                      <a:solidFill>
                        <a:srgbClr val="000000"/>
                      </a:solidFill>
                      <a:round/>
                      <a:headEnd/>
                      <a:tailEnd/>
                    </a:ln>
                  </p:spPr>
                  <p:txBody>
                    <a:bodyPr/>
                    <a:lstStyle/>
                    <a:p>
                      <a:endParaRPr lang="en-US"/>
                    </a:p>
                  </p:txBody>
                </p:sp>
              </p:grpSp>
            </p:grpSp>
            <p:grpSp>
              <p:nvGrpSpPr>
                <p:cNvPr id="33827" name="Group 46"/>
                <p:cNvGrpSpPr>
                  <a:grpSpLocks/>
                </p:cNvGrpSpPr>
                <p:nvPr/>
              </p:nvGrpSpPr>
              <p:grpSpPr bwMode="auto">
                <a:xfrm>
                  <a:off x="990" y="2403"/>
                  <a:ext cx="171" cy="198"/>
                  <a:chOff x="990" y="2403"/>
                  <a:chExt cx="171" cy="198"/>
                </a:xfrm>
              </p:grpSpPr>
              <p:sp>
                <p:nvSpPr>
                  <p:cNvPr id="33828" name="Freeform 47"/>
                  <p:cNvSpPr>
                    <a:spLocks/>
                  </p:cNvSpPr>
                  <p:nvPr/>
                </p:nvSpPr>
                <p:spPr bwMode="auto">
                  <a:xfrm>
                    <a:off x="990" y="2403"/>
                    <a:ext cx="151" cy="193"/>
                  </a:xfrm>
                  <a:custGeom>
                    <a:avLst/>
                    <a:gdLst>
                      <a:gd name="T0" fmla="*/ 123 w 151"/>
                      <a:gd name="T1" fmla="*/ 30 h 193"/>
                      <a:gd name="T2" fmla="*/ 99 w 151"/>
                      <a:gd name="T3" fmla="*/ 5 h 193"/>
                      <a:gd name="T4" fmla="*/ 82 w 151"/>
                      <a:gd name="T5" fmla="*/ 1 h 193"/>
                      <a:gd name="T6" fmla="*/ 53 w 151"/>
                      <a:gd name="T7" fmla="*/ 0 h 193"/>
                      <a:gd name="T8" fmla="*/ 28 w 151"/>
                      <a:gd name="T9" fmla="*/ 14 h 193"/>
                      <a:gd name="T10" fmla="*/ 14 w 151"/>
                      <a:gd name="T11" fmla="*/ 30 h 193"/>
                      <a:gd name="T12" fmla="*/ 4 w 151"/>
                      <a:gd name="T13" fmla="*/ 49 h 193"/>
                      <a:gd name="T14" fmla="*/ 0 w 151"/>
                      <a:gd name="T15" fmla="*/ 71 h 193"/>
                      <a:gd name="T16" fmla="*/ 1 w 151"/>
                      <a:gd name="T17" fmla="*/ 96 h 193"/>
                      <a:gd name="T18" fmla="*/ 9 w 151"/>
                      <a:gd name="T19" fmla="*/ 124 h 193"/>
                      <a:gd name="T20" fmla="*/ 26 w 151"/>
                      <a:gd name="T21" fmla="*/ 146 h 193"/>
                      <a:gd name="T22" fmla="*/ 44 w 151"/>
                      <a:gd name="T23" fmla="*/ 158 h 193"/>
                      <a:gd name="T24" fmla="*/ 67 w 151"/>
                      <a:gd name="T25" fmla="*/ 167 h 193"/>
                      <a:gd name="T26" fmla="*/ 79 w 151"/>
                      <a:gd name="T27" fmla="*/ 185 h 193"/>
                      <a:gd name="T28" fmla="*/ 91 w 151"/>
                      <a:gd name="T29" fmla="*/ 191 h 193"/>
                      <a:gd name="T30" fmla="*/ 105 w 151"/>
                      <a:gd name="T31" fmla="*/ 193 h 193"/>
                      <a:gd name="T32" fmla="*/ 122 w 151"/>
                      <a:gd name="T33" fmla="*/ 189 h 193"/>
                      <a:gd name="T34" fmla="*/ 139 w 151"/>
                      <a:gd name="T35" fmla="*/ 178 h 193"/>
                      <a:gd name="T36" fmla="*/ 147 w 151"/>
                      <a:gd name="T37" fmla="*/ 162 h 193"/>
                      <a:gd name="T38" fmla="*/ 151 w 151"/>
                      <a:gd name="T39" fmla="*/ 138 h 193"/>
                      <a:gd name="T40" fmla="*/ 142 w 151"/>
                      <a:gd name="T41" fmla="*/ 115 h 193"/>
                      <a:gd name="T42" fmla="*/ 141 w 151"/>
                      <a:gd name="T43" fmla="*/ 91 h 193"/>
                      <a:gd name="T44" fmla="*/ 134 w 151"/>
                      <a:gd name="T45" fmla="*/ 58 h 193"/>
                      <a:gd name="T46" fmla="*/ 123 w 151"/>
                      <a:gd name="T47" fmla="*/ 30 h 19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
                      <a:gd name="T73" fmla="*/ 0 h 193"/>
                      <a:gd name="T74" fmla="*/ 151 w 151"/>
                      <a:gd name="T75" fmla="*/ 193 h 19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 h="193">
                        <a:moveTo>
                          <a:pt x="123" y="30"/>
                        </a:moveTo>
                        <a:lnTo>
                          <a:pt x="99" y="5"/>
                        </a:lnTo>
                        <a:lnTo>
                          <a:pt x="82" y="1"/>
                        </a:lnTo>
                        <a:lnTo>
                          <a:pt x="53" y="0"/>
                        </a:lnTo>
                        <a:lnTo>
                          <a:pt x="28" y="14"/>
                        </a:lnTo>
                        <a:lnTo>
                          <a:pt x="14" y="30"/>
                        </a:lnTo>
                        <a:lnTo>
                          <a:pt x="4" y="49"/>
                        </a:lnTo>
                        <a:lnTo>
                          <a:pt x="0" y="71"/>
                        </a:lnTo>
                        <a:lnTo>
                          <a:pt x="1" y="96"/>
                        </a:lnTo>
                        <a:lnTo>
                          <a:pt x="9" y="124"/>
                        </a:lnTo>
                        <a:lnTo>
                          <a:pt x="26" y="146"/>
                        </a:lnTo>
                        <a:lnTo>
                          <a:pt x="44" y="158"/>
                        </a:lnTo>
                        <a:lnTo>
                          <a:pt x="67" y="167"/>
                        </a:lnTo>
                        <a:lnTo>
                          <a:pt x="79" y="185"/>
                        </a:lnTo>
                        <a:lnTo>
                          <a:pt x="91" y="191"/>
                        </a:lnTo>
                        <a:lnTo>
                          <a:pt x="105" y="193"/>
                        </a:lnTo>
                        <a:lnTo>
                          <a:pt x="122" y="189"/>
                        </a:lnTo>
                        <a:lnTo>
                          <a:pt x="139" y="178"/>
                        </a:lnTo>
                        <a:lnTo>
                          <a:pt x="147" y="162"/>
                        </a:lnTo>
                        <a:lnTo>
                          <a:pt x="151" y="138"/>
                        </a:lnTo>
                        <a:lnTo>
                          <a:pt x="142" y="115"/>
                        </a:lnTo>
                        <a:lnTo>
                          <a:pt x="141" y="91"/>
                        </a:lnTo>
                        <a:lnTo>
                          <a:pt x="134" y="58"/>
                        </a:lnTo>
                        <a:lnTo>
                          <a:pt x="123" y="30"/>
                        </a:lnTo>
                        <a:close/>
                      </a:path>
                    </a:pathLst>
                  </a:custGeom>
                  <a:solidFill>
                    <a:srgbClr val="E0A080"/>
                  </a:solidFill>
                  <a:ln w="11113">
                    <a:solidFill>
                      <a:srgbClr val="000000"/>
                    </a:solidFill>
                    <a:round/>
                    <a:headEnd/>
                    <a:tailEnd/>
                  </a:ln>
                </p:spPr>
                <p:txBody>
                  <a:bodyPr/>
                  <a:lstStyle/>
                  <a:p>
                    <a:endParaRPr lang="en-US"/>
                  </a:p>
                </p:txBody>
              </p:sp>
              <p:sp>
                <p:nvSpPr>
                  <p:cNvPr id="33829" name="Freeform 48"/>
                  <p:cNvSpPr>
                    <a:spLocks/>
                  </p:cNvSpPr>
                  <p:nvPr/>
                </p:nvSpPr>
                <p:spPr bwMode="auto">
                  <a:xfrm>
                    <a:off x="1006" y="2414"/>
                    <a:ext cx="155" cy="187"/>
                  </a:xfrm>
                  <a:custGeom>
                    <a:avLst/>
                    <a:gdLst>
                      <a:gd name="T0" fmla="*/ 127 w 155"/>
                      <a:gd name="T1" fmla="*/ 28 h 187"/>
                      <a:gd name="T2" fmla="*/ 101 w 155"/>
                      <a:gd name="T3" fmla="*/ 5 h 187"/>
                      <a:gd name="T4" fmla="*/ 84 w 155"/>
                      <a:gd name="T5" fmla="*/ 1 h 187"/>
                      <a:gd name="T6" fmla="*/ 54 w 155"/>
                      <a:gd name="T7" fmla="*/ 0 h 187"/>
                      <a:gd name="T8" fmla="*/ 28 w 155"/>
                      <a:gd name="T9" fmla="*/ 12 h 187"/>
                      <a:gd name="T10" fmla="*/ 14 w 155"/>
                      <a:gd name="T11" fmla="*/ 28 h 187"/>
                      <a:gd name="T12" fmla="*/ 4 w 155"/>
                      <a:gd name="T13" fmla="*/ 48 h 187"/>
                      <a:gd name="T14" fmla="*/ 0 w 155"/>
                      <a:gd name="T15" fmla="*/ 69 h 187"/>
                      <a:gd name="T16" fmla="*/ 1 w 155"/>
                      <a:gd name="T17" fmla="*/ 93 h 187"/>
                      <a:gd name="T18" fmla="*/ 9 w 155"/>
                      <a:gd name="T19" fmla="*/ 120 h 187"/>
                      <a:gd name="T20" fmla="*/ 26 w 155"/>
                      <a:gd name="T21" fmla="*/ 142 h 187"/>
                      <a:gd name="T22" fmla="*/ 46 w 155"/>
                      <a:gd name="T23" fmla="*/ 154 h 187"/>
                      <a:gd name="T24" fmla="*/ 68 w 155"/>
                      <a:gd name="T25" fmla="*/ 162 h 187"/>
                      <a:gd name="T26" fmla="*/ 81 w 155"/>
                      <a:gd name="T27" fmla="*/ 179 h 187"/>
                      <a:gd name="T28" fmla="*/ 93 w 155"/>
                      <a:gd name="T29" fmla="*/ 185 h 187"/>
                      <a:gd name="T30" fmla="*/ 107 w 155"/>
                      <a:gd name="T31" fmla="*/ 187 h 187"/>
                      <a:gd name="T32" fmla="*/ 126 w 155"/>
                      <a:gd name="T33" fmla="*/ 182 h 187"/>
                      <a:gd name="T34" fmla="*/ 143 w 155"/>
                      <a:gd name="T35" fmla="*/ 173 h 187"/>
                      <a:gd name="T36" fmla="*/ 151 w 155"/>
                      <a:gd name="T37" fmla="*/ 158 h 187"/>
                      <a:gd name="T38" fmla="*/ 155 w 155"/>
                      <a:gd name="T39" fmla="*/ 133 h 187"/>
                      <a:gd name="T40" fmla="*/ 146 w 155"/>
                      <a:gd name="T41" fmla="*/ 111 h 187"/>
                      <a:gd name="T42" fmla="*/ 145 w 155"/>
                      <a:gd name="T43" fmla="*/ 88 h 187"/>
                      <a:gd name="T44" fmla="*/ 138 w 155"/>
                      <a:gd name="T45" fmla="*/ 57 h 187"/>
                      <a:gd name="T46" fmla="*/ 127 w 155"/>
                      <a:gd name="T47" fmla="*/ 28 h 1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5"/>
                      <a:gd name="T73" fmla="*/ 0 h 187"/>
                      <a:gd name="T74" fmla="*/ 155 w 155"/>
                      <a:gd name="T75" fmla="*/ 187 h 1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5" h="187">
                        <a:moveTo>
                          <a:pt x="127" y="28"/>
                        </a:moveTo>
                        <a:lnTo>
                          <a:pt x="101" y="5"/>
                        </a:lnTo>
                        <a:lnTo>
                          <a:pt x="84" y="1"/>
                        </a:lnTo>
                        <a:lnTo>
                          <a:pt x="54" y="0"/>
                        </a:lnTo>
                        <a:lnTo>
                          <a:pt x="28" y="12"/>
                        </a:lnTo>
                        <a:lnTo>
                          <a:pt x="14" y="28"/>
                        </a:lnTo>
                        <a:lnTo>
                          <a:pt x="4" y="48"/>
                        </a:lnTo>
                        <a:lnTo>
                          <a:pt x="0" y="69"/>
                        </a:lnTo>
                        <a:lnTo>
                          <a:pt x="1" y="93"/>
                        </a:lnTo>
                        <a:lnTo>
                          <a:pt x="9" y="120"/>
                        </a:lnTo>
                        <a:lnTo>
                          <a:pt x="26" y="142"/>
                        </a:lnTo>
                        <a:lnTo>
                          <a:pt x="46" y="154"/>
                        </a:lnTo>
                        <a:lnTo>
                          <a:pt x="68" y="162"/>
                        </a:lnTo>
                        <a:lnTo>
                          <a:pt x="81" y="179"/>
                        </a:lnTo>
                        <a:lnTo>
                          <a:pt x="93" y="185"/>
                        </a:lnTo>
                        <a:lnTo>
                          <a:pt x="107" y="187"/>
                        </a:lnTo>
                        <a:lnTo>
                          <a:pt x="126" y="182"/>
                        </a:lnTo>
                        <a:lnTo>
                          <a:pt x="143" y="173"/>
                        </a:lnTo>
                        <a:lnTo>
                          <a:pt x="151" y="158"/>
                        </a:lnTo>
                        <a:lnTo>
                          <a:pt x="155" y="133"/>
                        </a:lnTo>
                        <a:lnTo>
                          <a:pt x="146" y="111"/>
                        </a:lnTo>
                        <a:lnTo>
                          <a:pt x="145" y="88"/>
                        </a:lnTo>
                        <a:lnTo>
                          <a:pt x="138" y="57"/>
                        </a:lnTo>
                        <a:lnTo>
                          <a:pt x="127" y="28"/>
                        </a:lnTo>
                        <a:close/>
                      </a:path>
                    </a:pathLst>
                  </a:custGeom>
                  <a:solidFill>
                    <a:srgbClr val="E0A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33804" name="Group 49"/>
              <p:cNvGrpSpPr>
                <a:grpSpLocks/>
              </p:cNvGrpSpPr>
              <p:nvPr/>
            </p:nvGrpSpPr>
            <p:grpSpPr bwMode="auto">
              <a:xfrm>
                <a:off x="719" y="2589"/>
                <a:ext cx="1112" cy="980"/>
                <a:chOff x="719" y="2589"/>
                <a:chExt cx="1112" cy="980"/>
              </a:xfrm>
            </p:grpSpPr>
            <p:sp>
              <p:nvSpPr>
                <p:cNvPr id="33805" name="Freeform 50"/>
                <p:cNvSpPr>
                  <a:spLocks/>
                </p:cNvSpPr>
                <p:nvPr/>
              </p:nvSpPr>
              <p:spPr bwMode="auto">
                <a:xfrm>
                  <a:off x="719" y="2589"/>
                  <a:ext cx="897" cy="889"/>
                </a:xfrm>
                <a:custGeom>
                  <a:avLst/>
                  <a:gdLst>
                    <a:gd name="T0" fmla="*/ 244 w 897"/>
                    <a:gd name="T1" fmla="*/ 0 h 889"/>
                    <a:gd name="T2" fmla="*/ 301 w 897"/>
                    <a:gd name="T3" fmla="*/ 38 h 889"/>
                    <a:gd name="T4" fmla="*/ 359 w 897"/>
                    <a:gd name="T5" fmla="*/ 76 h 889"/>
                    <a:gd name="T6" fmla="*/ 410 w 897"/>
                    <a:gd name="T7" fmla="*/ 100 h 889"/>
                    <a:gd name="T8" fmla="*/ 583 w 897"/>
                    <a:gd name="T9" fmla="*/ 172 h 889"/>
                    <a:gd name="T10" fmla="*/ 609 w 897"/>
                    <a:gd name="T11" fmla="*/ 281 h 889"/>
                    <a:gd name="T12" fmla="*/ 631 w 897"/>
                    <a:gd name="T13" fmla="*/ 338 h 889"/>
                    <a:gd name="T14" fmla="*/ 650 w 897"/>
                    <a:gd name="T15" fmla="*/ 380 h 889"/>
                    <a:gd name="T16" fmla="*/ 664 w 897"/>
                    <a:gd name="T17" fmla="*/ 422 h 889"/>
                    <a:gd name="T18" fmla="*/ 673 w 897"/>
                    <a:gd name="T19" fmla="*/ 465 h 889"/>
                    <a:gd name="T20" fmla="*/ 672 w 897"/>
                    <a:gd name="T21" fmla="*/ 492 h 889"/>
                    <a:gd name="T22" fmla="*/ 666 w 897"/>
                    <a:gd name="T23" fmla="*/ 524 h 889"/>
                    <a:gd name="T24" fmla="*/ 670 w 897"/>
                    <a:gd name="T25" fmla="*/ 562 h 889"/>
                    <a:gd name="T26" fmla="*/ 684 w 897"/>
                    <a:gd name="T27" fmla="*/ 601 h 889"/>
                    <a:gd name="T28" fmla="*/ 720 w 897"/>
                    <a:gd name="T29" fmla="*/ 616 h 889"/>
                    <a:gd name="T30" fmla="*/ 775 w 897"/>
                    <a:gd name="T31" fmla="*/ 630 h 889"/>
                    <a:gd name="T32" fmla="*/ 813 w 897"/>
                    <a:gd name="T33" fmla="*/ 642 h 889"/>
                    <a:gd name="T34" fmla="*/ 851 w 897"/>
                    <a:gd name="T35" fmla="*/ 671 h 889"/>
                    <a:gd name="T36" fmla="*/ 875 w 897"/>
                    <a:gd name="T37" fmla="*/ 703 h 889"/>
                    <a:gd name="T38" fmla="*/ 890 w 897"/>
                    <a:gd name="T39" fmla="*/ 742 h 889"/>
                    <a:gd name="T40" fmla="*/ 897 w 897"/>
                    <a:gd name="T41" fmla="*/ 787 h 889"/>
                    <a:gd name="T42" fmla="*/ 888 w 897"/>
                    <a:gd name="T43" fmla="*/ 855 h 889"/>
                    <a:gd name="T44" fmla="*/ 213 w 897"/>
                    <a:gd name="T45" fmla="*/ 889 h 889"/>
                    <a:gd name="T46" fmla="*/ 89 w 897"/>
                    <a:gd name="T47" fmla="*/ 887 h 889"/>
                    <a:gd name="T48" fmla="*/ 65 w 897"/>
                    <a:gd name="T49" fmla="*/ 855 h 889"/>
                    <a:gd name="T50" fmla="*/ 42 w 897"/>
                    <a:gd name="T51" fmla="*/ 805 h 889"/>
                    <a:gd name="T52" fmla="*/ 23 w 897"/>
                    <a:gd name="T53" fmla="*/ 749 h 889"/>
                    <a:gd name="T54" fmla="*/ 12 w 897"/>
                    <a:gd name="T55" fmla="*/ 702 h 889"/>
                    <a:gd name="T56" fmla="*/ 3 w 897"/>
                    <a:gd name="T57" fmla="*/ 651 h 889"/>
                    <a:gd name="T58" fmla="*/ 0 w 897"/>
                    <a:gd name="T59" fmla="*/ 604 h 889"/>
                    <a:gd name="T60" fmla="*/ 9 w 897"/>
                    <a:gd name="T61" fmla="*/ 527 h 889"/>
                    <a:gd name="T62" fmla="*/ 23 w 897"/>
                    <a:gd name="T63" fmla="*/ 465 h 889"/>
                    <a:gd name="T64" fmla="*/ 44 w 897"/>
                    <a:gd name="T65" fmla="*/ 397 h 889"/>
                    <a:gd name="T66" fmla="*/ 68 w 897"/>
                    <a:gd name="T67" fmla="*/ 332 h 889"/>
                    <a:gd name="T68" fmla="*/ 95 w 897"/>
                    <a:gd name="T69" fmla="*/ 279 h 889"/>
                    <a:gd name="T70" fmla="*/ 131 w 897"/>
                    <a:gd name="T71" fmla="*/ 220 h 889"/>
                    <a:gd name="T72" fmla="*/ 176 w 897"/>
                    <a:gd name="T73" fmla="*/ 172 h 889"/>
                    <a:gd name="T74" fmla="*/ 218 w 897"/>
                    <a:gd name="T75" fmla="*/ 130 h 889"/>
                    <a:gd name="T76" fmla="*/ 247 w 897"/>
                    <a:gd name="T77" fmla="*/ 109 h 889"/>
                    <a:gd name="T78" fmla="*/ 179 w 897"/>
                    <a:gd name="T79" fmla="*/ 76 h 889"/>
                    <a:gd name="T80" fmla="*/ 244 w 897"/>
                    <a:gd name="T81" fmla="*/ 0 h 8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7"/>
                    <a:gd name="T124" fmla="*/ 0 h 889"/>
                    <a:gd name="T125" fmla="*/ 897 w 897"/>
                    <a:gd name="T126" fmla="*/ 889 h 8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7" h="889">
                      <a:moveTo>
                        <a:pt x="244" y="0"/>
                      </a:moveTo>
                      <a:lnTo>
                        <a:pt x="301" y="38"/>
                      </a:lnTo>
                      <a:lnTo>
                        <a:pt x="359" y="76"/>
                      </a:lnTo>
                      <a:lnTo>
                        <a:pt x="410" y="100"/>
                      </a:lnTo>
                      <a:lnTo>
                        <a:pt x="583" y="172"/>
                      </a:lnTo>
                      <a:lnTo>
                        <a:pt x="609" y="281"/>
                      </a:lnTo>
                      <a:lnTo>
                        <a:pt x="631" y="338"/>
                      </a:lnTo>
                      <a:lnTo>
                        <a:pt x="650" y="380"/>
                      </a:lnTo>
                      <a:lnTo>
                        <a:pt x="664" y="422"/>
                      </a:lnTo>
                      <a:lnTo>
                        <a:pt x="673" y="465"/>
                      </a:lnTo>
                      <a:lnTo>
                        <a:pt x="672" y="492"/>
                      </a:lnTo>
                      <a:lnTo>
                        <a:pt x="666" y="524"/>
                      </a:lnTo>
                      <a:lnTo>
                        <a:pt x="670" y="562"/>
                      </a:lnTo>
                      <a:lnTo>
                        <a:pt x="684" y="601"/>
                      </a:lnTo>
                      <a:lnTo>
                        <a:pt x="720" y="616"/>
                      </a:lnTo>
                      <a:lnTo>
                        <a:pt x="775" y="630"/>
                      </a:lnTo>
                      <a:lnTo>
                        <a:pt x="813" y="642"/>
                      </a:lnTo>
                      <a:lnTo>
                        <a:pt x="851" y="671"/>
                      </a:lnTo>
                      <a:lnTo>
                        <a:pt x="875" y="703"/>
                      </a:lnTo>
                      <a:lnTo>
                        <a:pt x="890" y="742"/>
                      </a:lnTo>
                      <a:lnTo>
                        <a:pt x="897" y="787"/>
                      </a:lnTo>
                      <a:lnTo>
                        <a:pt x="888" y="855"/>
                      </a:lnTo>
                      <a:lnTo>
                        <a:pt x="213" y="889"/>
                      </a:lnTo>
                      <a:lnTo>
                        <a:pt x="89" y="887"/>
                      </a:lnTo>
                      <a:lnTo>
                        <a:pt x="65" y="855"/>
                      </a:lnTo>
                      <a:lnTo>
                        <a:pt x="42" y="805"/>
                      </a:lnTo>
                      <a:lnTo>
                        <a:pt x="23" y="749"/>
                      </a:lnTo>
                      <a:lnTo>
                        <a:pt x="12" y="702"/>
                      </a:lnTo>
                      <a:lnTo>
                        <a:pt x="3" y="651"/>
                      </a:lnTo>
                      <a:lnTo>
                        <a:pt x="0" y="604"/>
                      </a:lnTo>
                      <a:lnTo>
                        <a:pt x="9" y="527"/>
                      </a:lnTo>
                      <a:lnTo>
                        <a:pt x="23" y="465"/>
                      </a:lnTo>
                      <a:lnTo>
                        <a:pt x="44" y="397"/>
                      </a:lnTo>
                      <a:lnTo>
                        <a:pt x="68" y="332"/>
                      </a:lnTo>
                      <a:lnTo>
                        <a:pt x="95" y="279"/>
                      </a:lnTo>
                      <a:lnTo>
                        <a:pt x="131" y="220"/>
                      </a:lnTo>
                      <a:lnTo>
                        <a:pt x="176" y="172"/>
                      </a:lnTo>
                      <a:lnTo>
                        <a:pt x="218" y="130"/>
                      </a:lnTo>
                      <a:lnTo>
                        <a:pt x="247" y="109"/>
                      </a:lnTo>
                      <a:lnTo>
                        <a:pt x="179" y="76"/>
                      </a:lnTo>
                      <a:lnTo>
                        <a:pt x="244" y="0"/>
                      </a:lnTo>
                      <a:close/>
                    </a:path>
                  </a:pathLst>
                </a:custGeom>
                <a:solidFill>
                  <a:srgbClr val="FF60C0"/>
                </a:solidFill>
                <a:ln w="11113">
                  <a:solidFill>
                    <a:srgbClr val="000000"/>
                  </a:solidFill>
                  <a:round/>
                  <a:headEnd/>
                  <a:tailEnd/>
                </a:ln>
              </p:spPr>
              <p:txBody>
                <a:bodyPr/>
                <a:lstStyle/>
                <a:p>
                  <a:endParaRPr lang="en-US"/>
                </a:p>
              </p:txBody>
            </p:sp>
            <p:sp>
              <p:nvSpPr>
                <p:cNvPr id="33806" name="Freeform 51"/>
                <p:cNvSpPr>
                  <a:spLocks/>
                </p:cNvSpPr>
                <p:nvPr/>
              </p:nvSpPr>
              <p:spPr bwMode="auto">
                <a:xfrm>
                  <a:off x="1317" y="3059"/>
                  <a:ext cx="251" cy="326"/>
                </a:xfrm>
                <a:custGeom>
                  <a:avLst/>
                  <a:gdLst>
                    <a:gd name="T0" fmla="*/ 0 w 251"/>
                    <a:gd name="T1" fmla="*/ 0 h 326"/>
                    <a:gd name="T2" fmla="*/ 9 w 251"/>
                    <a:gd name="T3" fmla="*/ 61 h 326"/>
                    <a:gd name="T4" fmla="*/ 19 w 251"/>
                    <a:gd name="T5" fmla="*/ 110 h 326"/>
                    <a:gd name="T6" fmla="*/ 39 w 251"/>
                    <a:gd name="T7" fmla="*/ 149 h 326"/>
                    <a:gd name="T8" fmla="*/ 55 w 251"/>
                    <a:gd name="T9" fmla="*/ 171 h 326"/>
                    <a:gd name="T10" fmla="*/ 86 w 251"/>
                    <a:gd name="T11" fmla="*/ 188 h 326"/>
                    <a:gd name="T12" fmla="*/ 142 w 251"/>
                    <a:gd name="T13" fmla="*/ 209 h 326"/>
                    <a:gd name="T14" fmla="*/ 189 w 251"/>
                    <a:gd name="T15" fmla="*/ 228 h 326"/>
                    <a:gd name="T16" fmla="*/ 212 w 251"/>
                    <a:gd name="T17" fmla="*/ 238 h 326"/>
                    <a:gd name="T18" fmla="*/ 233 w 251"/>
                    <a:gd name="T19" fmla="*/ 260 h 326"/>
                    <a:gd name="T20" fmla="*/ 245 w 251"/>
                    <a:gd name="T21" fmla="*/ 290 h 326"/>
                    <a:gd name="T22" fmla="*/ 251 w 251"/>
                    <a:gd name="T23" fmla="*/ 326 h 3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326"/>
                    <a:gd name="T38" fmla="*/ 251 w 251"/>
                    <a:gd name="T39" fmla="*/ 326 h 3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326">
                      <a:moveTo>
                        <a:pt x="0" y="0"/>
                      </a:moveTo>
                      <a:lnTo>
                        <a:pt x="9" y="61"/>
                      </a:lnTo>
                      <a:lnTo>
                        <a:pt x="19" y="110"/>
                      </a:lnTo>
                      <a:lnTo>
                        <a:pt x="39" y="149"/>
                      </a:lnTo>
                      <a:lnTo>
                        <a:pt x="55" y="171"/>
                      </a:lnTo>
                      <a:lnTo>
                        <a:pt x="86" y="188"/>
                      </a:lnTo>
                      <a:lnTo>
                        <a:pt x="142" y="209"/>
                      </a:lnTo>
                      <a:lnTo>
                        <a:pt x="189" y="228"/>
                      </a:lnTo>
                      <a:lnTo>
                        <a:pt x="212" y="238"/>
                      </a:lnTo>
                      <a:lnTo>
                        <a:pt x="233" y="260"/>
                      </a:lnTo>
                      <a:lnTo>
                        <a:pt x="245" y="290"/>
                      </a:lnTo>
                      <a:lnTo>
                        <a:pt x="251" y="326"/>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7" name="Freeform 52"/>
                <p:cNvSpPr>
                  <a:spLocks/>
                </p:cNvSpPr>
                <p:nvPr/>
              </p:nvSpPr>
              <p:spPr bwMode="auto">
                <a:xfrm>
                  <a:off x="960" y="2703"/>
                  <a:ext cx="369" cy="359"/>
                </a:xfrm>
                <a:custGeom>
                  <a:avLst/>
                  <a:gdLst>
                    <a:gd name="T0" fmla="*/ 0 w 369"/>
                    <a:gd name="T1" fmla="*/ 6 h 359"/>
                    <a:gd name="T2" fmla="*/ 12 w 369"/>
                    <a:gd name="T3" fmla="*/ 0 h 359"/>
                    <a:gd name="T4" fmla="*/ 50 w 369"/>
                    <a:gd name="T5" fmla="*/ 28 h 359"/>
                    <a:gd name="T6" fmla="*/ 100 w 369"/>
                    <a:gd name="T7" fmla="*/ 58 h 359"/>
                    <a:gd name="T8" fmla="*/ 141 w 369"/>
                    <a:gd name="T9" fmla="*/ 76 h 359"/>
                    <a:gd name="T10" fmla="*/ 183 w 369"/>
                    <a:gd name="T11" fmla="*/ 99 h 359"/>
                    <a:gd name="T12" fmla="*/ 242 w 369"/>
                    <a:gd name="T13" fmla="*/ 129 h 359"/>
                    <a:gd name="T14" fmla="*/ 278 w 369"/>
                    <a:gd name="T15" fmla="*/ 186 h 359"/>
                    <a:gd name="T16" fmla="*/ 306 w 369"/>
                    <a:gd name="T17" fmla="*/ 286 h 359"/>
                    <a:gd name="T18" fmla="*/ 333 w 369"/>
                    <a:gd name="T19" fmla="*/ 204 h 359"/>
                    <a:gd name="T20" fmla="*/ 354 w 369"/>
                    <a:gd name="T21" fmla="*/ 150 h 359"/>
                    <a:gd name="T22" fmla="*/ 350 w 369"/>
                    <a:gd name="T23" fmla="*/ 117 h 359"/>
                    <a:gd name="T24" fmla="*/ 362 w 369"/>
                    <a:gd name="T25" fmla="*/ 167 h 359"/>
                    <a:gd name="T26" fmla="*/ 369 w 369"/>
                    <a:gd name="T27" fmla="*/ 193 h 359"/>
                    <a:gd name="T28" fmla="*/ 357 w 369"/>
                    <a:gd name="T29" fmla="*/ 216 h 359"/>
                    <a:gd name="T30" fmla="*/ 339 w 369"/>
                    <a:gd name="T31" fmla="*/ 259 h 359"/>
                    <a:gd name="T32" fmla="*/ 318 w 369"/>
                    <a:gd name="T33" fmla="*/ 312 h 359"/>
                    <a:gd name="T34" fmla="*/ 301 w 369"/>
                    <a:gd name="T35" fmla="*/ 359 h 359"/>
                    <a:gd name="T36" fmla="*/ 278 w 369"/>
                    <a:gd name="T37" fmla="*/ 279 h 359"/>
                    <a:gd name="T38" fmla="*/ 257 w 369"/>
                    <a:gd name="T39" fmla="*/ 224 h 359"/>
                    <a:gd name="T40" fmla="*/ 245 w 369"/>
                    <a:gd name="T41" fmla="*/ 171 h 359"/>
                    <a:gd name="T42" fmla="*/ 186 w 369"/>
                    <a:gd name="T43" fmla="*/ 117 h 359"/>
                    <a:gd name="T44" fmla="*/ 83 w 369"/>
                    <a:gd name="T45" fmla="*/ 63 h 359"/>
                    <a:gd name="T46" fmla="*/ 0 w 369"/>
                    <a:gd name="T47" fmla="*/ 6 h 3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9"/>
                    <a:gd name="T73" fmla="*/ 0 h 359"/>
                    <a:gd name="T74" fmla="*/ 369 w 369"/>
                    <a:gd name="T75" fmla="*/ 359 h 3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9" h="359">
                      <a:moveTo>
                        <a:pt x="0" y="6"/>
                      </a:moveTo>
                      <a:lnTo>
                        <a:pt x="12" y="0"/>
                      </a:lnTo>
                      <a:lnTo>
                        <a:pt x="50" y="28"/>
                      </a:lnTo>
                      <a:lnTo>
                        <a:pt x="100" y="58"/>
                      </a:lnTo>
                      <a:lnTo>
                        <a:pt x="141" y="76"/>
                      </a:lnTo>
                      <a:lnTo>
                        <a:pt x="183" y="99"/>
                      </a:lnTo>
                      <a:lnTo>
                        <a:pt x="242" y="129"/>
                      </a:lnTo>
                      <a:lnTo>
                        <a:pt x="278" y="186"/>
                      </a:lnTo>
                      <a:lnTo>
                        <a:pt x="306" y="286"/>
                      </a:lnTo>
                      <a:lnTo>
                        <a:pt x="333" y="204"/>
                      </a:lnTo>
                      <a:lnTo>
                        <a:pt x="354" y="150"/>
                      </a:lnTo>
                      <a:lnTo>
                        <a:pt x="350" y="117"/>
                      </a:lnTo>
                      <a:lnTo>
                        <a:pt x="362" y="167"/>
                      </a:lnTo>
                      <a:lnTo>
                        <a:pt x="369" y="193"/>
                      </a:lnTo>
                      <a:lnTo>
                        <a:pt x="357" y="216"/>
                      </a:lnTo>
                      <a:lnTo>
                        <a:pt x="339" y="259"/>
                      </a:lnTo>
                      <a:lnTo>
                        <a:pt x="318" y="312"/>
                      </a:lnTo>
                      <a:lnTo>
                        <a:pt x="301" y="359"/>
                      </a:lnTo>
                      <a:lnTo>
                        <a:pt x="278" y="279"/>
                      </a:lnTo>
                      <a:lnTo>
                        <a:pt x="257" y="224"/>
                      </a:lnTo>
                      <a:lnTo>
                        <a:pt x="245" y="171"/>
                      </a:lnTo>
                      <a:lnTo>
                        <a:pt x="186" y="117"/>
                      </a:lnTo>
                      <a:lnTo>
                        <a:pt x="83" y="63"/>
                      </a:lnTo>
                      <a:lnTo>
                        <a:pt x="0" y="6"/>
                      </a:lnTo>
                      <a:close/>
                    </a:path>
                  </a:pathLst>
                </a:custGeom>
                <a:solidFill>
                  <a:srgbClr val="E040A0"/>
                </a:solidFill>
                <a:ln w="11113">
                  <a:solidFill>
                    <a:srgbClr val="E040A0"/>
                  </a:solidFill>
                  <a:round/>
                  <a:headEnd/>
                  <a:tailEnd/>
                </a:ln>
              </p:spPr>
              <p:txBody>
                <a:bodyPr/>
                <a:lstStyle/>
                <a:p>
                  <a:endParaRPr lang="en-US"/>
                </a:p>
              </p:txBody>
            </p:sp>
            <p:sp>
              <p:nvSpPr>
                <p:cNvPr id="33808" name="Freeform 53"/>
                <p:cNvSpPr>
                  <a:spLocks/>
                </p:cNvSpPr>
                <p:nvPr/>
              </p:nvSpPr>
              <p:spPr bwMode="auto">
                <a:xfrm>
                  <a:off x="982" y="2892"/>
                  <a:ext cx="155" cy="301"/>
                </a:xfrm>
                <a:custGeom>
                  <a:avLst/>
                  <a:gdLst>
                    <a:gd name="T0" fmla="*/ 81 w 155"/>
                    <a:gd name="T1" fmla="*/ 241 h 301"/>
                    <a:gd name="T2" fmla="*/ 41 w 155"/>
                    <a:gd name="T3" fmla="*/ 203 h 301"/>
                    <a:gd name="T4" fmla="*/ 28 w 155"/>
                    <a:gd name="T5" fmla="*/ 164 h 301"/>
                    <a:gd name="T6" fmla="*/ 23 w 155"/>
                    <a:gd name="T7" fmla="*/ 123 h 301"/>
                    <a:gd name="T8" fmla="*/ 17 w 155"/>
                    <a:gd name="T9" fmla="*/ 67 h 301"/>
                    <a:gd name="T10" fmla="*/ 39 w 155"/>
                    <a:gd name="T11" fmla="*/ 49 h 301"/>
                    <a:gd name="T12" fmla="*/ 49 w 155"/>
                    <a:gd name="T13" fmla="*/ 90 h 301"/>
                    <a:gd name="T14" fmla="*/ 67 w 155"/>
                    <a:gd name="T15" fmla="*/ 110 h 301"/>
                    <a:gd name="T16" fmla="*/ 74 w 155"/>
                    <a:gd name="T17" fmla="*/ 155 h 301"/>
                    <a:gd name="T18" fmla="*/ 86 w 155"/>
                    <a:gd name="T19" fmla="*/ 189 h 301"/>
                    <a:gd name="T20" fmla="*/ 114 w 155"/>
                    <a:gd name="T21" fmla="*/ 218 h 301"/>
                    <a:gd name="T22" fmla="*/ 135 w 155"/>
                    <a:gd name="T23" fmla="*/ 254 h 301"/>
                    <a:gd name="T24" fmla="*/ 155 w 155"/>
                    <a:gd name="T25" fmla="*/ 301 h 301"/>
                    <a:gd name="T26" fmla="*/ 153 w 155"/>
                    <a:gd name="T27" fmla="*/ 261 h 301"/>
                    <a:gd name="T28" fmla="*/ 147 w 155"/>
                    <a:gd name="T29" fmla="*/ 228 h 301"/>
                    <a:gd name="T30" fmla="*/ 120 w 155"/>
                    <a:gd name="T31" fmla="*/ 202 h 301"/>
                    <a:gd name="T32" fmla="*/ 102 w 155"/>
                    <a:gd name="T33" fmla="*/ 167 h 301"/>
                    <a:gd name="T34" fmla="*/ 87 w 155"/>
                    <a:gd name="T35" fmla="*/ 128 h 301"/>
                    <a:gd name="T36" fmla="*/ 76 w 155"/>
                    <a:gd name="T37" fmla="*/ 93 h 301"/>
                    <a:gd name="T38" fmla="*/ 61 w 155"/>
                    <a:gd name="T39" fmla="*/ 67 h 301"/>
                    <a:gd name="T40" fmla="*/ 56 w 155"/>
                    <a:gd name="T41" fmla="*/ 32 h 301"/>
                    <a:gd name="T42" fmla="*/ 47 w 155"/>
                    <a:gd name="T43" fmla="*/ 14 h 301"/>
                    <a:gd name="T44" fmla="*/ 36 w 155"/>
                    <a:gd name="T45" fmla="*/ 0 h 301"/>
                    <a:gd name="T46" fmla="*/ 16 w 155"/>
                    <a:gd name="T47" fmla="*/ 34 h 301"/>
                    <a:gd name="T48" fmla="*/ 0 w 155"/>
                    <a:gd name="T49" fmla="*/ 81 h 301"/>
                    <a:gd name="T50" fmla="*/ 12 w 155"/>
                    <a:gd name="T51" fmla="*/ 90 h 301"/>
                    <a:gd name="T52" fmla="*/ 12 w 155"/>
                    <a:gd name="T53" fmla="*/ 125 h 301"/>
                    <a:gd name="T54" fmla="*/ 19 w 155"/>
                    <a:gd name="T55" fmla="*/ 170 h 301"/>
                    <a:gd name="T56" fmla="*/ 29 w 155"/>
                    <a:gd name="T57" fmla="*/ 202 h 301"/>
                    <a:gd name="T58" fmla="*/ 49 w 155"/>
                    <a:gd name="T59" fmla="*/ 223 h 301"/>
                    <a:gd name="T60" fmla="*/ 81 w 155"/>
                    <a:gd name="T61" fmla="*/ 241 h 3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5"/>
                    <a:gd name="T94" fmla="*/ 0 h 301"/>
                    <a:gd name="T95" fmla="*/ 155 w 155"/>
                    <a:gd name="T96" fmla="*/ 301 h 30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5" h="301">
                      <a:moveTo>
                        <a:pt x="81" y="241"/>
                      </a:moveTo>
                      <a:lnTo>
                        <a:pt x="41" y="203"/>
                      </a:lnTo>
                      <a:lnTo>
                        <a:pt x="28" y="164"/>
                      </a:lnTo>
                      <a:lnTo>
                        <a:pt x="23" y="123"/>
                      </a:lnTo>
                      <a:lnTo>
                        <a:pt x="17" y="67"/>
                      </a:lnTo>
                      <a:lnTo>
                        <a:pt x="39" y="49"/>
                      </a:lnTo>
                      <a:lnTo>
                        <a:pt x="49" y="90"/>
                      </a:lnTo>
                      <a:lnTo>
                        <a:pt x="67" y="110"/>
                      </a:lnTo>
                      <a:lnTo>
                        <a:pt x="74" y="155"/>
                      </a:lnTo>
                      <a:lnTo>
                        <a:pt x="86" y="189"/>
                      </a:lnTo>
                      <a:lnTo>
                        <a:pt x="114" y="218"/>
                      </a:lnTo>
                      <a:lnTo>
                        <a:pt x="135" y="254"/>
                      </a:lnTo>
                      <a:lnTo>
                        <a:pt x="155" y="301"/>
                      </a:lnTo>
                      <a:lnTo>
                        <a:pt x="153" y="261"/>
                      </a:lnTo>
                      <a:lnTo>
                        <a:pt x="147" y="228"/>
                      </a:lnTo>
                      <a:lnTo>
                        <a:pt x="120" y="202"/>
                      </a:lnTo>
                      <a:lnTo>
                        <a:pt x="102" y="167"/>
                      </a:lnTo>
                      <a:lnTo>
                        <a:pt x="87" y="128"/>
                      </a:lnTo>
                      <a:lnTo>
                        <a:pt x="76" y="93"/>
                      </a:lnTo>
                      <a:lnTo>
                        <a:pt x="61" y="67"/>
                      </a:lnTo>
                      <a:lnTo>
                        <a:pt x="56" y="32"/>
                      </a:lnTo>
                      <a:lnTo>
                        <a:pt x="47" y="14"/>
                      </a:lnTo>
                      <a:lnTo>
                        <a:pt x="36" y="0"/>
                      </a:lnTo>
                      <a:lnTo>
                        <a:pt x="16" y="34"/>
                      </a:lnTo>
                      <a:lnTo>
                        <a:pt x="0" y="81"/>
                      </a:lnTo>
                      <a:lnTo>
                        <a:pt x="12" y="90"/>
                      </a:lnTo>
                      <a:lnTo>
                        <a:pt x="12" y="125"/>
                      </a:lnTo>
                      <a:lnTo>
                        <a:pt x="19" y="170"/>
                      </a:lnTo>
                      <a:lnTo>
                        <a:pt x="29" y="202"/>
                      </a:lnTo>
                      <a:lnTo>
                        <a:pt x="49" y="223"/>
                      </a:lnTo>
                      <a:lnTo>
                        <a:pt x="81" y="241"/>
                      </a:lnTo>
                      <a:close/>
                    </a:path>
                  </a:pathLst>
                </a:custGeom>
                <a:solidFill>
                  <a:srgbClr val="E040A0"/>
                </a:solidFill>
                <a:ln w="11113">
                  <a:solidFill>
                    <a:srgbClr val="E040A0"/>
                  </a:solidFill>
                  <a:round/>
                  <a:headEnd/>
                  <a:tailEnd/>
                </a:ln>
              </p:spPr>
              <p:txBody>
                <a:bodyPr/>
                <a:lstStyle/>
                <a:p>
                  <a:endParaRPr lang="en-US"/>
                </a:p>
              </p:txBody>
            </p:sp>
            <p:sp>
              <p:nvSpPr>
                <p:cNvPr id="33809" name="Freeform 54"/>
                <p:cNvSpPr>
                  <a:spLocks/>
                </p:cNvSpPr>
                <p:nvPr/>
              </p:nvSpPr>
              <p:spPr bwMode="auto">
                <a:xfrm>
                  <a:off x="743" y="3058"/>
                  <a:ext cx="87" cy="205"/>
                </a:xfrm>
                <a:custGeom>
                  <a:avLst/>
                  <a:gdLst>
                    <a:gd name="T0" fmla="*/ 87 w 87"/>
                    <a:gd name="T1" fmla="*/ 205 h 205"/>
                    <a:gd name="T2" fmla="*/ 64 w 87"/>
                    <a:gd name="T3" fmla="*/ 197 h 205"/>
                    <a:gd name="T4" fmla="*/ 42 w 87"/>
                    <a:gd name="T5" fmla="*/ 174 h 205"/>
                    <a:gd name="T6" fmla="*/ 32 w 87"/>
                    <a:gd name="T7" fmla="*/ 158 h 205"/>
                    <a:gd name="T8" fmla="*/ 22 w 87"/>
                    <a:gd name="T9" fmla="*/ 120 h 205"/>
                    <a:gd name="T10" fmla="*/ 16 w 87"/>
                    <a:gd name="T11" fmla="*/ 95 h 205"/>
                    <a:gd name="T12" fmla="*/ 4 w 87"/>
                    <a:gd name="T13" fmla="*/ 69 h 205"/>
                    <a:gd name="T14" fmla="*/ 0 w 87"/>
                    <a:gd name="T15" fmla="*/ 40 h 205"/>
                    <a:gd name="T16" fmla="*/ 8 w 87"/>
                    <a:gd name="T17" fmla="*/ 21 h 205"/>
                    <a:gd name="T18" fmla="*/ 30 w 87"/>
                    <a:gd name="T19" fmla="*/ 0 h 205"/>
                    <a:gd name="T20" fmla="*/ 8 w 87"/>
                    <a:gd name="T21" fmla="*/ 20 h 205"/>
                    <a:gd name="T22" fmla="*/ 2 w 87"/>
                    <a:gd name="T23" fmla="*/ 41 h 205"/>
                    <a:gd name="T24" fmla="*/ 3 w 87"/>
                    <a:gd name="T25" fmla="*/ 68 h 205"/>
                    <a:gd name="T26" fmla="*/ 14 w 87"/>
                    <a:gd name="T27" fmla="*/ 91 h 205"/>
                    <a:gd name="T28" fmla="*/ 25 w 87"/>
                    <a:gd name="T29" fmla="*/ 129 h 205"/>
                    <a:gd name="T30" fmla="*/ 31 w 87"/>
                    <a:gd name="T31" fmla="*/ 151 h 205"/>
                    <a:gd name="T32" fmla="*/ 42 w 87"/>
                    <a:gd name="T33" fmla="*/ 176 h 205"/>
                    <a:gd name="T34" fmla="*/ 66 w 87"/>
                    <a:gd name="T35" fmla="*/ 196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205"/>
                    <a:gd name="T56" fmla="*/ 87 w 87"/>
                    <a:gd name="T57" fmla="*/ 205 h 2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205">
                      <a:moveTo>
                        <a:pt x="87" y="205"/>
                      </a:moveTo>
                      <a:lnTo>
                        <a:pt x="64" y="197"/>
                      </a:lnTo>
                      <a:lnTo>
                        <a:pt x="42" y="174"/>
                      </a:lnTo>
                      <a:lnTo>
                        <a:pt x="32" y="158"/>
                      </a:lnTo>
                      <a:lnTo>
                        <a:pt x="22" y="120"/>
                      </a:lnTo>
                      <a:lnTo>
                        <a:pt x="16" y="95"/>
                      </a:lnTo>
                      <a:lnTo>
                        <a:pt x="4" y="69"/>
                      </a:lnTo>
                      <a:lnTo>
                        <a:pt x="0" y="40"/>
                      </a:lnTo>
                      <a:lnTo>
                        <a:pt x="8" y="21"/>
                      </a:lnTo>
                      <a:lnTo>
                        <a:pt x="30" y="0"/>
                      </a:lnTo>
                      <a:lnTo>
                        <a:pt x="8" y="20"/>
                      </a:lnTo>
                      <a:lnTo>
                        <a:pt x="2" y="41"/>
                      </a:lnTo>
                      <a:lnTo>
                        <a:pt x="3" y="68"/>
                      </a:lnTo>
                      <a:lnTo>
                        <a:pt x="14" y="91"/>
                      </a:lnTo>
                      <a:lnTo>
                        <a:pt x="25" y="129"/>
                      </a:lnTo>
                      <a:lnTo>
                        <a:pt x="31" y="151"/>
                      </a:lnTo>
                      <a:lnTo>
                        <a:pt x="42" y="176"/>
                      </a:lnTo>
                      <a:lnTo>
                        <a:pt x="66" y="196"/>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0" name="Freeform 55"/>
                <p:cNvSpPr>
                  <a:spLocks/>
                </p:cNvSpPr>
                <p:nvPr/>
              </p:nvSpPr>
              <p:spPr bwMode="auto">
                <a:xfrm>
                  <a:off x="751" y="3058"/>
                  <a:ext cx="85" cy="205"/>
                </a:xfrm>
                <a:custGeom>
                  <a:avLst/>
                  <a:gdLst>
                    <a:gd name="T0" fmla="*/ 85 w 85"/>
                    <a:gd name="T1" fmla="*/ 205 h 205"/>
                    <a:gd name="T2" fmla="*/ 53 w 85"/>
                    <a:gd name="T3" fmla="*/ 178 h 205"/>
                    <a:gd name="T4" fmla="*/ 39 w 85"/>
                    <a:gd name="T5" fmla="*/ 155 h 205"/>
                    <a:gd name="T6" fmla="*/ 33 w 85"/>
                    <a:gd name="T7" fmla="*/ 133 h 205"/>
                    <a:gd name="T8" fmla="*/ 20 w 85"/>
                    <a:gd name="T9" fmla="*/ 93 h 205"/>
                    <a:gd name="T10" fmla="*/ 12 w 85"/>
                    <a:gd name="T11" fmla="*/ 67 h 205"/>
                    <a:gd name="T12" fmla="*/ 7 w 85"/>
                    <a:gd name="T13" fmla="*/ 47 h 205"/>
                    <a:gd name="T14" fmla="*/ 14 w 85"/>
                    <a:gd name="T15" fmla="*/ 24 h 205"/>
                    <a:gd name="T16" fmla="*/ 28 w 85"/>
                    <a:gd name="T17" fmla="*/ 0 h 205"/>
                    <a:gd name="T18" fmla="*/ 6 w 85"/>
                    <a:gd name="T19" fmla="*/ 20 h 205"/>
                    <a:gd name="T20" fmla="*/ 0 w 85"/>
                    <a:gd name="T21" fmla="*/ 41 h 205"/>
                    <a:gd name="T22" fmla="*/ 1 w 85"/>
                    <a:gd name="T23" fmla="*/ 68 h 205"/>
                    <a:gd name="T24" fmla="*/ 12 w 85"/>
                    <a:gd name="T25" fmla="*/ 91 h 205"/>
                    <a:gd name="T26" fmla="*/ 23 w 85"/>
                    <a:gd name="T27" fmla="*/ 129 h 205"/>
                    <a:gd name="T28" fmla="*/ 29 w 85"/>
                    <a:gd name="T29" fmla="*/ 151 h 205"/>
                    <a:gd name="T30" fmla="*/ 40 w 85"/>
                    <a:gd name="T31" fmla="*/ 176 h 205"/>
                    <a:gd name="T32" fmla="*/ 64 w 85"/>
                    <a:gd name="T33" fmla="*/ 196 h 205"/>
                    <a:gd name="T34" fmla="*/ 85 w 85"/>
                    <a:gd name="T35" fmla="*/ 205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205"/>
                    <a:gd name="T56" fmla="*/ 85 w 85"/>
                    <a:gd name="T57" fmla="*/ 205 h 2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205">
                      <a:moveTo>
                        <a:pt x="85" y="205"/>
                      </a:moveTo>
                      <a:lnTo>
                        <a:pt x="53" y="178"/>
                      </a:lnTo>
                      <a:lnTo>
                        <a:pt x="39" y="155"/>
                      </a:lnTo>
                      <a:lnTo>
                        <a:pt x="33" y="133"/>
                      </a:lnTo>
                      <a:lnTo>
                        <a:pt x="20" y="93"/>
                      </a:lnTo>
                      <a:lnTo>
                        <a:pt x="12" y="67"/>
                      </a:lnTo>
                      <a:lnTo>
                        <a:pt x="7" y="47"/>
                      </a:lnTo>
                      <a:lnTo>
                        <a:pt x="14" y="24"/>
                      </a:lnTo>
                      <a:lnTo>
                        <a:pt x="28" y="0"/>
                      </a:lnTo>
                      <a:lnTo>
                        <a:pt x="6" y="20"/>
                      </a:lnTo>
                      <a:lnTo>
                        <a:pt x="0" y="41"/>
                      </a:lnTo>
                      <a:lnTo>
                        <a:pt x="1" y="68"/>
                      </a:lnTo>
                      <a:lnTo>
                        <a:pt x="12" y="91"/>
                      </a:lnTo>
                      <a:lnTo>
                        <a:pt x="23" y="129"/>
                      </a:lnTo>
                      <a:lnTo>
                        <a:pt x="29" y="151"/>
                      </a:lnTo>
                      <a:lnTo>
                        <a:pt x="40" y="176"/>
                      </a:lnTo>
                      <a:lnTo>
                        <a:pt x="64" y="196"/>
                      </a:lnTo>
                      <a:lnTo>
                        <a:pt x="85" y="205"/>
                      </a:lnTo>
                      <a:close/>
                    </a:path>
                  </a:pathLst>
                </a:custGeom>
                <a:solidFill>
                  <a:srgbClr val="E040A0"/>
                </a:solidFill>
                <a:ln w="11113">
                  <a:solidFill>
                    <a:srgbClr val="E040A0"/>
                  </a:solidFill>
                  <a:round/>
                  <a:headEnd/>
                  <a:tailEnd/>
                </a:ln>
              </p:spPr>
              <p:txBody>
                <a:bodyPr/>
                <a:lstStyle/>
                <a:p>
                  <a:endParaRPr lang="en-US"/>
                </a:p>
              </p:txBody>
            </p:sp>
            <p:grpSp>
              <p:nvGrpSpPr>
                <p:cNvPr id="33811" name="Group 56"/>
                <p:cNvGrpSpPr>
                  <a:grpSpLocks/>
                </p:cNvGrpSpPr>
                <p:nvPr/>
              </p:nvGrpSpPr>
              <p:grpSpPr bwMode="auto">
                <a:xfrm>
                  <a:off x="895" y="3231"/>
                  <a:ext cx="936" cy="338"/>
                  <a:chOff x="895" y="3231"/>
                  <a:chExt cx="936" cy="338"/>
                </a:xfrm>
              </p:grpSpPr>
              <p:sp>
                <p:nvSpPr>
                  <p:cNvPr id="33815" name="Freeform 57"/>
                  <p:cNvSpPr>
                    <a:spLocks/>
                  </p:cNvSpPr>
                  <p:nvPr/>
                </p:nvSpPr>
                <p:spPr bwMode="auto">
                  <a:xfrm>
                    <a:off x="895" y="3231"/>
                    <a:ext cx="931" cy="338"/>
                  </a:xfrm>
                  <a:custGeom>
                    <a:avLst/>
                    <a:gdLst>
                      <a:gd name="T0" fmla="*/ 224 w 931"/>
                      <a:gd name="T1" fmla="*/ 0 h 338"/>
                      <a:gd name="T2" fmla="*/ 239 w 931"/>
                      <a:gd name="T3" fmla="*/ 36 h 338"/>
                      <a:gd name="T4" fmla="*/ 274 w 931"/>
                      <a:gd name="T5" fmla="*/ 82 h 338"/>
                      <a:gd name="T6" fmla="*/ 333 w 931"/>
                      <a:gd name="T7" fmla="*/ 115 h 338"/>
                      <a:gd name="T8" fmla="*/ 415 w 931"/>
                      <a:gd name="T9" fmla="*/ 138 h 338"/>
                      <a:gd name="T10" fmla="*/ 510 w 931"/>
                      <a:gd name="T11" fmla="*/ 159 h 338"/>
                      <a:gd name="T12" fmla="*/ 587 w 931"/>
                      <a:gd name="T13" fmla="*/ 162 h 338"/>
                      <a:gd name="T14" fmla="*/ 666 w 931"/>
                      <a:gd name="T15" fmla="*/ 159 h 338"/>
                      <a:gd name="T16" fmla="*/ 681 w 931"/>
                      <a:gd name="T17" fmla="*/ 150 h 338"/>
                      <a:gd name="T18" fmla="*/ 703 w 931"/>
                      <a:gd name="T19" fmla="*/ 124 h 338"/>
                      <a:gd name="T20" fmla="*/ 722 w 931"/>
                      <a:gd name="T21" fmla="*/ 104 h 338"/>
                      <a:gd name="T22" fmla="*/ 748 w 931"/>
                      <a:gd name="T23" fmla="*/ 87 h 338"/>
                      <a:gd name="T24" fmla="*/ 756 w 931"/>
                      <a:gd name="T25" fmla="*/ 67 h 338"/>
                      <a:gd name="T26" fmla="*/ 769 w 931"/>
                      <a:gd name="T27" fmla="*/ 50 h 338"/>
                      <a:gd name="T28" fmla="*/ 787 w 931"/>
                      <a:gd name="T29" fmla="*/ 41 h 338"/>
                      <a:gd name="T30" fmla="*/ 809 w 931"/>
                      <a:gd name="T31" fmla="*/ 33 h 338"/>
                      <a:gd name="T32" fmla="*/ 842 w 931"/>
                      <a:gd name="T33" fmla="*/ 30 h 338"/>
                      <a:gd name="T34" fmla="*/ 876 w 931"/>
                      <a:gd name="T35" fmla="*/ 38 h 338"/>
                      <a:gd name="T36" fmla="*/ 906 w 931"/>
                      <a:gd name="T37" fmla="*/ 52 h 338"/>
                      <a:gd name="T38" fmla="*/ 922 w 931"/>
                      <a:gd name="T39" fmla="*/ 70 h 338"/>
                      <a:gd name="T40" fmla="*/ 929 w 931"/>
                      <a:gd name="T41" fmla="*/ 94 h 338"/>
                      <a:gd name="T42" fmla="*/ 917 w 931"/>
                      <a:gd name="T43" fmla="*/ 142 h 338"/>
                      <a:gd name="T44" fmla="*/ 928 w 931"/>
                      <a:gd name="T45" fmla="*/ 160 h 338"/>
                      <a:gd name="T46" fmla="*/ 931 w 931"/>
                      <a:gd name="T47" fmla="*/ 182 h 338"/>
                      <a:gd name="T48" fmla="*/ 924 w 931"/>
                      <a:gd name="T49" fmla="*/ 199 h 338"/>
                      <a:gd name="T50" fmla="*/ 907 w 931"/>
                      <a:gd name="T51" fmla="*/ 218 h 338"/>
                      <a:gd name="T52" fmla="*/ 896 w 931"/>
                      <a:gd name="T53" fmla="*/ 232 h 338"/>
                      <a:gd name="T54" fmla="*/ 905 w 931"/>
                      <a:gd name="T55" fmla="*/ 251 h 338"/>
                      <a:gd name="T56" fmla="*/ 902 w 931"/>
                      <a:gd name="T57" fmla="*/ 272 h 338"/>
                      <a:gd name="T58" fmla="*/ 892 w 931"/>
                      <a:gd name="T59" fmla="*/ 287 h 338"/>
                      <a:gd name="T60" fmla="*/ 883 w 931"/>
                      <a:gd name="T61" fmla="*/ 301 h 338"/>
                      <a:gd name="T62" fmla="*/ 877 w 931"/>
                      <a:gd name="T63" fmla="*/ 325 h 338"/>
                      <a:gd name="T64" fmla="*/ 867 w 931"/>
                      <a:gd name="T65" fmla="*/ 335 h 338"/>
                      <a:gd name="T66" fmla="*/ 840 w 931"/>
                      <a:gd name="T67" fmla="*/ 338 h 338"/>
                      <a:gd name="T68" fmla="*/ 800 w 931"/>
                      <a:gd name="T69" fmla="*/ 337 h 338"/>
                      <a:gd name="T70" fmla="*/ 764 w 931"/>
                      <a:gd name="T71" fmla="*/ 329 h 338"/>
                      <a:gd name="T72" fmla="*/ 722 w 931"/>
                      <a:gd name="T73" fmla="*/ 317 h 338"/>
                      <a:gd name="T74" fmla="*/ 694 w 931"/>
                      <a:gd name="T75" fmla="*/ 303 h 338"/>
                      <a:gd name="T76" fmla="*/ 675 w 931"/>
                      <a:gd name="T77" fmla="*/ 291 h 338"/>
                      <a:gd name="T78" fmla="*/ 607 w 931"/>
                      <a:gd name="T79" fmla="*/ 300 h 338"/>
                      <a:gd name="T80" fmla="*/ 516 w 931"/>
                      <a:gd name="T81" fmla="*/ 312 h 338"/>
                      <a:gd name="T82" fmla="*/ 448 w 931"/>
                      <a:gd name="T83" fmla="*/ 317 h 338"/>
                      <a:gd name="T84" fmla="*/ 379 w 931"/>
                      <a:gd name="T85" fmla="*/ 317 h 338"/>
                      <a:gd name="T86" fmla="*/ 289 w 931"/>
                      <a:gd name="T87" fmla="*/ 315 h 338"/>
                      <a:gd name="T88" fmla="*/ 235 w 931"/>
                      <a:gd name="T89" fmla="*/ 306 h 338"/>
                      <a:gd name="T90" fmla="*/ 141 w 931"/>
                      <a:gd name="T91" fmla="*/ 270 h 338"/>
                      <a:gd name="T92" fmla="*/ 82 w 931"/>
                      <a:gd name="T93" fmla="*/ 238 h 338"/>
                      <a:gd name="T94" fmla="*/ 47 w 931"/>
                      <a:gd name="T95" fmla="*/ 189 h 338"/>
                      <a:gd name="T96" fmla="*/ 23 w 931"/>
                      <a:gd name="T97" fmla="*/ 169 h 338"/>
                      <a:gd name="T98" fmla="*/ 0 w 931"/>
                      <a:gd name="T99" fmla="*/ 119 h 338"/>
                      <a:gd name="T100" fmla="*/ 42 w 931"/>
                      <a:gd name="T101" fmla="*/ 90 h 338"/>
                      <a:gd name="T102" fmla="*/ 99 w 931"/>
                      <a:gd name="T103" fmla="*/ 80 h 338"/>
                      <a:gd name="T104" fmla="*/ 163 w 931"/>
                      <a:gd name="T105" fmla="*/ 24 h 338"/>
                      <a:gd name="T106" fmla="*/ 200 w 931"/>
                      <a:gd name="T107" fmla="*/ 14 h 338"/>
                      <a:gd name="T108" fmla="*/ 224 w 931"/>
                      <a:gd name="T109" fmla="*/ 0 h 3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31"/>
                      <a:gd name="T166" fmla="*/ 0 h 338"/>
                      <a:gd name="T167" fmla="*/ 931 w 931"/>
                      <a:gd name="T168" fmla="*/ 338 h 3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31" h="338">
                        <a:moveTo>
                          <a:pt x="224" y="0"/>
                        </a:moveTo>
                        <a:lnTo>
                          <a:pt x="239" y="36"/>
                        </a:lnTo>
                        <a:lnTo>
                          <a:pt x="274" y="82"/>
                        </a:lnTo>
                        <a:lnTo>
                          <a:pt x="333" y="115"/>
                        </a:lnTo>
                        <a:lnTo>
                          <a:pt x="415" y="138"/>
                        </a:lnTo>
                        <a:lnTo>
                          <a:pt x="510" y="159"/>
                        </a:lnTo>
                        <a:lnTo>
                          <a:pt x="587" y="162"/>
                        </a:lnTo>
                        <a:lnTo>
                          <a:pt x="666" y="159"/>
                        </a:lnTo>
                        <a:lnTo>
                          <a:pt x="681" y="150"/>
                        </a:lnTo>
                        <a:lnTo>
                          <a:pt x="703" y="124"/>
                        </a:lnTo>
                        <a:lnTo>
                          <a:pt x="722" y="104"/>
                        </a:lnTo>
                        <a:lnTo>
                          <a:pt x="748" y="87"/>
                        </a:lnTo>
                        <a:lnTo>
                          <a:pt x="756" y="67"/>
                        </a:lnTo>
                        <a:lnTo>
                          <a:pt x="769" y="50"/>
                        </a:lnTo>
                        <a:lnTo>
                          <a:pt x="787" y="41"/>
                        </a:lnTo>
                        <a:lnTo>
                          <a:pt x="809" y="33"/>
                        </a:lnTo>
                        <a:lnTo>
                          <a:pt x="842" y="30"/>
                        </a:lnTo>
                        <a:lnTo>
                          <a:pt x="876" y="38"/>
                        </a:lnTo>
                        <a:lnTo>
                          <a:pt x="906" y="52"/>
                        </a:lnTo>
                        <a:lnTo>
                          <a:pt x="922" y="70"/>
                        </a:lnTo>
                        <a:lnTo>
                          <a:pt x="929" y="94"/>
                        </a:lnTo>
                        <a:lnTo>
                          <a:pt x="917" y="142"/>
                        </a:lnTo>
                        <a:lnTo>
                          <a:pt x="928" y="160"/>
                        </a:lnTo>
                        <a:lnTo>
                          <a:pt x="931" y="182"/>
                        </a:lnTo>
                        <a:lnTo>
                          <a:pt x="924" y="199"/>
                        </a:lnTo>
                        <a:lnTo>
                          <a:pt x="907" y="218"/>
                        </a:lnTo>
                        <a:lnTo>
                          <a:pt x="896" y="232"/>
                        </a:lnTo>
                        <a:lnTo>
                          <a:pt x="905" y="251"/>
                        </a:lnTo>
                        <a:lnTo>
                          <a:pt x="902" y="272"/>
                        </a:lnTo>
                        <a:lnTo>
                          <a:pt x="892" y="287"/>
                        </a:lnTo>
                        <a:lnTo>
                          <a:pt x="883" y="301"/>
                        </a:lnTo>
                        <a:lnTo>
                          <a:pt x="877" y="325"/>
                        </a:lnTo>
                        <a:lnTo>
                          <a:pt x="867" y="335"/>
                        </a:lnTo>
                        <a:lnTo>
                          <a:pt x="840" y="338"/>
                        </a:lnTo>
                        <a:lnTo>
                          <a:pt x="800" y="337"/>
                        </a:lnTo>
                        <a:lnTo>
                          <a:pt x="764" y="329"/>
                        </a:lnTo>
                        <a:lnTo>
                          <a:pt x="722" y="317"/>
                        </a:lnTo>
                        <a:lnTo>
                          <a:pt x="694" y="303"/>
                        </a:lnTo>
                        <a:lnTo>
                          <a:pt x="675" y="291"/>
                        </a:lnTo>
                        <a:lnTo>
                          <a:pt x="607" y="300"/>
                        </a:lnTo>
                        <a:lnTo>
                          <a:pt x="516" y="312"/>
                        </a:lnTo>
                        <a:lnTo>
                          <a:pt x="448" y="317"/>
                        </a:lnTo>
                        <a:lnTo>
                          <a:pt x="379" y="317"/>
                        </a:lnTo>
                        <a:lnTo>
                          <a:pt x="289" y="315"/>
                        </a:lnTo>
                        <a:lnTo>
                          <a:pt x="235" y="306"/>
                        </a:lnTo>
                        <a:lnTo>
                          <a:pt x="141" y="270"/>
                        </a:lnTo>
                        <a:lnTo>
                          <a:pt x="82" y="238"/>
                        </a:lnTo>
                        <a:lnTo>
                          <a:pt x="47" y="189"/>
                        </a:lnTo>
                        <a:lnTo>
                          <a:pt x="23" y="169"/>
                        </a:lnTo>
                        <a:lnTo>
                          <a:pt x="0" y="119"/>
                        </a:lnTo>
                        <a:lnTo>
                          <a:pt x="42" y="90"/>
                        </a:lnTo>
                        <a:lnTo>
                          <a:pt x="99" y="80"/>
                        </a:lnTo>
                        <a:lnTo>
                          <a:pt x="163" y="24"/>
                        </a:lnTo>
                        <a:lnTo>
                          <a:pt x="200" y="14"/>
                        </a:lnTo>
                        <a:lnTo>
                          <a:pt x="224" y="0"/>
                        </a:lnTo>
                        <a:close/>
                      </a:path>
                    </a:pathLst>
                  </a:custGeom>
                  <a:solidFill>
                    <a:srgbClr val="E0A080"/>
                  </a:solidFill>
                  <a:ln w="11113">
                    <a:solidFill>
                      <a:srgbClr val="000000"/>
                    </a:solidFill>
                    <a:round/>
                    <a:headEnd/>
                    <a:tailEnd/>
                  </a:ln>
                </p:spPr>
                <p:txBody>
                  <a:bodyPr/>
                  <a:lstStyle/>
                  <a:p>
                    <a:endParaRPr lang="en-US"/>
                  </a:p>
                </p:txBody>
              </p:sp>
              <p:sp>
                <p:nvSpPr>
                  <p:cNvPr id="33816" name="Freeform 58"/>
                  <p:cNvSpPr>
                    <a:spLocks/>
                  </p:cNvSpPr>
                  <p:nvPr/>
                </p:nvSpPr>
                <p:spPr bwMode="auto">
                  <a:xfrm>
                    <a:off x="1695" y="3296"/>
                    <a:ext cx="21" cy="78"/>
                  </a:xfrm>
                  <a:custGeom>
                    <a:avLst/>
                    <a:gdLst>
                      <a:gd name="T0" fmla="*/ 21 w 21"/>
                      <a:gd name="T1" fmla="*/ 0 h 78"/>
                      <a:gd name="T2" fmla="*/ 11 w 21"/>
                      <a:gd name="T3" fmla="*/ 3 h 78"/>
                      <a:gd name="T4" fmla="*/ 4 w 21"/>
                      <a:gd name="T5" fmla="*/ 14 h 78"/>
                      <a:gd name="T6" fmla="*/ 0 w 21"/>
                      <a:gd name="T7" fmla="*/ 25 h 78"/>
                      <a:gd name="T8" fmla="*/ 0 w 21"/>
                      <a:gd name="T9" fmla="*/ 35 h 78"/>
                      <a:gd name="T10" fmla="*/ 5 w 21"/>
                      <a:gd name="T11" fmla="*/ 57 h 78"/>
                      <a:gd name="T12" fmla="*/ 4 w 21"/>
                      <a:gd name="T13" fmla="*/ 78 h 78"/>
                      <a:gd name="T14" fmla="*/ 0 60000 65536"/>
                      <a:gd name="T15" fmla="*/ 0 60000 65536"/>
                      <a:gd name="T16" fmla="*/ 0 60000 65536"/>
                      <a:gd name="T17" fmla="*/ 0 60000 65536"/>
                      <a:gd name="T18" fmla="*/ 0 60000 65536"/>
                      <a:gd name="T19" fmla="*/ 0 60000 65536"/>
                      <a:gd name="T20" fmla="*/ 0 60000 65536"/>
                      <a:gd name="T21" fmla="*/ 0 w 21"/>
                      <a:gd name="T22" fmla="*/ 0 h 78"/>
                      <a:gd name="T23" fmla="*/ 21 w 21"/>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78">
                        <a:moveTo>
                          <a:pt x="21" y="0"/>
                        </a:moveTo>
                        <a:lnTo>
                          <a:pt x="11" y="3"/>
                        </a:lnTo>
                        <a:lnTo>
                          <a:pt x="4" y="14"/>
                        </a:lnTo>
                        <a:lnTo>
                          <a:pt x="0" y="25"/>
                        </a:lnTo>
                        <a:lnTo>
                          <a:pt x="0" y="35"/>
                        </a:lnTo>
                        <a:lnTo>
                          <a:pt x="5" y="57"/>
                        </a:lnTo>
                        <a:lnTo>
                          <a:pt x="4" y="78"/>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7" name="Freeform 59"/>
                  <p:cNvSpPr>
                    <a:spLocks/>
                  </p:cNvSpPr>
                  <p:nvPr/>
                </p:nvSpPr>
                <p:spPr bwMode="auto">
                  <a:xfrm>
                    <a:off x="1793" y="3396"/>
                    <a:ext cx="38" cy="11"/>
                  </a:xfrm>
                  <a:custGeom>
                    <a:avLst/>
                    <a:gdLst>
                      <a:gd name="T0" fmla="*/ 38 w 38"/>
                      <a:gd name="T1" fmla="*/ 5 h 11"/>
                      <a:gd name="T2" fmla="*/ 25 w 38"/>
                      <a:gd name="T3" fmla="*/ 11 h 11"/>
                      <a:gd name="T4" fmla="*/ 9 w 38"/>
                      <a:gd name="T5" fmla="*/ 8 h 11"/>
                      <a:gd name="T6" fmla="*/ 0 w 38"/>
                      <a:gd name="T7" fmla="*/ 0 h 11"/>
                      <a:gd name="T8" fmla="*/ 0 60000 65536"/>
                      <a:gd name="T9" fmla="*/ 0 60000 65536"/>
                      <a:gd name="T10" fmla="*/ 0 60000 65536"/>
                      <a:gd name="T11" fmla="*/ 0 60000 65536"/>
                      <a:gd name="T12" fmla="*/ 0 w 38"/>
                      <a:gd name="T13" fmla="*/ 0 h 11"/>
                      <a:gd name="T14" fmla="*/ 38 w 38"/>
                      <a:gd name="T15" fmla="*/ 11 h 11"/>
                    </a:gdLst>
                    <a:ahLst/>
                    <a:cxnLst>
                      <a:cxn ang="T8">
                        <a:pos x="T0" y="T1"/>
                      </a:cxn>
                      <a:cxn ang="T9">
                        <a:pos x="T2" y="T3"/>
                      </a:cxn>
                      <a:cxn ang="T10">
                        <a:pos x="T4" y="T5"/>
                      </a:cxn>
                      <a:cxn ang="T11">
                        <a:pos x="T6" y="T7"/>
                      </a:cxn>
                    </a:cxnLst>
                    <a:rect l="T12" t="T13" r="T14" b="T15"/>
                    <a:pathLst>
                      <a:path w="38" h="11">
                        <a:moveTo>
                          <a:pt x="38" y="5"/>
                        </a:moveTo>
                        <a:lnTo>
                          <a:pt x="25" y="11"/>
                        </a:lnTo>
                        <a:lnTo>
                          <a:pt x="9" y="8"/>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8" name="Freeform 60"/>
                  <p:cNvSpPr>
                    <a:spLocks/>
                  </p:cNvSpPr>
                  <p:nvPr/>
                </p:nvSpPr>
                <p:spPr bwMode="auto">
                  <a:xfrm>
                    <a:off x="1773" y="3485"/>
                    <a:ext cx="42" cy="13"/>
                  </a:xfrm>
                  <a:custGeom>
                    <a:avLst/>
                    <a:gdLst>
                      <a:gd name="T0" fmla="*/ 42 w 42"/>
                      <a:gd name="T1" fmla="*/ 0 h 13"/>
                      <a:gd name="T2" fmla="*/ 37 w 42"/>
                      <a:gd name="T3" fmla="*/ 10 h 13"/>
                      <a:gd name="T4" fmla="*/ 24 w 42"/>
                      <a:gd name="T5" fmla="*/ 13 h 13"/>
                      <a:gd name="T6" fmla="*/ 12 w 42"/>
                      <a:gd name="T7" fmla="*/ 9 h 13"/>
                      <a:gd name="T8" fmla="*/ 0 w 42"/>
                      <a:gd name="T9" fmla="*/ 2 h 13"/>
                      <a:gd name="T10" fmla="*/ 0 60000 65536"/>
                      <a:gd name="T11" fmla="*/ 0 60000 65536"/>
                      <a:gd name="T12" fmla="*/ 0 60000 65536"/>
                      <a:gd name="T13" fmla="*/ 0 60000 65536"/>
                      <a:gd name="T14" fmla="*/ 0 60000 65536"/>
                      <a:gd name="T15" fmla="*/ 0 w 42"/>
                      <a:gd name="T16" fmla="*/ 0 h 13"/>
                      <a:gd name="T17" fmla="*/ 42 w 42"/>
                      <a:gd name="T18" fmla="*/ 13 h 13"/>
                    </a:gdLst>
                    <a:ahLst/>
                    <a:cxnLst>
                      <a:cxn ang="T10">
                        <a:pos x="T0" y="T1"/>
                      </a:cxn>
                      <a:cxn ang="T11">
                        <a:pos x="T2" y="T3"/>
                      </a:cxn>
                      <a:cxn ang="T12">
                        <a:pos x="T4" y="T5"/>
                      </a:cxn>
                      <a:cxn ang="T13">
                        <a:pos x="T6" y="T7"/>
                      </a:cxn>
                      <a:cxn ang="T14">
                        <a:pos x="T8" y="T9"/>
                      </a:cxn>
                    </a:cxnLst>
                    <a:rect l="T15" t="T16" r="T17" b="T18"/>
                    <a:pathLst>
                      <a:path w="42" h="13">
                        <a:moveTo>
                          <a:pt x="42" y="0"/>
                        </a:moveTo>
                        <a:lnTo>
                          <a:pt x="37" y="10"/>
                        </a:lnTo>
                        <a:lnTo>
                          <a:pt x="24" y="13"/>
                        </a:lnTo>
                        <a:lnTo>
                          <a:pt x="12" y="9"/>
                        </a:lnTo>
                        <a:lnTo>
                          <a:pt x="0" y="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9" name="Freeform 61"/>
                  <p:cNvSpPr>
                    <a:spLocks/>
                  </p:cNvSpPr>
                  <p:nvPr/>
                </p:nvSpPr>
                <p:spPr bwMode="auto">
                  <a:xfrm>
                    <a:off x="1529" y="3421"/>
                    <a:ext cx="53" cy="101"/>
                  </a:xfrm>
                  <a:custGeom>
                    <a:avLst/>
                    <a:gdLst>
                      <a:gd name="T0" fmla="*/ 0 w 53"/>
                      <a:gd name="T1" fmla="*/ 0 h 101"/>
                      <a:gd name="T2" fmla="*/ 17 w 53"/>
                      <a:gd name="T3" fmla="*/ 14 h 101"/>
                      <a:gd name="T4" fmla="*/ 36 w 53"/>
                      <a:gd name="T5" fmla="*/ 36 h 101"/>
                      <a:gd name="T6" fmla="*/ 45 w 53"/>
                      <a:gd name="T7" fmla="*/ 62 h 101"/>
                      <a:gd name="T8" fmla="*/ 53 w 53"/>
                      <a:gd name="T9" fmla="*/ 78 h 101"/>
                      <a:gd name="T10" fmla="*/ 45 w 53"/>
                      <a:gd name="T11" fmla="*/ 101 h 101"/>
                      <a:gd name="T12" fmla="*/ 0 60000 65536"/>
                      <a:gd name="T13" fmla="*/ 0 60000 65536"/>
                      <a:gd name="T14" fmla="*/ 0 60000 65536"/>
                      <a:gd name="T15" fmla="*/ 0 60000 65536"/>
                      <a:gd name="T16" fmla="*/ 0 60000 65536"/>
                      <a:gd name="T17" fmla="*/ 0 60000 65536"/>
                      <a:gd name="T18" fmla="*/ 0 w 53"/>
                      <a:gd name="T19" fmla="*/ 0 h 101"/>
                      <a:gd name="T20" fmla="*/ 53 w 53"/>
                      <a:gd name="T21" fmla="*/ 101 h 101"/>
                    </a:gdLst>
                    <a:ahLst/>
                    <a:cxnLst>
                      <a:cxn ang="T12">
                        <a:pos x="T0" y="T1"/>
                      </a:cxn>
                      <a:cxn ang="T13">
                        <a:pos x="T2" y="T3"/>
                      </a:cxn>
                      <a:cxn ang="T14">
                        <a:pos x="T4" y="T5"/>
                      </a:cxn>
                      <a:cxn ang="T15">
                        <a:pos x="T6" y="T7"/>
                      </a:cxn>
                      <a:cxn ang="T16">
                        <a:pos x="T8" y="T9"/>
                      </a:cxn>
                      <a:cxn ang="T17">
                        <a:pos x="T10" y="T11"/>
                      </a:cxn>
                    </a:cxnLst>
                    <a:rect l="T18" t="T19" r="T20" b="T21"/>
                    <a:pathLst>
                      <a:path w="53" h="101">
                        <a:moveTo>
                          <a:pt x="0" y="0"/>
                        </a:moveTo>
                        <a:lnTo>
                          <a:pt x="17" y="14"/>
                        </a:lnTo>
                        <a:lnTo>
                          <a:pt x="36" y="36"/>
                        </a:lnTo>
                        <a:lnTo>
                          <a:pt x="45" y="62"/>
                        </a:lnTo>
                        <a:lnTo>
                          <a:pt x="53" y="78"/>
                        </a:lnTo>
                        <a:lnTo>
                          <a:pt x="45" y="10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0" name="Freeform 62"/>
                  <p:cNvSpPr>
                    <a:spLocks/>
                  </p:cNvSpPr>
                  <p:nvPr/>
                </p:nvSpPr>
                <p:spPr bwMode="auto">
                  <a:xfrm>
                    <a:off x="1700" y="3360"/>
                    <a:ext cx="54" cy="27"/>
                  </a:xfrm>
                  <a:custGeom>
                    <a:avLst/>
                    <a:gdLst>
                      <a:gd name="T0" fmla="*/ 0 w 54"/>
                      <a:gd name="T1" fmla="*/ 27 h 27"/>
                      <a:gd name="T2" fmla="*/ 10 w 54"/>
                      <a:gd name="T3" fmla="*/ 14 h 27"/>
                      <a:gd name="T4" fmla="*/ 22 w 54"/>
                      <a:gd name="T5" fmla="*/ 5 h 27"/>
                      <a:gd name="T6" fmla="*/ 35 w 54"/>
                      <a:gd name="T7" fmla="*/ 0 h 27"/>
                      <a:gd name="T8" fmla="*/ 54 w 54"/>
                      <a:gd name="T9" fmla="*/ 2 h 27"/>
                      <a:gd name="T10" fmla="*/ 0 60000 65536"/>
                      <a:gd name="T11" fmla="*/ 0 60000 65536"/>
                      <a:gd name="T12" fmla="*/ 0 60000 65536"/>
                      <a:gd name="T13" fmla="*/ 0 60000 65536"/>
                      <a:gd name="T14" fmla="*/ 0 60000 65536"/>
                      <a:gd name="T15" fmla="*/ 0 w 54"/>
                      <a:gd name="T16" fmla="*/ 0 h 27"/>
                      <a:gd name="T17" fmla="*/ 54 w 54"/>
                      <a:gd name="T18" fmla="*/ 27 h 27"/>
                    </a:gdLst>
                    <a:ahLst/>
                    <a:cxnLst>
                      <a:cxn ang="T10">
                        <a:pos x="T0" y="T1"/>
                      </a:cxn>
                      <a:cxn ang="T11">
                        <a:pos x="T2" y="T3"/>
                      </a:cxn>
                      <a:cxn ang="T12">
                        <a:pos x="T4" y="T5"/>
                      </a:cxn>
                      <a:cxn ang="T13">
                        <a:pos x="T6" y="T7"/>
                      </a:cxn>
                      <a:cxn ang="T14">
                        <a:pos x="T8" y="T9"/>
                      </a:cxn>
                    </a:cxnLst>
                    <a:rect l="T15" t="T16" r="T17" b="T18"/>
                    <a:pathLst>
                      <a:path w="54" h="27">
                        <a:moveTo>
                          <a:pt x="0" y="27"/>
                        </a:moveTo>
                        <a:lnTo>
                          <a:pt x="10" y="14"/>
                        </a:lnTo>
                        <a:lnTo>
                          <a:pt x="22" y="5"/>
                        </a:lnTo>
                        <a:lnTo>
                          <a:pt x="35" y="0"/>
                        </a:lnTo>
                        <a:lnTo>
                          <a:pt x="54" y="2"/>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1" name="Freeform 63"/>
                  <p:cNvSpPr>
                    <a:spLocks/>
                  </p:cNvSpPr>
                  <p:nvPr/>
                </p:nvSpPr>
                <p:spPr bwMode="auto">
                  <a:xfrm>
                    <a:off x="1742" y="3331"/>
                    <a:ext cx="35" cy="29"/>
                  </a:xfrm>
                  <a:custGeom>
                    <a:avLst/>
                    <a:gdLst>
                      <a:gd name="T0" fmla="*/ 35 w 35"/>
                      <a:gd name="T1" fmla="*/ 0 h 29"/>
                      <a:gd name="T2" fmla="*/ 24 w 35"/>
                      <a:gd name="T3" fmla="*/ 0 h 29"/>
                      <a:gd name="T4" fmla="*/ 15 w 35"/>
                      <a:gd name="T5" fmla="*/ 5 h 29"/>
                      <a:gd name="T6" fmla="*/ 8 w 35"/>
                      <a:gd name="T7" fmla="*/ 10 h 29"/>
                      <a:gd name="T8" fmla="*/ 2 w 35"/>
                      <a:gd name="T9" fmla="*/ 19 h 29"/>
                      <a:gd name="T10" fmla="*/ 0 w 35"/>
                      <a:gd name="T11" fmla="*/ 29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35" y="0"/>
                        </a:moveTo>
                        <a:lnTo>
                          <a:pt x="24" y="0"/>
                        </a:lnTo>
                        <a:lnTo>
                          <a:pt x="15" y="5"/>
                        </a:lnTo>
                        <a:lnTo>
                          <a:pt x="8" y="10"/>
                        </a:lnTo>
                        <a:lnTo>
                          <a:pt x="2" y="19"/>
                        </a:lnTo>
                        <a:lnTo>
                          <a:pt x="0" y="29"/>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2" name="Freeform 64"/>
                  <p:cNvSpPr>
                    <a:spLocks/>
                  </p:cNvSpPr>
                  <p:nvPr/>
                </p:nvSpPr>
                <p:spPr bwMode="auto">
                  <a:xfrm>
                    <a:off x="1737" y="3291"/>
                    <a:ext cx="14" cy="41"/>
                  </a:xfrm>
                  <a:custGeom>
                    <a:avLst/>
                    <a:gdLst>
                      <a:gd name="T0" fmla="*/ 14 w 14"/>
                      <a:gd name="T1" fmla="*/ 0 h 41"/>
                      <a:gd name="T2" fmla="*/ 8 w 14"/>
                      <a:gd name="T3" fmla="*/ 5 h 41"/>
                      <a:gd name="T4" fmla="*/ 3 w 14"/>
                      <a:gd name="T5" fmla="*/ 17 h 41"/>
                      <a:gd name="T6" fmla="*/ 0 w 14"/>
                      <a:gd name="T7" fmla="*/ 29 h 41"/>
                      <a:gd name="T8" fmla="*/ 0 w 14"/>
                      <a:gd name="T9" fmla="*/ 41 h 41"/>
                      <a:gd name="T10" fmla="*/ 0 60000 65536"/>
                      <a:gd name="T11" fmla="*/ 0 60000 65536"/>
                      <a:gd name="T12" fmla="*/ 0 60000 65536"/>
                      <a:gd name="T13" fmla="*/ 0 60000 65536"/>
                      <a:gd name="T14" fmla="*/ 0 60000 65536"/>
                      <a:gd name="T15" fmla="*/ 0 w 14"/>
                      <a:gd name="T16" fmla="*/ 0 h 41"/>
                      <a:gd name="T17" fmla="*/ 14 w 14"/>
                      <a:gd name="T18" fmla="*/ 41 h 41"/>
                    </a:gdLst>
                    <a:ahLst/>
                    <a:cxnLst>
                      <a:cxn ang="T10">
                        <a:pos x="T0" y="T1"/>
                      </a:cxn>
                      <a:cxn ang="T11">
                        <a:pos x="T2" y="T3"/>
                      </a:cxn>
                      <a:cxn ang="T12">
                        <a:pos x="T4" y="T5"/>
                      </a:cxn>
                      <a:cxn ang="T13">
                        <a:pos x="T6" y="T7"/>
                      </a:cxn>
                      <a:cxn ang="T14">
                        <a:pos x="T8" y="T9"/>
                      </a:cxn>
                    </a:cxnLst>
                    <a:rect l="T15" t="T16" r="T17" b="T18"/>
                    <a:pathLst>
                      <a:path w="14" h="41">
                        <a:moveTo>
                          <a:pt x="14" y="0"/>
                        </a:moveTo>
                        <a:lnTo>
                          <a:pt x="8" y="5"/>
                        </a:lnTo>
                        <a:lnTo>
                          <a:pt x="3" y="17"/>
                        </a:lnTo>
                        <a:lnTo>
                          <a:pt x="0" y="29"/>
                        </a:lnTo>
                        <a:lnTo>
                          <a:pt x="0" y="41"/>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3" name="Freeform 65"/>
                  <p:cNvSpPr>
                    <a:spLocks/>
                  </p:cNvSpPr>
                  <p:nvPr/>
                </p:nvSpPr>
                <p:spPr bwMode="auto">
                  <a:xfrm>
                    <a:off x="1713" y="3309"/>
                    <a:ext cx="24" cy="23"/>
                  </a:xfrm>
                  <a:custGeom>
                    <a:avLst/>
                    <a:gdLst>
                      <a:gd name="T0" fmla="*/ 0 w 24"/>
                      <a:gd name="T1" fmla="*/ 0 h 23"/>
                      <a:gd name="T2" fmla="*/ 11 w 24"/>
                      <a:gd name="T3" fmla="*/ 5 h 23"/>
                      <a:gd name="T4" fmla="*/ 18 w 24"/>
                      <a:gd name="T5" fmla="*/ 13 h 23"/>
                      <a:gd name="T6" fmla="*/ 24 w 24"/>
                      <a:gd name="T7" fmla="*/ 23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lnTo>
                          <a:pt x="11" y="5"/>
                        </a:lnTo>
                        <a:lnTo>
                          <a:pt x="18" y="13"/>
                        </a:lnTo>
                        <a:lnTo>
                          <a:pt x="24" y="2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3812" name="Freeform 66"/>
                <p:cNvSpPr>
                  <a:spLocks/>
                </p:cNvSpPr>
                <p:nvPr/>
              </p:nvSpPr>
              <p:spPr bwMode="auto">
                <a:xfrm>
                  <a:off x="826" y="3134"/>
                  <a:ext cx="307" cy="247"/>
                </a:xfrm>
                <a:custGeom>
                  <a:avLst/>
                  <a:gdLst>
                    <a:gd name="T0" fmla="*/ 0 w 307"/>
                    <a:gd name="T1" fmla="*/ 129 h 247"/>
                    <a:gd name="T2" fmla="*/ 3 w 307"/>
                    <a:gd name="T3" fmla="*/ 157 h 247"/>
                    <a:gd name="T4" fmla="*/ 17 w 307"/>
                    <a:gd name="T5" fmla="*/ 176 h 247"/>
                    <a:gd name="T6" fmla="*/ 18 w 307"/>
                    <a:gd name="T7" fmla="*/ 180 h 247"/>
                    <a:gd name="T8" fmla="*/ 35 w 307"/>
                    <a:gd name="T9" fmla="*/ 205 h 247"/>
                    <a:gd name="T10" fmla="*/ 33 w 307"/>
                    <a:gd name="T11" fmla="*/ 209 h 247"/>
                    <a:gd name="T12" fmla="*/ 51 w 307"/>
                    <a:gd name="T13" fmla="*/ 229 h 247"/>
                    <a:gd name="T14" fmla="*/ 78 w 307"/>
                    <a:gd name="T15" fmla="*/ 247 h 247"/>
                    <a:gd name="T16" fmla="*/ 92 w 307"/>
                    <a:gd name="T17" fmla="*/ 229 h 247"/>
                    <a:gd name="T18" fmla="*/ 111 w 307"/>
                    <a:gd name="T19" fmla="*/ 213 h 247"/>
                    <a:gd name="T20" fmla="*/ 130 w 307"/>
                    <a:gd name="T21" fmla="*/ 199 h 247"/>
                    <a:gd name="T22" fmla="*/ 151 w 307"/>
                    <a:gd name="T23" fmla="*/ 197 h 247"/>
                    <a:gd name="T24" fmla="*/ 181 w 307"/>
                    <a:gd name="T25" fmla="*/ 196 h 247"/>
                    <a:gd name="T26" fmla="*/ 197 w 307"/>
                    <a:gd name="T27" fmla="*/ 175 h 247"/>
                    <a:gd name="T28" fmla="*/ 212 w 307"/>
                    <a:gd name="T29" fmla="*/ 157 h 247"/>
                    <a:gd name="T30" fmla="*/ 231 w 307"/>
                    <a:gd name="T31" fmla="*/ 146 h 247"/>
                    <a:gd name="T32" fmla="*/ 251 w 307"/>
                    <a:gd name="T33" fmla="*/ 138 h 247"/>
                    <a:gd name="T34" fmla="*/ 282 w 307"/>
                    <a:gd name="T35" fmla="*/ 132 h 247"/>
                    <a:gd name="T36" fmla="*/ 302 w 307"/>
                    <a:gd name="T37" fmla="*/ 120 h 247"/>
                    <a:gd name="T38" fmla="*/ 307 w 307"/>
                    <a:gd name="T39" fmla="*/ 108 h 247"/>
                    <a:gd name="T40" fmla="*/ 301 w 307"/>
                    <a:gd name="T41" fmla="*/ 78 h 247"/>
                    <a:gd name="T42" fmla="*/ 298 w 307"/>
                    <a:gd name="T43" fmla="*/ 79 h 247"/>
                    <a:gd name="T44" fmla="*/ 284 w 307"/>
                    <a:gd name="T45" fmla="*/ 53 h 247"/>
                    <a:gd name="T46" fmla="*/ 278 w 307"/>
                    <a:gd name="T47" fmla="*/ 40 h 247"/>
                    <a:gd name="T48" fmla="*/ 278 w 307"/>
                    <a:gd name="T49" fmla="*/ 38 h 247"/>
                    <a:gd name="T50" fmla="*/ 266 w 307"/>
                    <a:gd name="T51" fmla="*/ 21 h 247"/>
                    <a:gd name="T52" fmla="*/ 243 w 307"/>
                    <a:gd name="T53" fmla="*/ 0 h 247"/>
                    <a:gd name="T54" fmla="*/ 203 w 307"/>
                    <a:gd name="T55" fmla="*/ 17 h 247"/>
                    <a:gd name="T56" fmla="*/ 179 w 307"/>
                    <a:gd name="T57" fmla="*/ 50 h 247"/>
                    <a:gd name="T58" fmla="*/ 148 w 307"/>
                    <a:gd name="T59" fmla="*/ 64 h 247"/>
                    <a:gd name="T60" fmla="*/ 101 w 307"/>
                    <a:gd name="T61" fmla="*/ 82 h 247"/>
                    <a:gd name="T62" fmla="*/ 87 w 307"/>
                    <a:gd name="T63" fmla="*/ 106 h 247"/>
                    <a:gd name="T64" fmla="*/ 66 w 307"/>
                    <a:gd name="T65" fmla="*/ 108 h 247"/>
                    <a:gd name="T66" fmla="*/ 37 w 307"/>
                    <a:gd name="T67" fmla="*/ 120 h 247"/>
                    <a:gd name="T68" fmla="*/ 0 w 307"/>
                    <a:gd name="T69" fmla="*/ 129 h 2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7"/>
                    <a:gd name="T106" fmla="*/ 0 h 247"/>
                    <a:gd name="T107" fmla="*/ 307 w 307"/>
                    <a:gd name="T108" fmla="*/ 247 h 2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7" h="247">
                      <a:moveTo>
                        <a:pt x="0" y="129"/>
                      </a:moveTo>
                      <a:lnTo>
                        <a:pt x="3" y="157"/>
                      </a:lnTo>
                      <a:lnTo>
                        <a:pt x="17" y="176"/>
                      </a:lnTo>
                      <a:lnTo>
                        <a:pt x="18" y="180"/>
                      </a:lnTo>
                      <a:lnTo>
                        <a:pt x="35" y="205"/>
                      </a:lnTo>
                      <a:lnTo>
                        <a:pt x="33" y="209"/>
                      </a:lnTo>
                      <a:lnTo>
                        <a:pt x="51" y="229"/>
                      </a:lnTo>
                      <a:lnTo>
                        <a:pt x="78" y="247"/>
                      </a:lnTo>
                      <a:lnTo>
                        <a:pt x="92" y="229"/>
                      </a:lnTo>
                      <a:lnTo>
                        <a:pt x="111" y="213"/>
                      </a:lnTo>
                      <a:lnTo>
                        <a:pt x="130" y="199"/>
                      </a:lnTo>
                      <a:lnTo>
                        <a:pt x="151" y="197"/>
                      </a:lnTo>
                      <a:lnTo>
                        <a:pt x="181" y="196"/>
                      </a:lnTo>
                      <a:lnTo>
                        <a:pt x="197" y="175"/>
                      </a:lnTo>
                      <a:lnTo>
                        <a:pt x="212" y="157"/>
                      </a:lnTo>
                      <a:lnTo>
                        <a:pt x="231" y="146"/>
                      </a:lnTo>
                      <a:lnTo>
                        <a:pt x="251" y="138"/>
                      </a:lnTo>
                      <a:lnTo>
                        <a:pt x="282" y="132"/>
                      </a:lnTo>
                      <a:lnTo>
                        <a:pt x="302" y="120"/>
                      </a:lnTo>
                      <a:lnTo>
                        <a:pt x="307" y="108"/>
                      </a:lnTo>
                      <a:lnTo>
                        <a:pt x="301" y="78"/>
                      </a:lnTo>
                      <a:lnTo>
                        <a:pt x="298" y="79"/>
                      </a:lnTo>
                      <a:lnTo>
                        <a:pt x="284" y="53"/>
                      </a:lnTo>
                      <a:lnTo>
                        <a:pt x="278" y="40"/>
                      </a:lnTo>
                      <a:lnTo>
                        <a:pt x="278" y="38"/>
                      </a:lnTo>
                      <a:lnTo>
                        <a:pt x="266" y="21"/>
                      </a:lnTo>
                      <a:lnTo>
                        <a:pt x="243" y="0"/>
                      </a:lnTo>
                      <a:lnTo>
                        <a:pt x="203" y="17"/>
                      </a:lnTo>
                      <a:lnTo>
                        <a:pt x="179" y="50"/>
                      </a:lnTo>
                      <a:lnTo>
                        <a:pt x="148" y="64"/>
                      </a:lnTo>
                      <a:lnTo>
                        <a:pt x="101" y="82"/>
                      </a:lnTo>
                      <a:lnTo>
                        <a:pt x="87" y="106"/>
                      </a:lnTo>
                      <a:lnTo>
                        <a:pt x="66" y="108"/>
                      </a:lnTo>
                      <a:lnTo>
                        <a:pt x="37" y="120"/>
                      </a:lnTo>
                      <a:lnTo>
                        <a:pt x="0" y="129"/>
                      </a:lnTo>
                      <a:close/>
                    </a:path>
                  </a:pathLst>
                </a:custGeom>
                <a:solidFill>
                  <a:srgbClr val="E040A0"/>
                </a:solidFill>
                <a:ln w="11113">
                  <a:solidFill>
                    <a:srgbClr val="000000"/>
                  </a:solidFill>
                  <a:round/>
                  <a:headEnd/>
                  <a:tailEnd/>
                </a:ln>
              </p:spPr>
              <p:txBody>
                <a:bodyPr/>
                <a:lstStyle/>
                <a:p>
                  <a:endParaRPr lang="en-US"/>
                </a:p>
              </p:txBody>
            </p:sp>
            <p:sp>
              <p:nvSpPr>
                <p:cNvPr id="33813" name="Freeform 67"/>
                <p:cNvSpPr>
                  <a:spLocks/>
                </p:cNvSpPr>
                <p:nvPr/>
              </p:nvSpPr>
              <p:spPr bwMode="auto">
                <a:xfrm>
                  <a:off x="956" y="2691"/>
                  <a:ext cx="358" cy="291"/>
                </a:xfrm>
                <a:custGeom>
                  <a:avLst/>
                  <a:gdLst>
                    <a:gd name="T0" fmla="*/ 0 w 358"/>
                    <a:gd name="T1" fmla="*/ 0 h 291"/>
                    <a:gd name="T2" fmla="*/ 54 w 358"/>
                    <a:gd name="T3" fmla="*/ 30 h 291"/>
                    <a:gd name="T4" fmla="*/ 104 w 358"/>
                    <a:gd name="T5" fmla="*/ 60 h 291"/>
                    <a:gd name="T6" fmla="*/ 145 w 358"/>
                    <a:gd name="T7" fmla="*/ 79 h 291"/>
                    <a:gd name="T8" fmla="*/ 187 w 358"/>
                    <a:gd name="T9" fmla="*/ 101 h 291"/>
                    <a:gd name="T10" fmla="*/ 246 w 358"/>
                    <a:gd name="T11" fmla="*/ 131 h 291"/>
                    <a:gd name="T12" fmla="*/ 282 w 358"/>
                    <a:gd name="T13" fmla="*/ 188 h 291"/>
                    <a:gd name="T14" fmla="*/ 310 w 358"/>
                    <a:gd name="T15" fmla="*/ 288 h 291"/>
                    <a:gd name="T16" fmla="*/ 337 w 358"/>
                    <a:gd name="T17" fmla="*/ 206 h 291"/>
                    <a:gd name="T18" fmla="*/ 358 w 358"/>
                    <a:gd name="T19" fmla="*/ 152 h 291"/>
                    <a:gd name="T20" fmla="*/ 355 w 358"/>
                    <a:gd name="T21" fmla="*/ 110 h 291"/>
                    <a:gd name="T22" fmla="*/ 357 w 358"/>
                    <a:gd name="T23" fmla="*/ 152 h 291"/>
                    <a:gd name="T24" fmla="*/ 334 w 358"/>
                    <a:gd name="T25" fmla="*/ 205 h 291"/>
                    <a:gd name="T26" fmla="*/ 314 w 358"/>
                    <a:gd name="T27" fmla="*/ 291 h 291"/>
                    <a:gd name="T28" fmla="*/ 283 w 358"/>
                    <a:gd name="T29" fmla="*/ 186 h 291"/>
                    <a:gd name="T30" fmla="*/ 246 w 358"/>
                    <a:gd name="T31" fmla="*/ 132 h 291"/>
                    <a:gd name="T32" fmla="*/ 186 w 358"/>
                    <a:gd name="T33" fmla="*/ 101 h 291"/>
                    <a:gd name="T34" fmla="*/ 144 w 358"/>
                    <a:gd name="T35" fmla="*/ 81 h 291"/>
                    <a:gd name="T36" fmla="*/ 103 w 358"/>
                    <a:gd name="T37" fmla="*/ 60 h 291"/>
                    <a:gd name="T38" fmla="*/ 52 w 358"/>
                    <a:gd name="T39" fmla="*/ 30 h 291"/>
                    <a:gd name="T40" fmla="*/ 0 w 358"/>
                    <a:gd name="T41" fmla="*/ 0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8"/>
                    <a:gd name="T64" fmla="*/ 0 h 291"/>
                    <a:gd name="T65" fmla="*/ 358 w 358"/>
                    <a:gd name="T66" fmla="*/ 291 h 2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8" h="291">
                      <a:moveTo>
                        <a:pt x="0" y="0"/>
                      </a:moveTo>
                      <a:lnTo>
                        <a:pt x="54" y="30"/>
                      </a:lnTo>
                      <a:lnTo>
                        <a:pt x="104" y="60"/>
                      </a:lnTo>
                      <a:lnTo>
                        <a:pt x="145" y="79"/>
                      </a:lnTo>
                      <a:lnTo>
                        <a:pt x="187" y="101"/>
                      </a:lnTo>
                      <a:lnTo>
                        <a:pt x="246" y="131"/>
                      </a:lnTo>
                      <a:lnTo>
                        <a:pt x="282" y="188"/>
                      </a:lnTo>
                      <a:lnTo>
                        <a:pt x="310" y="288"/>
                      </a:lnTo>
                      <a:lnTo>
                        <a:pt x="337" y="206"/>
                      </a:lnTo>
                      <a:lnTo>
                        <a:pt x="358" y="152"/>
                      </a:lnTo>
                      <a:lnTo>
                        <a:pt x="355" y="110"/>
                      </a:lnTo>
                      <a:lnTo>
                        <a:pt x="357" y="152"/>
                      </a:lnTo>
                      <a:lnTo>
                        <a:pt x="334" y="205"/>
                      </a:lnTo>
                      <a:lnTo>
                        <a:pt x="314" y="291"/>
                      </a:lnTo>
                      <a:lnTo>
                        <a:pt x="283" y="186"/>
                      </a:lnTo>
                      <a:lnTo>
                        <a:pt x="246" y="132"/>
                      </a:lnTo>
                      <a:lnTo>
                        <a:pt x="186" y="101"/>
                      </a:lnTo>
                      <a:lnTo>
                        <a:pt x="144" y="81"/>
                      </a:lnTo>
                      <a:lnTo>
                        <a:pt x="103" y="60"/>
                      </a:lnTo>
                      <a:lnTo>
                        <a:pt x="52" y="30"/>
                      </a:lnTo>
                      <a:lnTo>
                        <a:pt x="0" y="0"/>
                      </a:lnTo>
                      <a:close/>
                    </a:path>
                  </a:pathLst>
                </a:custGeom>
                <a:solidFill>
                  <a:srgbClr val="E040A0"/>
                </a:solidFill>
                <a:ln w="11113">
                  <a:solidFill>
                    <a:srgbClr val="000000"/>
                  </a:solidFill>
                  <a:round/>
                  <a:headEnd/>
                  <a:tailEnd/>
                </a:ln>
              </p:spPr>
              <p:txBody>
                <a:bodyPr/>
                <a:lstStyle/>
                <a:p>
                  <a:endParaRPr lang="en-US"/>
                </a:p>
              </p:txBody>
            </p:sp>
            <p:sp>
              <p:nvSpPr>
                <p:cNvPr id="33814" name="Freeform 68"/>
                <p:cNvSpPr>
                  <a:spLocks/>
                </p:cNvSpPr>
                <p:nvPr/>
              </p:nvSpPr>
              <p:spPr bwMode="auto">
                <a:xfrm>
                  <a:off x="995" y="2944"/>
                  <a:ext cx="139" cy="249"/>
                </a:xfrm>
                <a:custGeom>
                  <a:avLst/>
                  <a:gdLst>
                    <a:gd name="T0" fmla="*/ 65 w 139"/>
                    <a:gd name="T1" fmla="*/ 189 h 249"/>
                    <a:gd name="T2" fmla="*/ 25 w 139"/>
                    <a:gd name="T3" fmla="*/ 151 h 249"/>
                    <a:gd name="T4" fmla="*/ 12 w 139"/>
                    <a:gd name="T5" fmla="*/ 112 h 249"/>
                    <a:gd name="T6" fmla="*/ 7 w 139"/>
                    <a:gd name="T7" fmla="*/ 71 h 249"/>
                    <a:gd name="T8" fmla="*/ 1 w 139"/>
                    <a:gd name="T9" fmla="*/ 15 h 249"/>
                    <a:gd name="T10" fmla="*/ 14 w 139"/>
                    <a:gd name="T11" fmla="*/ 5 h 249"/>
                    <a:gd name="T12" fmla="*/ 25 w 139"/>
                    <a:gd name="T13" fmla="*/ 4 h 249"/>
                    <a:gd name="T14" fmla="*/ 33 w 139"/>
                    <a:gd name="T15" fmla="*/ 38 h 249"/>
                    <a:gd name="T16" fmla="*/ 51 w 139"/>
                    <a:gd name="T17" fmla="*/ 58 h 249"/>
                    <a:gd name="T18" fmla="*/ 58 w 139"/>
                    <a:gd name="T19" fmla="*/ 103 h 249"/>
                    <a:gd name="T20" fmla="*/ 70 w 139"/>
                    <a:gd name="T21" fmla="*/ 137 h 249"/>
                    <a:gd name="T22" fmla="*/ 98 w 139"/>
                    <a:gd name="T23" fmla="*/ 166 h 249"/>
                    <a:gd name="T24" fmla="*/ 119 w 139"/>
                    <a:gd name="T25" fmla="*/ 202 h 249"/>
                    <a:gd name="T26" fmla="*/ 139 w 139"/>
                    <a:gd name="T27" fmla="*/ 249 h 249"/>
                    <a:gd name="T28" fmla="*/ 116 w 139"/>
                    <a:gd name="T29" fmla="*/ 202 h 249"/>
                    <a:gd name="T30" fmla="*/ 95 w 139"/>
                    <a:gd name="T31" fmla="*/ 165 h 249"/>
                    <a:gd name="T32" fmla="*/ 68 w 139"/>
                    <a:gd name="T33" fmla="*/ 136 h 249"/>
                    <a:gd name="T34" fmla="*/ 57 w 139"/>
                    <a:gd name="T35" fmla="*/ 103 h 249"/>
                    <a:gd name="T36" fmla="*/ 54 w 139"/>
                    <a:gd name="T37" fmla="*/ 59 h 249"/>
                    <a:gd name="T38" fmla="*/ 33 w 139"/>
                    <a:gd name="T39" fmla="*/ 42 h 249"/>
                    <a:gd name="T40" fmla="*/ 29 w 139"/>
                    <a:gd name="T41" fmla="*/ 0 h 249"/>
                    <a:gd name="T42" fmla="*/ 16 w 139"/>
                    <a:gd name="T43" fmla="*/ 4 h 249"/>
                    <a:gd name="T44" fmla="*/ 0 w 139"/>
                    <a:gd name="T45" fmla="*/ 15 h 249"/>
                    <a:gd name="T46" fmla="*/ 2 w 139"/>
                    <a:gd name="T47" fmla="*/ 38 h 249"/>
                    <a:gd name="T48" fmla="*/ 7 w 139"/>
                    <a:gd name="T49" fmla="*/ 73 h 249"/>
                    <a:gd name="T50" fmla="*/ 12 w 139"/>
                    <a:gd name="T51" fmla="*/ 106 h 249"/>
                    <a:gd name="T52" fmla="*/ 25 w 139"/>
                    <a:gd name="T53" fmla="*/ 149 h 2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9"/>
                    <a:gd name="T82" fmla="*/ 0 h 249"/>
                    <a:gd name="T83" fmla="*/ 139 w 139"/>
                    <a:gd name="T84" fmla="*/ 249 h 2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9" h="249">
                      <a:moveTo>
                        <a:pt x="65" y="189"/>
                      </a:moveTo>
                      <a:lnTo>
                        <a:pt x="25" y="151"/>
                      </a:lnTo>
                      <a:lnTo>
                        <a:pt x="12" y="112"/>
                      </a:lnTo>
                      <a:lnTo>
                        <a:pt x="7" y="71"/>
                      </a:lnTo>
                      <a:lnTo>
                        <a:pt x="1" y="15"/>
                      </a:lnTo>
                      <a:lnTo>
                        <a:pt x="14" y="5"/>
                      </a:lnTo>
                      <a:lnTo>
                        <a:pt x="25" y="4"/>
                      </a:lnTo>
                      <a:lnTo>
                        <a:pt x="33" y="38"/>
                      </a:lnTo>
                      <a:lnTo>
                        <a:pt x="51" y="58"/>
                      </a:lnTo>
                      <a:lnTo>
                        <a:pt x="58" y="103"/>
                      </a:lnTo>
                      <a:lnTo>
                        <a:pt x="70" y="137"/>
                      </a:lnTo>
                      <a:lnTo>
                        <a:pt x="98" y="166"/>
                      </a:lnTo>
                      <a:lnTo>
                        <a:pt x="119" y="202"/>
                      </a:lnTo>
                      <a:lnTo>
                        <a:pt x="139" y="249"/>
                      </a:lnTo>
                      <a:lnTo>
                        <a:pt x="116" y="202"/>
                      </a:lnTo>
                      <a:lnTo>
                        <a:pt x="95" y="165"/>
                      </a:lnTo>
                      <a:lnTo>
                        <a:pt x="68" y="136"/>
                      </a:lnTo>
                      <a:lnTo>
                        <a:pt x="57" y="103"/>
                      </a:lnTo>
                      <a:lnTo>
                        <a:pt x="54" y="59"/>
                      </a:lnTo>
                      <a:lnTo>
                        <a:pt x="33" y="42"/>
                      </a:lnTo>
                      <a:lnTo>
                        <a:pt x="29" y="0"/>
                      </a:lnTo>
                      <a:lnTo>
                        <a:pt x="16" y="4"/>
                      </a:lnTo>
                      <a:lnTo>
                        <a:pt x="0" y="15"/>
                      </a:lnTo>
                      <a:lnTo>
                        <a:pt x="2" y="38"/>
                      </a:lnTo>
                      <a:lnTo>
                        <a:pt x="7" y="73"/>
                      </a:lnTo>
                      <a:lnTo>
                        <a:pt x="12" y="106"/>
                      </a:lnTo>
                      <a:lnTo>
                        <a:pt x="25" y="149"/>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sp>
        <p:nvSpPr>
          <p:cNvPr id="33796" name="Rectangle 69"/>
          <p:cNvSpPr>
            <a:spLocks noChangeArrowheads="1"/>
          </p:cNvSpPr>
          <p:nvPr/>
        </p:nvSpPr>
        <p:spPr bwMode="auto">
          <a:xfrm>
            <a:off x="1066800" y="1981200"/>
            <a:ext cx="314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buFontTx/>
              <a:buNone/>
            </a:pPr>
            <a:r>
              <a:rPr lang="zh-CN" altLang="en-US" dirty="0"/>
              <a:t>用户</a:t>
            </a:r>
            <a:endParaRPr lang="en-US" altLang="en-US" dirty="0"/>
          </a:p>
        </p:txBody>
      </p:sp>
      <p:sp>
        <p:nvSpPr>
          <p:cNvPr id="33797" name="Rectangle 70"/>
          <p:cNvSpPr>
            <a:spLocks noChangeArrowheads="1"/>
          </p:cNvSpPr>
          <p:nvPr/>
        </p:nvSpPr>
        <p:spPr bwMode="auto">
          <a:xfrm>
            <a:off x="5715000" y="2971800"/>
            <a:ext cx="2438400" cy="2819400"/>
          </a:xfrm>
          <a:prstGeom prst="rect">
            <a:avLst/>
          </a:prstGeom>
          <a:solidFill>
            <a:schemeClr val="accent1"/>
          </a:solidFill>
          <a:ln w="12700">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spcBef>
                <a:spcPct val="0"/>
              </a:spcBef>
              <a:spcAft>
                <a:spcPct val="0"/>
              </a:spcAft>
              <a:buFontTx/>
              <a:buNone/>
            </a:pPr>
            <a:r>
              <a:rPr lang="en-US" altLang="en-US" sz="2400"/>
              <a:t>   exrygbzyf</a:t>
            </a:r>
          </a:p>
          <a:p>
            <a:pPr>
              <a:spcBef>
                <a:spcPct val="0"/>
              </a:spcBef>
              <a:spcAft>
                <a:spcPct val="0"/>
              </a:spcAft>
              <a:buFontTx/>
              <a:buNone/>
            </a:pPr>
            <a:r>
              <a:rPr lang="en-US" altLang="en-US" sz="2400"/>
              <a:t>   kgnosfix</a:t>
            </a:r>
          </a:p>
          <a:p>
            <a:pPr>
              <a:spcBef>
                <a:spcPct val="0"/>
              </a:spcBef>
              <a:spcAft>
                <a:spcPct val="0"/>
              </a:spcAft>
              <a:buFontTx/>
              <a:buNone/>
            </a:pPr>
            <a:r>
              <a:rPr lang="en-US" altLang="en-US" sz="2400"/>
              <a:t>   ggjoklbsz</a:t>
            </a:r>
          </a:p>
          <a:p>
            <a:pPr>
              <a:spcBef>
                <a:spcPct val="0"/>
              </a:spcBef>
              <a:spcAft>
                <a:spcPct val="0"/>
              </a:spcAft>
              <a:buFontTx/>
              <a:buNone/>
            </a:pPr>
            <a:r>
              <a:rPr lang="en-US" altLang="en-US" sz="2400"/>
              <a:t>   …</a:t>
            </a:r>
          </a:p>
          <a:p>
            <a:pPr>
              <a:spcBef>
                <a:spcPct val="0"/>
              </a:spcBef>
              <a:spcAft>
                <a:spcPct val="0"/>
              </a:spcAft>
              <a:buFontTx/>
              <a:buNone/>
            </a:pPr>
            <a:r>
              <a:rPr lang="en-US" altLang="en-US" sz="2400"/>
              <a:t>   …</a:t>
            </a:r>
          </a:p>
          <a:p>
            <a:pPr>
              <a:spcBef>
                <a:spcPct val="0"/>
              </a:spcBef>
              <a:spcAft>
                <a:spcPct val="0"/>
              </a:spcAft>
              <a:buFontTx/>
              <a:buNone/>
            </a:pPr>
            <a:endParaRPr lang="en-US" altLang="en-US" sz="2400"/>
          </a:p>
        </p:txBody>
      </p:sp>
      <p:sp>
        <p:nvSpPr>
          <p:cNvPr id="33798" name="AutoShape 71"/>
          <p:cNvSpPr>
            <a:spLocks noChangeArrowheads="1"/>
          </p:cNvSpPr>
          <p:nvPr/>
        </p:nvSpPr>
        <p:spPr bwMode="auto">
          <a:xfrm>
            <a:off x="2514600" y="2438400"/>
            <a:ext cx="2133600" cy="1219200"/>
          </a:xfrm>
          <a:prstGeom prst="cloudCallout">
            <a:avLst>
              <a:gd name="adj1" fmla="val -43750"/>
              <a:gd name="adj2" fmla="val 57551"/>
            </a:avLst>
          </a:prstGeom>
          <a:solidFill>
            <a:schemeClr val="hlink"/>
          </a:solidFill>
          <a:ln w="12700">
            <a:solidFill>
              <a:schemeClr val="tx1"/>
            </a:solidFill>
            <a:round/>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kiwifruit</a:t>
            </a:r>
          </a:p>
        </p:txBody>
      </p:sp>
      <p:sp>
        <p:nvSpPr>
          <p:cNvPr id="33799" name="Freeform 72"/>
          <p:cNvSpPr>
            <a:spLocks/>
          </p:cNvSpPr>
          <p:nvPr/>
        </p:nvSpPr>
        <p:spPr bwMode="auto">
          <a:xfrm>
            <a:off x="3581400" y="3429000"/>
            <a:ext cx="2355850" cy="688975"/>
          </a:xfrm>
          <a:custGeom>
            <a:avLst/>
            <a:gdLst>
              <a:gd name="T0" fmla="*/ 0 w 1484"/>
              <a:gd name="T1" fmla="*/ 0 h 434"/>
              <a:gd name="T2" fmla="*/ 2147483646 w 1484"/>
              <a:gd name="T3" fmla="*/ 2147483646 h 434"/>
              <a:gd name="T4" fmla="*/ 2147483646 w 1484"/>
              <a:gd name="T5" fmla="*/ 2147483646 h 434"/>
              <a:gd name="T6" fmla="*/ 2147483646 w 1484"/>
              <a:gd name="T7" fmla="*/ 2147483646 h 434"/>
              <a:gd name="T8" fmla="*/ 0 60000 65536"/>
              <a:gd name="T9" fmla="*/ 0 60000 65536"/>
              <a:gd name="T10" fmla="*/ 0 60000 65536"/>
              <a:gd name="T11" fmla="*/ 0 60000 65536"/>
              <a:gd name="T12" fmla="*/ 0 w 1484"/>
              <a:gd name="T13" fmla="*/ 0 h 434"/>
              <a:gd name="T14" fmla="*/ 1484 w 1484"/>
              <a:gd name="T15" fmla="*/ 434 h 434"/>
            </a:gdLst>
            <a:ahLst/>
            <a:cxnLst>
              <a:cxn ang="T8">
                <a:pos x="T0" y="T1"/>
              </a:cxn>
              <a:cxn ang="T9">
                <a:pos x="T2" y="T3"/>
              </a:cxn>
              <a:cxn ang="T10">
                <a:pos x="T4" y="T5"/>
              </a:cxn>
              <a:cxn ang="T11">
                <a:pos x="T6" y="T7"/>
              </a:cxn>
            </a:cxnLst>
            <a:rect l="T12" t="T13" r="T14" b="T15"/>
            <a:pathLst>
              <a:path w="1484" h="434">
                <a:moveTo>
                  <a:pt x="0" y="0"/>
                </a:moveTo>
                <a:cubicBezTo>
                  <a:pt x="43" y="66"/>
                  <a:pt x="65" y="360"/>
                  <a:pt x="257" y="397"/>
                </a:cubicBezTo>
                <a:cubicBezTo>
                  <a:pt x="449" y="434"/>
                  <a:pt x="949" y="249"/>
                  <a:pt x="1153" y="223"/>
                </a:cubicBezTo>
                <a:cubicBezTo>
                  <a:pt x="1357" y="197"/>
                  <a:pt x="1415" y="237"/>
                  <a:pt x="1484" y="24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00" name="Text Box 73"/>
          <p:cNvSpPr txBox="1">
            <a:spLocks noChangeArrowheads="1"/>
          </p:cNvSpPr>
          <p:nvPr/>
        </p:nvSpPr>
        <p:spPr bwMode="auto">
          <a:xfrm>
            <a:off x="3403072" y="4112568"/>
            <a:ext cx="1553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dirty="0"/>
              <a:t>hash </a:t>
            </a:r>
            <a:r>
              <a:rPr lang="zh-CN" altLang="en-US" sz="2400" dirty="0"/>
              <a:t>函数</a:t>
            </a:r>
            <a:endParaRPr lang="en-US" altLang="en-US" sz="2400" dirty="0"/>
          </a:p>
        </p:txBody>
      </p:sp>
      <p:sp>
        <p:nvSpPr>
          <p:cNvPr id="3" name="Slide Number Placeholder 2"/>
          <p:cNvSpPr>
            <a:spLocks noGrp="1"/>
          </p:cNvSpPr>
          <p:nvPr>
            <p:ph type="sldNum" sz="quarter" idx="12"/>
          </p:nvPr>
        </p:nvSpPr>
        <p:spPr/>
        <p:txBody>
          <a:bodyPr/>
          <a:lstStyle/>
          <a:p>
            <a:fld id="{297DE729-F9B5-6B4A-8061-A00ED75EC337}" type="slidenum">
              <a:rPr lang="en-US" smtClean="0"/>
              <a:t>4</a:t>
            </a:fld>
            <a:endParaRPr lang="en-US"/>
          </a:p>
        </p:txBody>
      </p:sp>
    </p:spTree>
    <p:extLst>
      <p:ext uri="{BB962C8B-B14F-4D97-AF65-F5344CB8AC3E}">
        <p14:creationId xmlns:p14="http://schemas.microsoft.com/office/powerpoint/2010/main" val="44047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900113" y="586582"/>
            <a:ext cx="7416800" cy="431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4000" dirty="0"/>
              <a:t>口令认证总结</a:t>
            </a:r>
          </a:p>
        </p:txBody>
      </p:sp>
      <p:sp>
        <p:nvSpPr>
          <p:cNvPr id="62467" name="Text Box 12"/>
          <p:cNvSpPr>
            <a:spLocks noChangeArrowheads="1"/>
          </p:cNvSpPr>
          <p:nvPr/>
        </p:nvSpPr>
        <p:spPr bwMode="auto">
          <a:xfrm>
            <a:off x="971550" y="2636838"/>
            <a:ext cx="1870075" cy="504825"/>
          </a:xfrm>
          <a:prstGeom prst="rect">
            <a:avLst/>
          </a:prstGeom>
          <a:noFill/>
          <a:ln>
            <a:noFill/>
          </a:ln>
          <a:effectLst/>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口令设置</a:t>
            </a:r>
          </a:p>
        </p:txBody>
      </p:sp>
      <p:sp>
        <p:nvSpPr>
          <p:cNvPr id="62468" name="Text Box 12"/>
          <p:cNvSpPr>
            <a:spLocks noChangeArrowheads="1"/>
          </p:cNvSpPr>
          <p:nvPr/>
        </p:nvSpPr>
        <p:spPr bwMode="auto">
          <a:xfrm>
            <a:off x="6661150" y="2638425"/>
            <a:ext cx="1439863"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强口令</a:t>
            </a:r>
          </a:p>
        </p:txBody>
      </p:sp>
      <p:sp>
        <p:nvSpPr>
          <p:cNvPr id="62469" name="AutoShape 29"/>
          <p:cNvSpPr>
            <a:spLocks noChangeArrowheads="1"/>
          </p:cNvSpPr>
          <p:nvPr/>
        </p:nvSpPr>
        <p:spPr bwMode="auto">
          <a:xfrm flipH="1">
            <a:off x="2916238" y="1557338"/>
            <a:ext cx="2663825" cy="792162"/>
          </a:xfrm>
          <a:prstGeom prst="roundRect">
            <a:avLst>
              <a:gd name="adj" fmla="val 50000"/>
            </a:avLst>
          </a:prstGeom>
          <a:solidFill>
            <a:srgbClr val="93C052"/>
          </a:solidFill>
          <a:ln w="19050">
            <a:solidFill>
              <a:srgbClr val="F8F8F8"/>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Font typeface="Wingdings" charset="2"/>
              <a:buNone/>
              <a:defRPr/>
            </a:pPr>
            <a:r>
              <a:rPr lang="zh-CN" altLang="en-US" sz="3200" b="1" i="1">
                <a:latin typeface="Franklin Gothic Medium" charset="0"/>
                <a:ea typeface="微软雅黑" charset="-122"/>
                <a:sym typeface="Franklin Gothic Medium" charset="0"/>
              </a:rPr>
              <a:t>安全威胁</a:t>
            </a:r>
          </a:p>
        </p:txBody>
      </p:sp>
      <p:sp>
        <p:nvSpPr>
          <p:cNvPr id="62470" name="AutoShape 29"/>
          <p:cNvSpPr>
            <a:spLocks noChangeArrowheads="1"/>
          </p:cNvSpPr>
          <p:nvPr/>
        </p:nvSpPr>
        <p:spPr bwMode="auto">
          <a:xfrm flipH="1">
            <a:off x="6156325" y="1557338"/>
            <a:ext cx="2665413" cy="792162"/>
          </a:xfrm>
          <a:prstGeom prst="roundRect">
            <a:avLst>
              <a:gd name="adj" fmla="val 50000"/>
            </a:avLst>
          </a:prstGeom>
          <a:solidFill>
            <a:srgbClr val="93C052"/>
          </a:solidFill>
          <a:ln w="19050">
            <a:solidFill>
              <a:srgbClr val="F8F8F8"/>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eaLnBrk="1" hangingPunct="1">
              <a:buFont typeface="Wingdings" charset="2"/>
              <a:buNone/>
              <a:defRPr/>
            </a:pPr>
            <a:r>
              <a:rPr lang="zh-CN" altLang="en-US" sz="3200" b="1" i="1">
                <a:latin typeface="Franklin Gothic Medium" charset="0"/>
                <a:ea typeface="微软雅黑" charset="-122"/>
                <a:sym typeface="Franklin Gothic Medium" charset="0"/>
              </a:rPr>
              <a:t>应对措施</a:t>
            </a:r>
          </a:p>
        </p:txBody>
      </p:sp>
      <p:sp>
        <p:nvSpPr>
          <p:cNvPr id="62471" name="Line 7"/>
          <p:cNvSpPr>
            <a:spLocks noChangeShapeType="1"/>
          </p:cNvSpPr>
          <p:nvPr/>
        </p:nvSpPr>
        <p:spPr bwMode="auto">
          <a:xfrm flipH="1">
            <a:off x="5292725" y="2852738"/>
            <a:ext cx="1295400" cy="1587"/>
          </a:xfrm>
          <a:prstGeom prst="line">
            <a:avLst/>
          </a:prstGeom>
          <a:noFill/>
          <a:ln w="3810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72" name="Text Box 12"/>
          <p:cNvSpPr>
            <a:spLocks noChangeArrowheads="1"/>
          </p:cNvSpPr>
          <p:nvPr/>
        </p:nvSpPr>
        <p:spPr bwMode="auto">
          <a:xfrm>
            <a:off x="971550" y="3717925"/>
            <a:ext cx="1800225" cy="504825"/>
          </a:xfrm>
          <a:prstGeom prst="rect">
            <a:avLst/>
          </a:prstGeom>
          <a:noFill/>
          <a:ln>
            <a:noFill/>
          </a:ln>
          <a:effectLst/>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口令存储</a:t>
            </a:r>
          </a:p>
        </p:txBody>
      </p:sp>
      <p:sp>
        <p:nvSpPr>
          <p:cNvPr id="62473" name="Text Box 12"/>
          <p:cNvSpPr>
            <a:spLocks noChangeArrowheads="1"/>
          </p:cNvSpPr>
          <p:nvPr/>
        </p:nvSpPr>
        <p:spPr bwMode="auto">
          <a:xfrm>
            <a:off x="6086475" y="3717925"/>
            <a:ext cx="2663825"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口令加密存储</a:t>
            </a:r>
          </a:p>
        </p:txBody>
      </p:sp>
      <p:sp>
        <p:nvSpPr>
          <p:cNvPr id="62474" name="Line 10"/>
          <p:cNvSpPr>
            <a:spLocks noChangeShapeType="1"/>
          </p:cNvSpPr>
          <p:nvPr/>
        </p:nvSpPr>
        <p:spPr bwMode="auto">
          <a:xfrm flipH="1" flipV="1">
            <a:off x="5653088" y="4005263"/>
            <a:ext cx="360362" cy="1587"/>
          </a:xfrm>
          <a:prstGeom prst="line">
            <a:avLst/>
          </a:prstGeom>
          <a:noFill/>
          <a:ln w="3810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75" name="Text Box 12"/>
          <p:cNvSpPr>
            <a:spLocks noChangeArrowheads="1"/>
          </p:cNvSpPr>
          <p:nvPr/>
        </p:nvSpPr>
        <p:spPr bwMode="auto">
          <a:xfrm>
            <a:off x="900113" y="5302250"/>
            <a:ext cx="1800225" cy="504825"/>
          </a:xfrm>
          <a:prstGeom prst="rect">
            <a:avLst/>
          </a:prstGeom>
          <a:noFill/>
          <a:ln>
            <a:noFill/>
          </a:ln>
          <a:effectLst/>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口令传输</a:t>
            </a:r>
          </a:p>
        </p:txBody>
      </p:sp>
      <p:sp>
        <p:nvSpPr>
          <p:cNvPr id="62476" name="Text Box 12"/>
          <p:cNvSpPr>
            <a:spLocks noChangeArrowheads="1"/>
          </p:cNvSpPr>
          <p:nvPr/>
        </p:nvSpPr>
        <p:spPr bwMode="auto">
          <a:xfrm>
            <a:off x="6084888" y="4797425"/>
            <a:ext cx="2663825"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口令加密传输</a:t>
            </a:r>
          </a:p>
        </p:txBody>
      </p:sp>
      <p:sp>
        <p:nvSpPr>
          <p:cNvPr id="62477" name="Line 13"/>
          <p:cNvSpPr>
            <a:spLocks noChangeShapeType="1"/>
          </p:cNvSpPr>
          <p:nvPr/>
        </p:nvSpPr>
        <p:spPr bwMode="auto">
          <a:xfrm flipH="1">
            <a:off x="5076825" y="5083175"/>
            <a:ext cx="933450" cy="1588"/>
          </a:xfrm>
          <a:prstGeom prst="line">
            <a:avLst/>
          </a:prstGeom>
          <a:noFill/>
          <a:ln w="3810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78" name="Text Box 12"/>
          <p:cNvSpPr>
            <a:spLocks noChangeArrowheads="1"/>
          </p:cNvSpPr>
          <p:nvPr/>
        </p:nvSpPr>
        <p:spPr bwMode="auto">
          <a:xfrm>
            <a:off x="6084888" y="5662613"/>
            <a:ext cx="2663825"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FE0C34"/>
                </a:solidFill>
                <a:ea typeface="黑体" charset="-122"/>
              </a:rPr>
              <a:t>动态口令</a:t>
            </a:r>
          </a:p>
        </p:txBody>
      </p:sp>
      <p:sp>
        <p:nvSpPr>
          <p:cNvPr id="62479" name="Line 15"/>
          <p:cNvSpPr>
            <a:spLocks noChangeShapeType="1"/>
          </p:cNvSpPr>
          <p:nvPr/>
        </p:nvSpPr>
        <p:spPr bwMode="auto">
          <a:xfrm>
            <a:off x="971550" y="2636838"/>
            <a:ext cx="0" cy="316865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80" name="Line 16"/>
          <p:cNvSpPr>
            <a:spLocks noChangeShapeType="1"/>
          </p:cNvSpPr>
          <p:nvPr/>
        </p:nvSpPr>
        <p:spPr bwMode="auto">
          <a:xfrm>
            <a:off x="539750" y="4149725"/>
            <a:ext cx="360363" cy="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81" name="Text Box 17"/>
          <p:cNvSpPr txBox="1">
            <a:spLocks noChangeArrowheads="1"/>
          </p:cNvSpPr>
          <p:nvPr/>
        </p:nvSpPr>
        <p:spPr bwMode="auto">
          <a:xfrm>
            <a:off x="107950" y="2781300"/>
            <a:ext cx="609600"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nchor="ctr">
            <a:spAutoFit/>
          </a:bodyP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口令认证</a:t>
            </a:r>
          </a:p>
        </p:txBody>
      </p:sp>
      <p:sp>
        <p:nvSpPr>
          <p:cNvPr id="62482" name="Text Box 12"/>
          <p:cNvSpPr>
            <a:spLocks noChangeArrowheads="1"/>
          </p:cNvSpPr>
          <p:nvPr/>
        </p:nvSpPr>
        <p:spPr bwMode="auto">
          <a:xfrm>
            <a:off x="2771775" y="2638425"/>
            <a:ext cx="2447925"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字典/穷举攻击</a:t>
            </a:r>
          </a:p>
        </p:txBody>
      </p:sp>
      <p:sp>
        <p:nvSpPr>
          <p:cNvPr id="62483" name="Text Box 12"/>
          <p:cNvSpPr>
            <a:spLocks noChangeArrowheads="1"/>
          </p:cNvSpPr>
          <p:nvPr/>
        </p:nvSpPr>
        <p:spPr bwMode="auto">
          <a:xfrm>
            <a:off x="2987675" y="3719513"/>
            <a:ext cx="2665413"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口令文件被盗</a:t>
            </a:r>
          </a:p>
        </p:txBody>
      </p:sp>
      <p:sp>
        <p:nvSpPr>
          <p:cNvPr id="62484" name="Text Box 12"/>
          <p:cNvSpPr>
            <a:spLocks noChangeArrowheads="1"/>
          </p:cNvSpPr>
          <p:nvPr/>
        </p:nvSpPr>
        <p:spPr bwMode="auto">
          <a:xfrm>
            <a:off x="3132138" y="4797425"/>
            <a:ext cx="1873250"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网络嗅探</a:t>
            </a:r>
          </a:p>
        </p:txBody>
      </p:sp>
      <p:sp>
        <p:nvSpPr>
          <p:cNvPr id="62485" name="Text Box 12"/>
          <p:cNvSpPr>
            <a:spLocks noChangeArrowheads="1"/>
          </p:cNvSpPr>
          <p:nvPr/>
        </p:nvSpPr>
        <p:spPr bwMode="auto">
          <a:xfrm>
            <a:off x="3132138" y="5661025"/>
            <a:ext cx="1871662" cy="504825"/>
          </a:xfrm>
          <a:prstGeom prst="rect">
            <a:avLst/>
          </a:prstGeom>
          <a:solidFill>
            <a:srgbClr val="DAEEF3"/>
          </a:solidFill>
          <a:ln w="19050">
            <a:solidFill>
              <a:srgbClr val="20586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defRPr sz="1400">
                <a:solidFill>
                  <a:schemeClr val="tx1"/>
                </a:solidFill>
                <a:latin typeface="Times New Roman" charset="0"/>
                <a:ea typeface="宋体" charset="-122"/>
              </a:defRPr>
            </a:lvl1pPr>
            <a:lvl2pPr marL="742950" indent="-285750">
              <a:defRPr sz="1400">
                <a:solidFill>
                  <a:schemeClr val="tx1"/>
                </a:solidFill>
                <a:latin typeface="Times New Roman" charset="0"/>
                <a:ea typeface="宋体" charset="-122"/>
              </a:defRPr>
            </a:lvl2pPr>
            <a:lvl3pPr marL="1143000" indent="-228600">
              <a:defRPr sz="1400">
                <a:solidFill>
                  <a:schemeClr val="tx1"/>
                </a:solidFill>
                <a:latin typeface="Times New Roman" charset="0"/>
                <a:ea typeface="宋体" charset="-122"/>
              </a:defRPr>
            </a:lvl3pPr>
            <a:lvl4pPr marL="1600200" indent="-228600">
              <a:defRPr sz="1400">
                <a:solidFill>
                  <a:schemeClr val="tx1"/>
                </a:solidFill>
                <a:latin typeface="Times New Roman" charset="0"/>
                <a:ea typeface="宋体" charset="-122"/>
              </a:defRPr>
            </a:lvl4pPr>
            <a:lvl5pPr marL="2057400" indent="-228600">
              <a:defRPr sz="1400">
                <a:solidFill>
                  <a:schemeClr val="tx1"/>
                </a:solidFill>
                <a:latin typeface="Times New Roman" charset="0"/>
                <a:ea typeface="宋体" charset="-122"/>
              </a:defRPr>
            </a:lvl5pPr>
            <a:lvl6pPr marL="25146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6pPr>
            <a:lvl7pPr marL="29718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7pPr>
            <a:lvl8pPr marL="34290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8pPr>
            <a:lvl9pPr marL="3886200" indent="-228600" algn="ctr" eaLnBrk="0" fontAlgn="base" hangingPunct="0">
              <a:spcBef>
                <a:spcPct val="50000"/>
              </a:spcBef>
              <a:spcAft>
                <a:spcPct val="0"/>
              </a:spcAft>
              <a:buFont typeface="Wingdings" charset="2"/>
              <a:defRPr sz="1400">
                <a:solidFill>
                  <a:schemeClr val="tx1"/>
                </a:solidFill>
                <a:latin typeface="Times New Roman" charset="0"/>
                <a:ea typeface="宋体" charset="-122"/>
              </a:defRPr>
            </a:lvl9pPr>
          </a:lstStyle>
          <a:p>
            <a:pPr algn="ctr">
              <a:spcBef>
                <a:spcPct val="50000"/>
              </a:spcBef>
              <a:buFont typeface="Wingdings" charset="2"/>
              <a:buNone/>
              <a:defRPr/>
            </a:pPr>
            <a:r>
              <a:rPr lang="zh-CN" altLang="en-US" sz="2800">
                <a:solidFill>
                  <a:srgbClr val="2808EC"/>
                </a:solidFill>
                <a:ea typeface="黑体" charset="-122"/>
              </a:rPr>
              <a:t>重放攻击</a:t>
            </a:r>
          </a:p>
        </p:txBody>
      </p:sp>
      <p:sp>
        <p:nvSpPr>
          <p:cNvPr id="62486" name="Line 22"/>
          <p:cNvSpPr>
            <a:spLocks noChangeShapeType="1"/>
          </p:cNvSpPr>
          <p:nvPr/>
        </p:nvSpPr>
        <p:spPr bwMode="auto">
          <a:xfrm flipH="1">
            <a:off x="5076825" y="5949950"/>
            <a:ext cx="933450" cy="0"/>
          </a:xfrm>
          <a:prstGeom prst="line">
            <a:avLst/>
          </a:prstGeom>
          <a:noFill/>
          <a:ln w="3810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87" name="Line 23"/>
          <p:cNvSpPr>
            <a:spLocks noChangeShapeType="1"/>
          </p:cNvSpPr>
          <p:nvPr/>
        </p:nvSpPr>
        <p:spPr bwMode="auto">
          <a:xfrm>
            <a:off x="3059113" y="4870450"/>
            <a:ext cx="0" cy="129540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62488" name="Line 24"/>
          <p:cNvSpPr>
            <a:spLocks noChangeShapeType="1"/>
          </p:cNvSpPr>
          <p:nvPr/>
        </p:nvSpPr>
        <p:spPr bwMode="auto">
          <a:xfrm>
            <a:off x="2555875" y="5589588"/>
            <a:ext cx="360363" cy="0"/>
          </a:xfrm>
          <a:prstGeom prst="line">
            <a:avLst/>
          </a:prstGeom>
          <a:noFill/>
          <a:ln w="76200">
            <a:solidFill>
              <a:srgbClr val="FF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buFont typeface="Wingdings" charset="2"/>
              <a:buNone/>
              <a:defRPr/>
            </a:pPr>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40</a:t>
            </a:fld>
            <a:endParaRPr lang="en-US"/>
          </a:p>
        </p:txBody>
      </p:sp>
    </p:spTree>
    <p:extLst>
      <p:ext uri="{BB962C8B-B14F-4D97-AF65-F5344CB8AC3E}">
        <p14:creationId xmlns:p14="http://schemas.microsoft.com/office/powerpoint/2010/main" val="5184477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2482"/>
                                        </p:tgtEl>
                                        <p:attrNameLst>
                                          <p:attrName>style.visibility</p:attrName>
                                        </p:attrNameLst>
                                      </p:cBhvr>
                                      <p:to>
                                        <p:strVal val="visible"/>
                                      </p:to>
                                    </p:set>
                                    <p:anim calcmode="lin" valueType="num">
                                      <p:cBhvr>
                                        <p:cTn id="7" dur="1000" fill="hold"/>
                                        <p:tgtEl>
                                          <p:spTgt spid="62482"/>
                                        </p:tgtEl>
                                        <p:attrNameLst>
                                          <p:attrName>ppt_w</p:attrName>
                                        </p:attrNameLst>
                                      </p:cBhvr>
                                      <p:tavLst>
                                        <p:tav tm="0">
                                          <p:val>
                                            <p:strVal val="#ppt_w*0.70"/>
                                          </p:val>
                                        </p:tav>
                                        <p:tav tm="100000">
                                          <p:val>
                                            <p:strVal val="#ppt_w"/>
                                          </p:val>
                                        </p:tav>
                                      </p:tavLst>
                                    </p:anim>
                                    <p:anim calcmode="lin" valueType="num">
                                      <p:cBhvr>
                                        <p:cTn id="8" dur="1000" fill="hold"/>
                                        <p:tgtEl>
                                          <p:spTgt spid="62482"/>
                                        </p:tgtEl>
                                        <p:attrNameLst>
                                          <p:attrName>ppt_h</p:attrName>
                                        </p:attrNameLst>
                                      </p:cBhvr>
                                      <p:tavLst>
                                        <p:tav tm="0">
                                          <p:val>
                                            <p:strVal val="#ppt_h"/>
                                          </p:val>
                                        </p:tav>
                                        <p:tav tm="100000">
                                          <p:val>
                                            <p:strVal val="#ppt_h"/>
                                          </p:val>
                                        </p:tav>
                                      </p:tavLst>
                                    </p:anim>
                                    <p:animEffect transition="in" filter="fade">
                                      <p:cBhvr>
                                        <p:cTn id="9" dur="1000"/>
                                        <p:tgtEl>
                                          <p:spTgt spid="6248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62471"/>
                                        </p:tgtEl>
                                        <p:attrNameLst>
                                          <p:attrName>style.visibility</p:attrName>
                                        </p:attrNameLst>
                                      </p:cBhvr>
                                      <p:to>
                                        <p:strVal val="visible"/>
                                      </p:to>
                                    </p:set>
                                    <p:anim calcmode="lin" valueType="num">
                                      <p:cBhvr>
                                        <p:cTn id="14" dur="1000" fill="hold"/>
                                        <p:tgtEl>
                                          <p:spTgt spid="62471"/>
                                        </p:tgtEl>
                                        <p:attrNameLst>
                                          <p:attrName>ppt_w</p:attrName>
                                        </p:attrNameLst>
                                      </p:cBhvr>
                                      <p:tavLst>
                                        <p:tav tm="0">
                                          <p:val>
                                            <p:strVal val="#ppt_w*0.70"/>
                                          </p:val>
                                        </p:tav>
                                        <p:tav tm="100000">
                                          <p:val>
                                            <p:strVal val="#ppt_w"/>
                                          </p:val>
                                        </p:tav>
                                      </p:tavLst>
                                    </p:anim>
                                    <p:anim calcmode="lin" valueType="num">
                                      <p:cBhvr>
                                        <p:cTn id="15" dur="1000" fill="hold"/>
                                        <p:tgtEl>
                                          <p:spTgt spid="62471"/>
                                        </p:tgtEl>
                                        <p:attrNameLst>
                                          <p:attrName>ppt_h</p:attrName>
                                        </p:attrNameLst>
                                      </p:cBhvr>
                                      <p:tavLst>
                                        <p:tav tm="0">
                                          <p:val>
                                            <p:strVal val="#ppt_h"/>
                                          </p:val>
                                        </p:tav>
                                        <p:tav tm="100000">
                                          <p:val>
                                            <p:strVal val="#ppt_h"/>
                                          </p:val>
                                        </p:tav>
                                      </p:tavLst>
                                    </p:anim>
                                    <p:animEffect transition="in" filter="fade">
                                      <p:cBhvr>
                                        <p:cTn id="16" dur="1000"/>
                                        <p:tgtEl>
                                          <p:spTgt spid="6247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62468"/>
                                        </p:tgtEl>
                                        <p:attrNameLst>
                                          <p:attrName>style.visibility</p:attrName>
                                        </p:attrNameLst>
                                      </p:cBhvr>
                                      <p:to>
                                        <p:strVal val="visible"/>
                                      </p:to>
                                    </p:set>
                                    <p:anim calcmode="lin" valueType="num">
                                      <p:cBhvr>
                                        <p:cTn id="19" dur="1000" fill="hold"/>
                                        <p:tgtEl>
                                          <p:spTgt spid="62468"/>
                                        </p:tgtEl>
                                        <p:attrNameLst>
                                          <p:attrName>ppt_w</p:attrName>
                                        </p:attrNameLst>
                                      </p:cBhvr>
                                      <p:tavLst>
                                        <p:tav tm="0">
                                          <p:val>
                                            <p:strVal val="#ppt_w*0.70"/>
                                          </p:val>
                                        </p:tav>
                                        <p:tav tm="100000">
                                          <p:val>
                                            <p:strVal val="#ppt_w"/>
                                          </p:val>
                                        </p:tav>
                                      </p:tavLst>
                                    </p:anim>
                                    <p:anim calcmode="lin" valueType="num">
                                      <p:cBhvr>
                                        <p:cTn id="20" dur="1000" fill="hold"/>
                                        <p:tgtEl>
                                          <p:spTgt spid="62468"/>
                                        </p:tgtEl>
                                        <p:attrNameLst>
                                          <p:attrName>ppt_h</p:attrName>
                                        </p:attrNameLst>
                                      </p:cBhvr>
                                      <p:tavLst>
                                        <p:tav tm="0">
                                          <p:val>
                                            <p:strVal val="#ppt_h"/>
                                          </p:val>
                                        </p:tav>
                                        <p:tav tm="100000">
                                          <p:val>
                                            <p:strVal val="#ppt_h"/>
                                          </p:val>
                                        </p:tav>
                                      </p:tavLst>
                                    </p:anim>
                                    <p:animEffect transition="in" filter="fade">
                                      <p:cBhvr>
                                        <p:cTn id="21" dur="1000"/>
                                        <p:tgtEl>
                                          <p:spTgt spid="624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62483"/>
                                        </p:tgtEl>
                                        <p:attrNameLst>
                                          <p:attrName>style.visibility</p:attrName>
                                        </p:attrNameLst>
                                      </p:cBhvr>
                                      <p:to>
                                        <p:strVal val="visible"/>
                                      </p:to>
                                    </p:set>
                                    <p:anim calcmode="lin" valueType="num">
                                      <p:cBhvr>
                                        <p:cTn id="26" dur="1000" fill="hold"/>
                                        <p:tgtEl>
                                          <p:spTgt spid="62483"/>
                                        </p:tgtEl>
                                        <p:attrNameLst>
                                          <p:attrName>ppt_w</p:attrName>
                                        </p:attrNameLst>
                                      </p:cBhvr>
                                      <p:tavLst>
                                        <p:tav tm="0">
                                          <p:val>
                                            <p:strVal val="#ppt_w*0.70"/>
                                          </p:val>
                                        </p:tav>
                                        <p:tav tm="100000">
                                          <p:val>
                                            <p:strVal val="#ppt_w"/>
                                          </p:val>
                                        </p:tav>
                                      </p:tavLst>
                                    </p:anim>
                                    <p:anim calcmode="lin" valueType="num">
                                      <p:cBhvr>
                                        <p:cTn id="27" dur="1000" fill="hold"/>
                                        <p:tgtEl>
                                          <p:spTgt spid="62483"/>
                                        </p:tgtEl>
                                        <p:attrNameLst>
                                          <p:attrName>ppt_h</p:attrName>
                                        </p:attrNameLst>
                                      </p:cBhvr>
                                      <p:tavLst>
                                        <p:tav tm="0">
                                          <p:val>
                                            <p:strVal val="#ppt_h"/>
                                          </p:val>
                                        </p:tav>
                                        <p:tav tm="100000">
                                          <p:val>
                                            <p:strVal val="#ppt_h"/>
                                          </p:val>
                                        </p:tav>
                                      </p:tavLst>
                                    </p:anim>
                                    <p:animEffect transition="in" filter="fade">
                                      <p:cBhvr>
                                        <p:cTn id="28" dur="1000"/>
                                        <p:tgtEl>
                                          <p:spTgt spid="624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nodeType="clickEffect">
                                  <p:stCondLst>
                                    <p:cond delay="0"/>
                                  </p:stCondLst>
                                  <p:childTnLst>
                                    <p:set>
                                      <p:cBhvr>
                                        <p:cTn id="32" dur="1" fill="hold">
                                          <p:stCondLst>
                                            <p:cond delay="0"/>
                                          </p:stCondLst>
                                        </p:cTn>
                                        <p:tgtEl>
                                          <p:spTgt spid="62474"/>
                                        </p:tgtEl>
                                        <p:attrNameLst>
                                          <p:attrName>style.visibility</p:attrName>
                                        </p:attrNameLst>
                                      </p:cBhvr>
                                      <p:to>
                                        <p:strVal val="visible"/>
                                      </p:to>
                                    </p:set>
                                    <p:anim calcmode="lin" valueType="num">
                                      <p:cBhvr>
                                        <p:cTn id="33" dur="1000" fill="hold"/>
                                        <p:tgtEl>
                                          <p:spTgt spid="62474"/>
                                        </p:tgtEl>
                                        <p:attrNameLst>
                                          <p:attrName>ppt_w</p:attrName>
                                        </p:attrNameLst>
                                      </p:cBhvr>
                                      <p:tavLst>
                                        <p:tav tm="0">
                                          <p:val>
                                            <p:strVal val="#ppt_w*0.70"/>
                                          </p:val>
                                        </p:tav>
                                        <p:tav tm="100000">
                                          <p:val>
                                            <p:strVal val="#ppt_w"/>
                                          </p:val>
                                        </p:tav>
                                      </p:tavLst>
                                    </p:anim>
                                    <p:anim calcmode="lin" valueType="num">
                                      <p:cBhvr>
                                        <p:cTn id="34" dur="1000" fill="hold"/>
                                        <p:tgtEl>
                                          <p:spTgt spid="62474"/>
                                        </p:tgtEl>
                                        <p:attrNameLst>
                                          <p:attrName>ppt_h</p:attrName>
                                        </p:attrNameLst>
                                      </p:cBhvr>
                                      <p:tavLst>
                                        <p:tav tm="0">
                                          <p:val>
                                            <p:strVal val="#ppt_h"/>
                                          </p:val>
                                        </p:tav>
                                        <p:tav tm="100000">
                                          <p:val>
                                            <p:strVal val="#ppt_h"/>
                                          </p:val>
                                        </p:tav>
                                      </p:tavLst>
                                    </p:anim>
                                    <p:animEffect transition="in" filter="fade">
                                      <p:cBhvr>
                                        <p:cTn id="35" dur="1000"/>
                                        <p:tgtEl>
                                          <p:spTgt spid="62474"/>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62473"/>
                                        </p:tgtEl>
                                        <p:attrNameLst>
                                          <p:attrName>style.visibility</p:attrName>
                                        </p:attrNameLst>
                                      </p:cBhvr>
                                      <p:to>
                                        <p:strVal val="visible"/>
                                      </p:to>
                                    </p:set>
                                    <p:anim calcmode="lin" valueType="num">
                                      <p:cBhvr>
                                        <p:cTn id="38" dur="1000" fill="hold"/>
                                        <p:tgtEl>
                                          <p:spTgt spid="62473"/>
                                        </p:tgtEl>
                                        <p:attrNameLst>
                                          <p:attrName>ppt_w</p:attrName>
                                        </p:attrNameLst>
                                      </p:cBhvr>
                                      <p:tavLst>
                                        <p:tav tm="0">
                                          <p:val>
                                            <p:strVal val="#ppt_w*0.70"/>
                                          </p:val>
                                        </p:tav>
                                        <p:tav tm="100000">
                                          <p:val>
                                            <p:strVal val="#ppt_w"/>
                                          </p:val>
                                        </p:tav>
                                      </p:tavLst>
                                    </p:anim>
                                    <p:anim calcmode="lin" valueType="num">
                                      <p:cBhvr>
                                        <p:cTn id="39" dur="1000" fill="hold"/>
                                        <p:tgtEl>
                                          <p:spTgt spid="62473"/>
                                        </p:tgtEl>
                                        <p:attrNameLst>
                                          <p:attrName>ppt_h</p:attrName>
                                        </p:attrNameLst>
                                      </p:cBhvr>
                                      <p:tavLst>
                                        <p:tav tm="0">
                                          <p:val>
                                            <p:strVal val="#ppt_h"/>
                                          </p:val>
                                        </p:tav>
                                        <p:tav tm="100000">
                                          <p:val>
                                            <p:strVal val="#ppt_h"/>
                                          </p:val>
                                        </p:tav>
                                      </p:tavLst>
                                    </p:anim>
                                    <p:animEffect transition="in" filter="fade">
                                      <p:cBhvr>
                                        <p:cTn id="40" dur="1000"/>
                                        <p:tgtEl>
                                          <p:spTgt spid="6247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nodeType="clickEffect">
                                  <p:stCondLst>
                                    <p:cond delay="0"/>
                                  </p:stCondLst>
                                  <p:childTnLst>
                                    <p:set>
                                      <p:cBhvr>
                                        <p:cTn id="44" dur="1" fill="hold">
                                          <p:stCondLst>
                                            <p:cond delay="0"/>
                                          </p:stCondLst>
                                        </p:cTn>
                                        <p:tgtEl>
                                          <p:spTgt spid="62488"/>
                                        </p:tgtEl>
                                        <p:attrNameLst>
                                          <p:attrName>style.visibility</p:attrName>
                                        </p:attrNameLst>
                                      </p:cBhvr>
                                      <p:to>
                                        <p:strVal val="visible"/>
                                      </p:to>
                                    </p:set>
                                    <p:anim calcmode="lin" valueType="num">
                                      <p:cBhvr>
                                        <p:cTn id="45" dur="1000" fill="hold"/>
                                        <p:tgtEl>
                                          <p:spTgt spid="62488"/>
                                        </p:tgtEl>
                                        <p:attrNameLst>
                                          <p:attrName>ppt_w</p:attrName>
                                        </p:attrNameLst>
                                      </p:cBhvr>
                                      <p:tavLst>
                                        <p:tav tm="0">
                                          <p:val>
                                            <p:strVal val="#ppt_w*0.70"/>
                                          </p:val>
                                        </p:tav>
                                        <p:tav tm="100000">
                                          <p:val>
                                            <p:strVal val="#ppt_w"/>
                                          </p:val>
                                        </p:tav>
                                      </p:tavLst>
                                    </p:anim>
                                    <p:anim calcmode="lin" valueType="num">
                                      <p:cBhvr>
                                        <p:cTn id="46" dur="1000" fill="hold"/>
                                        <p:tgtEl>
                                          <p:spTgt spid="62488"/>
                                        </p:tgtEl>
                                        <p:attrNameLst>
                                          <p:attrName>ppt_h</p:attrName>
                                        </p:attrNameLst>
                                      </p:cBhvr>
                                      <p:tavLst>
                                        <p:tav tm="0">
                                          <p:val>
                                            <p:strVal val="#ppt_h"/>
                                          </p:val>
                                        </p:tav>
                                        <p:tav tm="100000">
                                          <p:val>
                                            <p:strVal val="#ppt_h"/>
                                          </p:val>
                                        </p:tav>
                                      </p:tavLst>
                                    </p:anim>
                                    <p:animEffect transition="in" filter="fade">
                                      <p:cBhvr>
                                        <p:cTn id="47" dur="1000"/>
                                        <p:tgtEl>
                                          <p:spTgt spid="62488"/>
                                        </p:tgtEl>
                                      </p:cBhvr>
                                    </p:animEffect>
                                  </p:childTnLst>
                                </p:cTn>
                              </p:par>
                            </p:childTnLst>
                          </p:cTn>
                        </p:par>
                        <p:par>
                          <p:cTn id="48" fill="hold" nodeType="afterGroup">
                            <p:stCondLst>
                              <p:cond delay="1000"/>
                            </p:stCondLst>
                            <p:childTnLst>
                              <p:par>
                                <p:cTn id="49" presetID="55" presetClass="entr" presetSubtype="0" fill="hold" nodeType="afterEffect">
                                  <p:stCondLst>
                                    <p:cond delay="0"/>
                                  </p:stCondLst>
                                  <p:childTnLst>
                                    <p:set>
                                      <p:cBhvr>
                                        <p:cTn id="50" dur="1" fill="hold">
                                          <p:stCondLst>
                                            <p:cond delay="0"/>
                                          </p:stCondLst>
                                        </p:cTn>
                                        <p:tgtEl>
                                          <p:spTgt spid="62487"/>
                                        </p:tgtEl>
                                        <p:attrNameLst>
                                          <p:attrName>style.visibility</p:attrName>
                                        </p:attrNameLst>
                                      </p:cBhvr>
                                      <p:to>
                                        <p:strVal val="visible"/>
                                      </p:to>
                                    </p:set>
                                    <p:anim calcmode="lin" valueType="num">
                                      <p:cBhvr>
                                        <p:cTn id="51" dur="1000" fill="hold"/>
                                        <p:tgtEl>
                                          <p:spTgt spid="62487"/>
                                        </p:tgtEl>
                                        <p:attrNameLst>
                                          <p:attrName>ppt_w</p:attrName>
                                        </p:attrNameLst>
                                      </p:cBhvr>
                                      <p:tavLst>
                                        <p:tav tm="0">
                                          <p:val>
                                            <p:strVal val="#ppt_w*0.70"/>
                                          </p:val>
                                        </p:tav>
                                        <p:tav tm="100000">
                                          <p:val>
                                            <p:strVal val="#ppt_w"/>
                                          </p:val>
                                        </p:tav>
                                      </p:tavLst>
                                    </p:anim>
                                    <p:anim calcmode="lin" valueType="num">
                                      <p:cBhvr>
                                        <p:cTn id="52" dur="1000" fill="hold"/>
                                        <p:tgtEl>
                                          <p:spTgt spid="62487"/>
                                        </p:tgtEl>
                                        <p:attrNameLst>
                                          <p:attrName>ppt_h</p:attrName>
                                        </p:attrNameLst>
                                      </p:cBhvr>
                                      <p:tavLst>
                                        <p:tav tm="0">
                                          <p:val>
                                            <p:strVal val="#ppt_h"/>
                                          </p:val>
                                        </p:tav>
                                        <p:tav tm="100000">
                                          <p:val>
                                            <p:strVal val="#ppt_h"/>
                                          </p:val>
                                        </p:tav>
                                      </p:tavLst>
                                    </p:anim>
                                    <p:animEffect transition="in" filter="fade">
                                      <p:cBhvr>
                                        <p:cTn id="53" dur="1000"/>
                                        <p:tgtEl>
                                          <p:spTgt spid="62487"/>
                                        </p:tgtEl>
                                      </p:cBhvr>
                                    </p:animEffect>
                                  </p:childTnLst>
                                </p:cTn>
                              </p:par>
                            </p:childTnLst>
                          </p:cTn>
                        </p:par>
                        <p:par>
                          <p:cTn id="54" fill="hold" nodeType="afterGroup">
                            <p:stCondLst>
                              <p:cond delay="2000"/>
                            </p:stCondLst>
                            <p:childTnLst>
                              <p:par>
                                <p:cTn id="55" presetID="55" presetClass="entr" presetSubtype="0" fill="hold" grpId="0" nodeType="afterEffect">
                                  <p:stCondLst>
                                    <p:cond delay="0"/>
                                  </p:stCondLst>
                                  <p:childTnLst>
                                    <p:set>
                                      <p:cBhvr>
                                        <p:cTn id="56" dur="1" fill="hold">
                                          <p:stCondLst>
                                            <p:cond delay="0"/>
                                          </p:stCondLst>
                                        </p:cTn>
                                        <p:tgtEl>
                                          <p:spTgt spid="62484"/>
                                        </p:tgtEl>
                                        <p:attrNameLst>
                                          <p:attrName>style.visibility</p:attrName>
                                        </p:attrNameLst>
                                      </p:cBhvr>
                                      <p:to>
                                        <p:strVal val="visible"/>
                                      </p:to>
                                    </p:set>
                                    <p:anim calcmode="lin" valueType="num">
                                      <p:cBhvr>
                                        <p:cTn id="57" dur="1000" fill="hold"/>
                                        <p:tgtEl>
                                          <p:spTgt spid="62484"/>
                                        </p:tgtEl>
                                        <p:attrNameLst>
                                          <p:attrName>ppt_w</p:attrName>
                                        </p:attrNameLst>
                                      </p:cBhvr>
                                      <p:tavLst>
                                        <p:tav tm="0">
                                          <p:val>
                                            <p:strVal val="#ppt_w*0.70"/>
                                          </p:val>
                                        </p:tav>
                                        <p:tav tm="100000">
                                          <p:val>
                                            <p:strVal val="#ppt_w"/>
                                          </p:val>
                                        </p:tav>
                                      </p:tavLst>
                                    </p:anim>
                                    <p:anim calcmode="lin" valueType="num">
                                      <p:cBhvr>
                                        <p:cTn id="58" dur="1000" fill="hold"/>
                                        <p:tgtEl>
                                          <p:spTgt spid="62484"/>
                                        </p:tgtEl>
                                        <p:attrNameLst>
                                          <p:attrName>ppt_h</p:attrName>
                                        </p:attrNameLst>
                                      </p:cBhvr>
                                      <p:tavLst>
                                        <p:tav tm="0">
                                          <p:val>
                                            <p:strVal val="#ppt_h"/>
                                          </p:val>
                                        </p:tav>
                                        <p:tav tm="100000">
                                          <p:val>
                                            <p:strVal val="#ppt_h"/>
                                          </p:val>
                                        </p:tav>
                                      </p:tavLst>
                                    </p:anim>
                                    <p:animEffect transition="in" filter="fade">
                                      <p:cBhvr>
                                        <p:cTn id="59" dur="1000"/>
                                        <p:tgtEl>
                                          <p:spTgt spid="62484"/>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62485"/>
                                        </p:tgtEl>
                                        <p:attrNameLst>
                                          <p:attrName>style.visibility</p:attrName>
                                        </p:attrNameLst>
                                      </p:cBhvr>
                                      <p:to>
                                        <p:strVal val="visible"/>
                                      </p:to>
                                    </p:set>
                                    <p:anim calcmode="lin" valueType="num">
                                      <p:cBhvr>
                                        <p:cTn id="62" dur="1000" fill="hold"/>
                                        <p:tgtEl>
                                          <p:spTgt spid="62485"/>
                                        </p:tgtEl>
                                        <p:attrNameLst>
                                          <p:attrName>ppt_w</p:attrName>
                                        </p:attrNameLst>
                                      </p:cBhvr>
                                      <p:tavLst>
                                        <p:tav tm="0">
                                          <p:val>
                                            <p:strVal val="#ppt_w*0.70"/>
                                          </p:val>
                                        </p:tav>
                                        <p:tav tm="100000">
                                          <p:val>
                                            <p:strVal val="#ppt_w"/>
                                          </p:val>
                                        </p:tav>
                                      </p:tavLst>
                                    </p:anim>
                                    <p:anim calcmode="lin" valueType="num">
                                      <p:cBhvr>
                                        <p:cTn id="63" dur="1000" fill="hold"/>
                                        <p:tgtEl>
                                          <p:spTgt spid="62485"/>
                                        </p:tgtEl>
                                        <p:attrNameLst>
                                          <p:attrName>ppt_h</p:attrName>
                                        </p:attrNameLst>
                                      </p:cBhvr>
                                      <p:tavLst>
                                        <p:tav tm="0">
                                          <p:val>
                                            <p:strVal val="#ppt_h"/>
                                          </p:val>
                                        </p:tav>
                                        <p:tav tm="100000">
                                          <p:val>
                                            <p:strVal val="#ppt_h"/>
                                          </p:val>
                                        </p:tav>
                                      </p:tavLst>
                                    </p:anim>
                                    <p:animEffect transition="in" filter="fade">
                                      <p:cBhvr>
                                        <p:cTn id="64" dur="1000"/>
                                        <p:tgtEl>
                                          <p:spTgt spid="6248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5" presetClass="entr" presetSubtype="0" fill="hold" nodeType="clickEffect">
                                  <p:stCondLst>
                                    <p:cond delay="0"/>
                                  </p:stCondLst>
                                  <p:childTnLst>
                                    <p:set>
                                      <p:cBhvr>
                                        <p:cTn id="68" dur="1" fill="hold">
                                          <p:stCondLst>
                                            <p:cond delay="0"/>
                                          </p:stCondLst>
                                        </p:cTn>
                                        <p:tgtEl>
                                          <p:spTgt spid="62477"/>
                                        </p:tgtEl>
                                        <p:attrNameLst>
                                          <p:attrName>style.visibility</p:attrName>
                                        </p:attrNameLst>
                                      </p:cBhvr>
                                      <p:to>
                                        <p:strVal val="visible"/>
                                      </p:to>
                                    </p:set>
                                    <p:anim calcmode="lin" valueType="num">
                                      <p:cBhvr>
                                        <p:cTn id="69" dur="1000" fill="hold"/>
                                        <p:tgtEl>
                                          <p:spTgt spid="62477"/>
                                        </p:tgtEl>
                                        <p:attrNameLst>
                                          <p:attrName>ppt_w</p:attrName>
                                        </p:attrNameLst>
                                      </p:cBhvr>
                                      <p:tavLst>
                                        <p:tav tm="0">
                                          <p:val>
                                            <p:strVal val="#ppt_w*0.70"/>
                                          </p:val>
                                        </p:tav>
                                        <p:tav tm="100000">
                                          <p:val>
                                            <p:strVal val="#ppt_w"/>
                                          </p:val>
                                        </p:tav>
                                      </p:tavLst>
                                    </p:anim>
                                    <p:anim calcmode="lin" valueType="num">
                                      <p:cBhvr>
                                        <p:cTn id="70" dur="1000" fill="hold"/>
                                        <p:tgtEl>
                                          <p:spTgt spid="62477"/>
                                        </p:tgtEl>
                                        <p:attrNameLst>
                                          <p:attrName>ppt_h</p:attrName>
                                        </p:attrNameLst>
                                      </p:cBhvr>
                                      <p:tavLst>
                                        <p:tav tm="0">
                                          <p:val>
                                            <p:strVal val="#ppt_h"/>
                                          </p:val>
                                        </p:tav>
                                        <p:tav tm="100000">
                                          <p:val>
                                            <p:strVal val="#ppt_h"/>
                                          </p:val>
                                        </p:tav>
                                      </p:tavLst>
                                    </p:anim>
                                    <p:animEffect transition="in" filter="fade">
                                      <p:cBhvr>
                                        <p:cTn id="71" dur="1000"/>
                                        <p:tgtEl>
                                          <p:spTgt spid="62477"/>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62476"/>
                                        </p:tgtEl>
                                        <p:attrNameLst>
                                          <p:attrName>style.visibility</p:attrName>
                                        </p:attrNameLst>
                                      </p:cBhvr>
                                      <p:to>
                                        <p:strVal val="visible"/>
                                      </p:to>
                                    </p:set>
                                    <p:anim calcmode="lin" valueType="num">
                                      <p:cBhvr>
                                        <p:cTn id="74" dur="1000" fill="hold"/>
                                        <p:tgtEl>
                                          <p:spTgt spid="62476"/>
                                        </p:tgtEl>
                                        <p:attrNameLst>
                                          <p:attrName>ppt_w</p:attrName>
                                        </p:attrNameLst>
                                      </p:cBhvr>
                                      <p:tavLst>
                                        <p:tav tm="0">
                                          <p:val>
                                            <p:strVal val="#ppt_w*0.70"/>
                                          </p:val>
                                        </p:tav>
                                        <p:tav tm="100000">
                                          <p:val>
                                            <p:strVal val="#ppt_w"/>
                                          </p:val>
                                        </p:tav>
                                      </p:tavLst>
                                    </p:anim>
                                    <p:anim calcmode="lin" valueType="num">
                                      <p:cBhvr>
                                        <p:cTn id="75" dur="1000" fill="hold"/>
                                        <p:tgtEl>
                                          <p:spTgt spid="62476"/>
                                        </p:tgtEl>
                                        <p:attrNameLst>
                                          <p:attrName>ppt_h</p:attrName>
                                        </p:attrNameLst>
                                      </p:cBhvr>
                                      <p:tavLst>
                                        <p:tav tm="0">
                                          <p:val>
                                            <p:strVal val="#ppt_h"/>
                                          </p:val>
                                        </p:tav>
                                        <p:tav tm="100000">
                                          <p:val>
                                            <p:strVal val="#ppt_h"/>
                                          </p:val>
                                        </p:tav>
                                      </p:tavLst>
                                    </p:anim>
                                    <p:animEffect transition="in" filter="fade">
                                      <p:cBhvr>
                                        <p:cTn id="76" dur="1000"/>
                                        <p:tgtEl>
                                          <p:spTgt spid="6247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55" presetClass="entr" presetSubtype="0" fill="hold" nodeType="clickEffect">
                                  <p:stCondLst>
                                    <p:cond delay="0"/>
                                  </p:stCondLst>
                                  <p:childTnLst>
                                    <p:set>
                                      <p:cBhvr>
                                        <p:cTn id="80" dur="1" fill="hold">
                                          <p:stCondLst>
                                            <p:cond delay="0"/>
                                          </p:stCondLst>
                                        </p:cTn>
                                        <p:tgtEl>
                                          <p:spTgt spid="62486"/>
                                        </p:tgtEl>
                                        <p:attrNameLst>
                                          <p:attrName>style.visibility</p:attrName>
                                        </p:attrNameLst>
                                      </p:cBhvr>
                                      <p:to>
                                        <p:strVal val="visible"/>
                                      </p:to>
                                    </p:set>
                                    <p:anim calcmode="lin" valueType="num">
                                      <p:cBhvr>
                                        <p:cTn id="81" dur="1000" fill="hold"/>
                                        <p:tgtEl>
                                          <p:spTgt spid="62486"/>
                                        </p:tgtEl>
                                        <p:attrNameLst>
                                          <p:attrName>ppt_w</p:attrName>
                                        </p:attrNameLst>
                                      </p:cBhvr>
                                      <p:tavLst>
                                        <p:tav tm="0">
                                          <p:val>
                                            <p:strVal val="#ppt_w*0.70"/>
                                          </p:val>
                                        </p:tav>
                                        <p:tav tm="100000">
                                          <p:val>
                                            <p:strVal val="#ppt_w"/>
                                          </p:val>
                                        </p:tav>
                                      </p:tavLst>
                                    </p:anim>
                                    <p:anim calcmode="lin" valueType="num">
                                      <p:cBhvr>
                                        <p:cTn id="82" dur="1000" fill="hold"/>
                                        <p:tgtEl>
                                          <p:spTgt spid="62486"/>
                                        </p:tgtEl>
                                        <p:attrNameLst>
                                          <p:attrName>ppt_h</p:attrName>
                                        </p:attrNameLst>
                                      </p:cBhvr>
                                      <p:tavLst>
                                        <p:tav tm="0">
                                          <p:val>
                                            <p:strVal val="#ppt_h"/>
                                          </p:val>
                                        </p:tav>
                                        <p:tav tm="100000">
                                          <p:val>
                                            <p:strVal val="#ppt_h"/>
                                          </p:val>
                                        </p:tav>
                                      </p:tavLst>
                                    </p:anim>
                                    <p:animEffect transition="in" filter="fade">
                                      <p:cBhvr>
                                        <p:cTn id="83" dur="1000"/>
                                        <p:tgtEl>
                                          <p:spTgt spid="62486"/>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62478"/>
                                        </p:tgtEl>
                                        <p:attrNameLst>
                                          <p:attrName>style.visibility</p:attrName>
                                        </p:attrNameLst>
                                      </p:cBhvr>
                                      <p:to>
                                        <p:strVal val="visible"/>
                                      </p:to>
                                    </p:set>
                                    <p:anim calcmode="lin" valueType="num">
                                      <p:cBhvr>
                                        <p:cTn id="86" dur="1000" fill="hold"/>
                                        <p:tgtEl>
                                          <p:spTgt spid="62478"/>
                                        </p:tgtEl>
                                        <p:attrNameLst>
                                          <p:attrName>ppt_w</p:attrName>
                                        </p:attrNameLst>
                                      </p:cBhvr>
                                      <p:tavLst>
                                        <p:tav tm="0">
                                          <p:val>
                                            <p:strVal val="#ppt_w*0.70"/>
                                          </p:val>
                                        </p:tav>
                                        <p:tav tm="100000">
                                          <p:val>
                                            <p:strVal val="#ppt_w"/>
                                          </p:val>
                                        </p:tav>
                                      </p:tavLst>
                                    </p:anim>
                                    <p:anim calcmode="lin" valueType="num">
                                      <p:cBhvr>
                                        <p:cTn id="87" dur="1000" fill="hold"/>
                                        <p:tgtEl>
                                          <p:spTgt spid="62478"/>
                                        </p:tgtEl>
                                        <p:attrNameLst>
                                          <p:attrName>ppt_h</p:attrName>
                                        </p:attrNameLst>
                                      </p:cBhvr>
                                      <p:tavLst>
                                        <p:tav tm="0">
                                          <p:val>
                                            <p:strVal val="#ppt_h"/>
                                          </p:val>
                                        </p:tav>
                                        <p:tav tm="100000">
                                          <p:val>
                                            <p:strVal val="#ppt_h"/>
                                          </p:val>
                                        </p:tav>
                                      </p:tavLst>
                                    </p:anim>
                                    <p:animEffect transition="in" filter="fade">
                                      <p:cBhvr>
                                        <p:cTn id="88" dur="1000"/>
                                        <p:tgtEl>
                                          <p:spTgt spid="62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bldLvl="0" animBg="1" autoUpdateAnimBg="0"/>
      <p:bldP spid="62473" grpId="0" bldLvl="0" animBg="1" autoUpdateAnimBg="0"/>
      <p:bldP spid="62476" grpId="0" bldLvl="0" animBg="1" autoUpdateAnimBg="0"/>
      <p:bldP spid="62478" grpId="0" bldLvl="0" animBg="1" autoUpdateAnimBg="0"/>
      <p:bldP spid="62482" grpId="0" bldLvl="0" animBg="1" autoUpdateAnimBg="0"/>
      <p:bldP spid="62483" grpId="0" bldLvl="0" animBg="1" autoUpdateAnimBg="0"/>
      <p:bldP spid="62484" grpId="0" bldLvl="0" animBg="1" autoUpdateAnimBg="0"/>
      <p:bldP spid="62485" grpId="0" bldLvl="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r>
              <a:rPr lang="zh-CN" altLang="en-US" dirty="0"/>
              <a:t>用户认证</a:t>
            </a:r>
            <a:endParaRPr lang="en-US" altLang="zh-CN" dirty="0"/>
          </a:p>
          <a:p>
            <a:pPr lvl="1"/>
            <a:r>
              <a:rPr lang="zh-CN" altLang="en-US" dirty="0"/>
              <a:t>口令认证，</a:t>
            </a:r>
            <a:r>
              <a:rPr lang="en-US" altLang="zh-CN" dirty="0"/>
              <a:t>Salt</a:t>
            </a:r>
          </a:p>
          <a:p>
            <a:pPr lvl="1"/>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r>
              <a:rPr lang="zh-CN" altLang="en-US" dirty="0"/>
              <a:t>动态口令</a:t>
            </a:r>
            <a:endParaRPr lang="en-US" altLang="zh-CN" dirty="0"/>
          </a:p>
          <a:p>
            <a:pPr lvl="1"/>
            <a:r>
              <a:rPr lang="zh-CN" altLang="en-US" dirty="0">
                <a:solidFill>
                  <a:srgbClr val="FF0000"/>
                </a:solidFill>
              </a:rPr>
              <a:t>生物识别技术</a:t>
            </a:r>
            <a:endParaRPr lang="en-US" altLang="zh-CN" dirty="0">
              <a:solidFill>
                <a:srgbClr val="FF0000"/>
              </a:solidFill>
            </a:endParaRPr>
          </a:p>
          <a:p>
            <a:pPr lvl="1"/>
            <a:r>
              <a:rPr lang="zh-CN" altLang="en-US" dirty="0"/>
              <a:t>基于令牌</a:t>
            </a:r>
            <a:r>
              <a:rPr lang="en-US" altLang="zh-CN" dirty="0"/>
              <a:t>(Token-based)</a:t>
            </a:r>
            <a:r>
              <a:rPr lang="zh-CN" altLang="en-US" dirty="0"/>
              <a:t>的认证</a:t>
            </a:r>
            <a:endParaRPr lang="en-US" altLang="zh-CN" dirty="0"/>
          </a:p>
          <a:p>
            <a:pPr lvl="1"/>
            <a:r>
              <a:rPr lang="en-US" altLang="zh-CN" dirty="0"/>
              <a:t>FIDO</a:t>
            </a:r>
            <a:endParaRPr lang="en-US" dirty="0"/>
          </a:p>
          <a:p>
            <a:r>
              <a:rPr lang="zh-CN" altLang="en-US" dirty="0"/>
              <a:t>分布式系统中的身份认证</a:t>
            </a:r>
            <a:endParaRPr lang="en-US" altLang="zh-CN" dirty="0"/>
          </a:p>
          <a:p>
            <a:pPr lvl="1"/>
            <a:r>
              <a:rPr lang="zh-CN" altLang="en-US" dirty="0"/>
              <a:t>单点登录系统</a:t>
            </a:r>
            <a:r>
              <a:rPr lang="en-US" altLang="zh-CN" dirty="0"/>
              <a:t>(Single</a:t>
            </a:r>
            <a:r>
              <a:rPr lang="zh-CN" altLang="en-US" dirty="0"/>
              <a:t> </a:t>
            </a:r>
            <a:r>
              <a:rPr lang="en-US" altLang="zh-CN" dirty="0"/>
              <a:t>Sign-On)</a:t>
            </a:r>
          </a:p>
          <a:p>
            <a:pPr lvl="1"/>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41</a:t>
            </a:fld>
            <a:endParaRPr lang="en-US"/>
          </a:p>
        </p:txBody>
      </p:sp>
    </p:spTree>
    <p:extLst>
      <p:ext uri="{BB962C8B-B14F-4D97-AF65-F5344CB8AC3E}">
        <p14:creationId xmlns:p14="http://schemas.microsoft.com/office/powerpoint/2010/main" val="1755587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457200" y="152400"/>
            <a:ext cx="8229600" cy="838200"/>
          </a:xfrm>
        </p:spPr>
        <p:txBody>
          <a:bodyPr>
            <a:normAutofit/>
          </a:bodyPr>
          <a:lstStyle/>
          <a:p>
            <a:pPr eaLnBrk="1" hangingPunct="1"/>
            <a:r>
              <a:rPr lang="zh-CN" altLang="en-US" sz="3600" dirty="0"/>
              <a:t>生物识别技术</a:t>
            </a:r>
            <a:r>
              <a:rPr lang="en-US" altLang="zh-CN" sz="3600" dirty="0"/>
              <a:t>(</a:t>
            </a:r>
            <a:r>
              <a:rPr lang="en-US" altLang="en-US" sz="3600" dirty="0"/>
              <a:t>Biometrics</a:t>
            </a:r>
            <a:r>
              <a:rPr lang="en-US" altLang="zh-CN" sz="3600" dirty="0"/>
              <a:t>)</a:t>
            </a:r>
            <a:endParaRPr lang="en-US" altLang="en-US" sz="3600" dirty="0"/>
          </a:p>
        </p:txBody>
      </p:sp>
      <p:sp>
        <p:nvSpPr>
          <p:cNvPr id="2377731" name="Rectangle 3"/>
          <p:cNvSpPr>
            <a:spLocks noGrp="1" noChangeArrowheads="1"/>
          </p:cNvSpPr>
          <p:nvPr>
            <p:ph type="body" idx="1"/>
          </p:nvPr>
        </p:nvSpPr>
        <p:spPr>
          <a:xfrm>
            <a:off x="152400" y="1066800"/>
            <a:ext cx="7848600" cy="5334000"/>
          </a:xfrm>
        </p:spPr>
        <p:txBody>
          <a:bodyPr>
            <a:normAutofit/>
          </a:bodyPr>
          <a:lstStyle/>
          <a:p>
            <a:pPr eaLnBrk="1" hangingPunct="1">
              <a:lnSpc>
                <a:spcPct val="110000"/>
              </a:lnSpc>
            </a:pPr>
            <a:r>
              <a:rPr lang="zh-CN" altLang="en-US" dirty="0"/>
              <a:t>使用一个人的身体特征</a:t>
            </a:r>
            <a:endParaRPr lang="en-US" altLang="zh-CN" dirty="0"/>
          </a:p>
          <a:p>
            <a:pPr lvl="1">
              <a:lnSpc>
                <a:spcPct val="110000"/>
              </a:lnSpc>
            </a:pPr>
            <a:r>
              <a:rPr lang="zh-CN" altLang="en-US" dirty="0"/>
              <a:t>指纹，语音，脸部，键盘计时</a:t>
            </a:r>
            <a:r>
              <a:rPr lang="en-US" altLang="en-US" dirty="0"/>
              <a:t>, …</a:t>
            </a:r>
          </a:p>
          <a:p>
            <a:pPr eaLnBrk="1" hangingPunct="1">
              <a:lnSpc>
                <a:spcPct val="110000"/>
              </a:lnSpc>
            </a:pPr>
            <a:r>
              <a:rPr lang="zh-CN" altLang="en-US" dirty="0"/>
              <a:t>优点</a:t>
            </a:r>
            <a:endParaRPr lang="en-US" altLang="en-US" dirty="0"/>
          </a:p>
          <a:p>
            <a:pPr lvl="1" eaLnBrk="1" hangingPunct="1">
              <a:lnSpc>
                <a:spcPct val="110000"/>
              </a:lnSpc>
            </a:pPr>
            <a:r>
              <a:rPr lang="en-US" altLang="en-US" dirty="0"/>
              <a:t> </a:t>
            </a:r>
            <a:r>
              <a:rPr lang="zh-CN" altLang="en-US" dirty="0"/>
              <a:t>无法泄露、丢失、遗忘</a:t>
            </a:r>
            <a:endParaRPr lang="en-US" altLang="zh-CN" dirty="0"/>
          </a:p>
          <a:p>
            <a:pPr>
              <a:lnSpc>
                <a:spcPct val="110000"/>
              </a:lnSpc>
            </a:pPr>
            <a:r>
              <a:rPr lang="zh-CN" altLang="en-US" dirty="0"/>
              <a:t>缺点</a:t>
            </a:r>
            <a:endParaRPr lang="en-US" altLang="en-US" dirty="0"/>
          </a:p>
          <a:p>
            <a:pPr lvl="1" eaLnBrk="1" hangingPunct="1">
              <a:lnSpc>
                <a:spcPct val="110000"/>
              </a:lnSpc>
            </a:pPr>
            <a:r>
              <a:rPr lang="zh-CN" altLang="en-US" dirty="0"/>
              <a:t>成本、安装、维护</a:t>
            </a:r>
            <a:endParaRPr lang="en-US" altLang="zh-CN" dirty="0"/>
          </a:p>
          <a:p>
            <a:pPr lvl="1" eaLnBrk="1" hangingPunct="1">
              <a:lnSpc>
                <a:spcPct val="110000"/>
              </a:lnSpc>
            </a:pPr>
            <a:r>
              <a:rPr lang="zh-CN" altLang="en-US" dirty="0"/>
              <a:t>比较算法的可靠性</a:t>
            </a:r>
            <a:endParaRPr lang="en-US" altLang="zh-CN" dirty="0"/>
          </a:p>
          <a:p>
            <a:pPr lvl="2">
              <a:lnSpc>
                <a:spcPct val="110000"/>
              </a:lnSpc>
            </a:pPr>
            <a:r>
              <a:rPr lang="zh-CN" altLang="en-US" dirty="0"/>
              <a:t>假阳性</a:t>
            </a:r>
            <a:r>
              <a:rPr lang="en-US" altLang="zh-CN" dirty="0"/>
              <a:t>(</a:t>
            </a:r>
            <a:r>
              <a:rPr lang="en-US" altLang="en-US" dirty="0"/>
              <a:t>False positive</a:t>
            </a:r>
            <a:r>
              <a:rPr lang="en-US" altLang="zh-CN" dirty="0"/>
              <a:t>)</a:t>
            </a:r>
            <a:r>
              <a:rPr lang="en-US" altLang="en-US" dirty="0"/>
              <a:t>:</a:t>
            </a:r>
            <a:r>
              <a:rPr lang="zh-CN" altLang="en-US" dirty="0"/>
              <a:t>允许未经授权的人访问</a:t>
            </a:r>
            <a:endParaRPr lang="en-US" altLang="zh-CN" dirty="0"/>
          </a:p>
          <a:p>
            <a:pPr lvl="2">
              <a:lnSpc>
                <a:spcPct val="110000"/>
              </a:lnSpc>
            </a:pPr>
            <a:r>
              <a:rPr lang="zh-CN" altLang="en-US" dirty="0"/>
              <a:t>假阴性</a:t>
            </a:r>
            <a:r>
              <a:rPr lang="en-US" altLang="zh-CN" dirty="0"/>
              <a:t>(</a:t>
            </a:r>
            <a:r>
              <a:rPr lang="en-US" altLang="en-US" dirty="0"/>
              <a:t>False negative</a:t>
            </a:r>
            <a:r>
              <a:rPr lang="en-US" altLang="zh-CN" dirty="0"/>
              <a:t>)</a:t>
            </a:r>
            <a:r>
              <a:rPr lang="en-US" altLang="en-US" dirty="0"/>
              <a:t>:</a:t>
            </a:r>
            <a:r>
              <a:rPr lang="zh-CN" altLang="en-US" dirty="0"/>
              <a:t>禁止授权的人访问</a:t>
            </a:r>
            <a:endParaRPr lang="en-US" altLang="zh-CN" dirty="0"/>
          </a:p>
          <a:p>
            <a:pPr lvl="1">
              <a:lnSpc>
                <a:spcPct val="110000"/>
              </a:lnSpc>
            </a:pPr>
            <a:r>
              <a:rPr lang="zh-CN" altLang="en-US" dirty="0">
                <a:solidFill>
                  <a:srgbClr val="FF0000"/>
                </a:solidFill>
              </a:rPr>
              <a:t>隐私</a:t>
            </a:r>
            <a:r>
              <a:rPr lang="en-US" altLang="en-US" dirty="0">
                <a:solidFill>
                  <a:srgbClr val="FF0000"/>
                </a:solidFill>
              </a:rPr>
              <a:t>?</a:t>
            </a:r>
          </a:p>
          <a:p>
            <a:pPr lvl="1" eaLnBrk="1" hangingPunct="1">
              <a:lnSpc>
                <a:spcPct val="110000"/>
              </a:lnSpc>
            </a:pPr>
            <a:r>
              <a:rPr lang="zh-CN" altLang="en-US" dirty="0"/>
              <a:t>如果被伪造，如何</a:t>
            </a:r>
            <a:r>
              <a:rPr lang="en-US" altLang="zh-CN" dirty="0"/>
              <a:t>revoke</a:t>
            </a:r>
            <a:r>
              <a:rPr lang="en-US" altLang="en-US" dirty="0"/>
              <a:t>?</a:t>
            </a:r>
          </a:p>
        </p:txBody>
      </p:sp>
      <p:pic>
        <p:nvPicPr>
          <p:cNvPr id="56323" name="Picture 4" descr="print_pic"/>
          <p:cNvPicPr>
            <a:picLocks noChangeAspect="1" noChangeArrowheads="1"/>
          </p:cNvPicPr>
          <p:nvPr/>
        </p:nvPicPr>
        <p:blipFill>
          <a:blip r:embed="rId3">
            <a:extLst>
              <a:ext uri="{28A0092B-C50C-407E-A947-70E740481C1C}">
                <a14:useLocalDpi xmlns:a14="http://schemas.microsoft.com/office/drawing/2010/main" val="0"/>
              </a:ext>
            </a:extLst>
          </a:blip>
          <a:srcRect b="19084"/>
          <a:stretch>
            <a:fillRect/>
          </a:stretch>
        </p:blipFill>
        <p:spPr bwMode="auto">
          <a:xfrm>
            <a:off x="6410325" y="152400"/>
            <a:ext cx="25050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5" descr="ovalfingerpr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300" y="5410200"/>
            <a:ext cx="800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42</a:t>
            </a:fld>
            <a:endParaRPr lang="en-US"/>
          </a:p>
        </p:txBody>
      </p:sp>
    </p:spTree>
    <p:extLst>
      <p:ext uri="{BB962C8B-B14F-4D97-AF65-F5344CB8AC3E}">
        <p14:creationId xmlns:p14="http://schemas.microsoft.com/office/powerpoint/2010/main" val="129771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773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7773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773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7731">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7773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77731">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77731">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777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773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normAutofit/>
          </a:bodyPr>
          <a:lstStyle/>
          <a:p>
            <a:pPr eaLnBrk="1" hangingPunct="1"/>
            <a:r>
              <a:rPr lang="zh-CN" altLang="en-US" sz="4000" dirty="0"/>
              <a:t>生物识别技术</a:t>
            </a:r>
            <a:endParaRPr lang="en-US" altLang="en-US" sz="4000" dirty="0"/>
          </a:p>
        </p:txBody>
      </p:sp>
      <p:sp>
        <p:nvSpPr>
          <p:cNvPr id="57346" name="Rectangle 3"/>
          <p:cNvSpPr>
            <a:spLocks noGrp="1" noChangeArrowheads="1"/>
          </p:cNvSpPr>
          <p:nvPr>
            <p:ph type="body" idx="1"/>
          </p:nvPr>
        </p:nvSpPr>
        <p:spPr>
          <a:xfrm>
            <a:off x="628650" y="1710531"/>
            <a:ext cx="7886700" cy="4351338"/>
          </a:xfrm>
        </p:spPr>
        <p:txBody>
          <a:bodyPr/>
          <a:lstStyle/>
          <a:p>
            <a:pPr eaLnBrk="1" hangingPunct="1">
              <a:lnSpc>
                <a:spcPct val="110000"/>
              </a:lnSpc>
            </a:pPr>
            <a:r>
              <a:rPr lang="zh-CN" altLang="en-US" dirty="0"/>
              <a:t>常见用途</a:t>
            </a:r>
            <a:endParaRPr lang="en-US" altLang="en-US" dirty="0"/>
          </a:p>
          <a:p>
            <a:pPr lvl="1" eaLnBrk="1" hangingPunct="1">
              <a:lnSpc>
                <a:spcPct val="110000"/>
              </a:lnSpc>
            </a:pPr>
            <a:r>
              <a:rPr lang="zh-CN" altLang="en-US" dirty="0"/>
              <a:t>特殊情况下的物理安全</a:t>
            </a:r>
            <a:endParaRPr lang="en-US" altLang="zh-CN" dirty="0"/>
          </a:p>
          <a:p>
            <a:pPr lvl="1" eaLnBrk="1" hangingPunct="1">
              <a:lnSpc>
                <a:spcPct val="110000"/>
              </a:lnSpc>
            </a:pPr>
            <a:r>
              <a:rPr lang="zh-CN" altLang="en-US" dirty="0"/>
              <a:t>结合</a:t>
            </a:r>
            <a:r>
              <a:rPr lang="en-US" altLang="en-US" dirty="0"/>
              <a:t> </a:t>
            </a:r>
          </a:p>
          <a:p>
            <a:pPr lvl="2" eaLnBrk="1" hangingPunct="1">
              <a:lnSpc>
                <a:spcPct val="110000"/>
              </a:lnSpc>
            </a:pPr>
            <a:r>
              <a:rPr lang="zh-CN" altLang="en-US" dirty="0"/>
              <a:t>多种生物识别技术</a:t>
            </a:r>
            <a:endParaRPr lang="en-US" altLang="en-US" dirty="0"/>
          </a:p>
          <a:p>
            <a:pPr lvl="2" eaLnBrk="1" hangingPunct="1">
              <a:lnSpc>
                <a:spcPct val="110000"/>
              </a:lnSpc>
            </a:pPr>
            <a:r>
              <a:rPr lang="zh-CN" altLang="en-US" dirty="0"/>
              <a:t>生物识别和</a:t>
            </a:r>
            <a:r>
              <a:rPr lang="en-US" altLang="en-US" dirty="0"/>
              <a:t>PIN</a:t>
            </a:r>
          </a:p>
          <a:p>
            <a:pPr lvl="2" eaLnBrk="1" hangingPunct="1">
              <a:lnSpc>
                <a:spcPct val="110000"/>
              </a:lnSpc>
            </a:pPr>
            <a:r>
              <a:rPr lang="zh-CN" altLang="en-US" dirty="0"/>
              <a:t>生物识别和令牌</a:t>
            </a:r>
            <a:r>
              <a:rPr lang="en-US" altLang="zh-CN" dirty="0"/>
              <a:t>(</a:t>
            </a:r>
            <a:r>
              <a:rPr lang="en-US" altLang="en-US" dirty="0"/>
              <a:t>token</a:t>
            </a:r>
            <a:r>
              <a:rPr lang="en-US" altLang="zh-CN" dirty="0"/>
              <a:t>)</a:t>
            </a:r>
            <a:endParaRPr lang="en-US" altLang="en-US" dirty="0"/>
          </a:p>
        </p:txBody>
      </p:sp>
      <p:pic>
        <p:nvPicPr>
          <p:cNvPr id="57347" name="Picture 4" descr="fingerprint-mou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86200"/>
            <a:ext cx="227647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43</a:t>
            </a:fld>
            <a:endParaRPr lang="en-US"/>
          </a:p>
        </p:txBody>
      </p:sp>
    </p:spTree>
    <p:extLst>
      <p:ext uri="{BB962C8B-B14F-4D97-AF65-F5344CB8AC3E}">
        <p14:creationId xmlns:p14="http://schemas.microsoft.com/office/powerpoint/2010/main" val="805799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矩形 2"/>
          <p:cNvSpPr>
            <a:spLocks noChangeArrowheads="1"/>
          </p:cNvSpPr>
          <p:nvPr/>
        </p:nvSpPr>
        <p:spPr bwMode="auto">
          <a:xfrm>
            <a:off x="645933" y="1467277"/>
            <a:ext cx="7320625" cy="392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tx1"/>
              </a:buClr>
              <a:buFont typeface="Wingdings" charset="2"/>
              <a:buChar char="§"/>
              <a:defRPr sz="3200" b="1">
                <a:solidFill>
                  <a:schemeClr val="tx2"/>
                </a:solidFill>
                <a:latin typeface="Calibri" charset="0"/>
              </a:defRPr>
            </a:lvl1pPr>
            <a:lvl2pPr marL="914400" indent="-457200">
              <a:spcBef>
                <a:spcPct val="20000"/>
              </a:spcBef>
              <a:buClr>
                <a:schemeClr val="tx2"/>
              </a:buClr>
              <a:buFont typeface="Arial" charset="0"/>
              <a:buChar char="–"/>
              <a:defRPr sz="2800" b="1">
                <a:solidFill>
                  <a:schemeClr val="tx2"/>
                </a:solidFill>
                <a:latin typeface="Calibri" charset="0"/>
              </a:defRPr>
            </a:lvl2pPr>
            <a:lvl3pPr marL="1371600" indent="-4572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nSpc>
                <a:spcPct val="150000"/>
              </a:lnSpc>
              <a:spcBef>
                <a:spcPct val="0"/>
              </a:spcBef>
              <a:buSzPct val="50000"/>
              <a:buFont typeface="Wingdings" charset="2"/>
              <a:buChar char="l"/>
            </a:pPr>
            <a:r>
              <a:rPr lang="en-US" altLang="zh-CN" sz="2800" b="0" dirty="0">
                <a:solidFill>
                  <a:srgbClr val="000000"/>
                </a:solidFill>
                <a:latin typeface="等线" panose="02010600030101010101" pitchFamily="2" charset="-122"/>
                <a:ea typeface="等线" panose="02010600030101010101" pitchFamily="2" charset="-122"/>
              </a:rPr>
              <a:t>RSA</a:t>
            </a:r>
            <a:r>
              <a:rPr lang="zh-CN" altLang="en-US" sz="2800" b="0" dirty="0">
                <a:solidFill>
                  <a:srgbClr val="000000"/>
                </a:solidFill>
                <a:latin typeface="等线" panose="02010600030101010101" pitchFamily="2" charset="-122"/>
                <a:ea typeface="等线" panose="02010600030101010101" pitchFamily="2" charset="-122"/>
              </a:rPr>
              <a:t> </a:t>
            </a:r>
            <a:r>
              <a:rPr lang="en-US" altLang="zh-CN" sz="2800" b="0" dirty="0">
                <a:solidFill>
                  <a:srgbClr val="000000"/>
                </a:solidFill>
                <a:latin typeface="等线" panose="02010600030101010101" pitchFamily="2" charset="-122"/>
                <a:ea typeface="等线" panose="02010600030101010101" pitchFamily="2" charset="-122"/>
              </a:rPr>
              <a:t>2017</a:t>
            </a:r>
            <a:r>
              <a:rPr lang="zh-CN" altLang="en-US" sz="2800" b="0" dirty="0">
                <a:solidFill>
                  <a:srgbClr val="000000"/>
                </a:solidFill>
                <a:latin typeface="等线" panose="02010600030101010101" pitchFamily="2" charset="-122"/>
                <a:ea typeface="等线" panose="02010600030101010101" pitchFamily="2" charset="-122"/>
              </a:rPr>
              <a:t>创新沙盒冠军</a:t>
            </a:r>
            <a:r>
              <a:rPr lang="en-US" altLang="zh-CN" sz="2800" b="0" dirty="0">
                <a:solidFill>
                  <a:srgbClr val="000000"/>
                </a:solidFill>
                <a:latin typeface="等线" panose="02010600030101010101" pitchFamily="2" charset="-122"/>
                <a:ea typeface="等线" panose="02010600030101010101" pitchFamily="2" charset="-122"/>
              </a:rPr>
              <a:t>UNIFYID </a:t>
            </a:r>
            <a:r>
              <a:rPr lang="en-US" altLang="zh-CN" sz="2000" b="0" dirty="0">
                <a:solidFill>
                  <a:srgbClr val="000000"/>
                </a:solidFill>
                <a:latin typeface="等线" panose="02010600030101010101" pitchFamily="2" charset="-122"/>
                <a:ea typeface="等线" panose="02010600030101010101" pitchFamily="2" charset="-122"/>
              </a:rPr>
              <a:t>(https://</a:t>
            </a:r>
            <a:r>
              <a:rPr lang="en-US" altLang="zh-CN" sz="2000" b="0" dirty="0" err="1">
                <a:solidFill>
                  <a:srgbClr val="000000"/>
                </a:solidFill>
                <a:latin typeface="等线" panose="02010600030101010101" pitchFamily="2" charset="-122"/>
                <a:ea typeface="等线" panose="02010600030101010101" pitchFamily="2" charset="-122"/>
              </a:rPr>
              <a:t>unify.id</a:t>
            </a:r>
            <a:r>
              <a:rPr lang="en-US" altLang="zh-CN" sz="2000" b="0" dirty="0">
                <a:solidFill>
                  <a:srgbClr val="000000"/>
                </a:solidFill>
                <a:latin typeface="等线" panose="02010600030101010101" pitchFamily="2" charset="-122"/>
                <a:ea typeface="等线" panose="02010600030101010101" pitchFamily="2" charset="-122"/>
              </a:rPr>
              <a:t>)</a:t>
            </a:r>
          </a:p>
          <a:p>
            <a:pPr lvl="1" eaLnBrk="1" hangingPunct="1">
              <a:lnSpc>
                <a:spcPct val="150000"/>
              </a:lnSpc>
              <a:spcBef>
                <a:spcPct val="0"/>
              </a:spcBef>
              <a:buClr>
                <a:schemeClr val="tx1"/>
              </a:buClr>
              <a:buFont typeface="Arial" panose="020B0604020202020204" pitchFamily="34" charset="0"/>
              <a:buChar char="•"/>
            </a:pPr>
            <a:r>
              <a:rPr lang="zh-CN" altLang="en-US" sz="2000" b="0" dirty="0">
                <a:solidFill>
                  <a:srgbClr val="000000"/>
                </a:solidFill>
                <a:latin typeface="等线" panose="02010600030101010101" pitchFamily="2" charset="-122"/>
                <a:ea typeface="等线" panose="02010600030101010101" pitchFamily="2" charset="-122"/>
              </a:rPr>
              <a:t>利用现在越来越丰富的各种传感器获取用户的数据。比如，手机里的陀螺仪，加速器，</a:t>
            </a:r>
            <a:r>
              <a:rPr lang="en-US" altLang="zh-CN" sz="2000" b="0" dirty="0">
                <a:solidFill>
                  <a:srgbClr val="000000"/>
                </a:solidFill>
                <a:latin typeface="等线" panose="02010600030101010101" pitchFamily="2" charset="-122"/>
                <a:ea typeface="等线" panose="02010600030101010101" pitchFamily="2" charset="-122"/>
              </a:rPr>
              <a:t>GPS</a:t>
            </a:r>
            <a:r>
              <a:rPr lang="zh-CN" altLang="en-US" sz="2000" b="0" dirty="0">
                <a:solidFill>
                  <a:srgbClr val="000000"/>
                </a:solidFill>
                <a:latin typeface="等线" panose="02010600030101010101" pitchFamily="2" charset="-122"/>
                <a:ea typeface="等线" panose="02010600030101010101" pitchFamily="2" charset="-122"/>
              </a:rPr>
              <a:t>，周围光感应，</a:t>
            </a:r>
            <a:r>
              <a:rPr lang="en-US" altLang="zh-CN" sz="2000" b="0" dirty="0">
                <a:solidFill>
                  <a:srgbClr val="000000"/>
                </a:solidFill>
                <a:latin typeface="等线" panose="02010600030101010101" pitchFamily="2" charset="-122"/>
                <a:ea typeface="等线" panose="02010600030101010101" pitchFamily="2" charset="-122"/>
              </a:rPr>
              <a:t>WIFI</a:t>
            </a:r>
            <a:r>
              <a:rPr lang="zh-CN" altLang="en-US" sz="2000" b="0" dirty="0">
                <a:solidFill>
                  <a:srgbClr val="000000"/>
                </a:solidFill>
                <a:latin typeface="等线" panose="02010600030101010101" pitchFamily="2" charset="-122"/>
                <a:ea typeface="等线" panose="02010600030101010101" pitchFamily="2" charset="-122"/>
              </a:rPr>
              <a:t>，蓝牙等等，对</a:t>
            </a:r>
            <a:r>
              <a:rPr lang="en-US" altLang="zh-CN" sz="2000" b="0" dirty="0">
                <a:solidFill>
                  <a:srgbClr val="000000"/>
                </a:solidFill>
                <a:latin typeface="等线" panose="02010600030101010101" pitchFamily="2" charset="-122"/>
                <a:ea typeface="等线" panose="02010600030101010101" pitchFamily="2" charset="-122"/>
              </a:rPr>
              <a:t>pc</a:t>
            </a:r>
            <a:r>
              <a:rPr lang="zh-CN" altLang="en-US" sz="2000" b="0" dirty="0">
                <a:solidFill>
                  <a:srgbClr val="000000"/>
                </a:solidFill>
                <a:latin typeface="等线" panose="02010600030101010101" pitchFamily="2" charset="-122"/>
                <a:ea typeface="等线" panose="02010600030101010101" pitchFamily="2" charset="-122"/>
              </a:rPr>
              <a:t>可以包括击键间隔，鼠标的移动和滚轮的滚动，触摸板的移动，周边</a:t>
            </a:r>
            <a:r>
              <a:rPr lang="en-US" altLang="zh-CN" sz="2000" b="0" dirty="0">
                <a:solidFill>
                  <a:srgbClr val="000000"/>
                </a:solidFill>
                <a:latin typeface="等线" panose="02010600030101010101" pitchFamily="2" charset="-122"/>
                <a:ea typeface="等线" panose="02010600030101010101" pitchFamily="2" charset="-122"/>
              </a:rPr>
              <a:t>WIFI</a:t>
            </a:r>
            <a:r>
              <a:rPr lang="zh-CN" altLang="en-US" sz="2000" b="0" dirty="0">
                <a:solidFill>
                  <a:srgbClr val="000000"/>
                </a:solidFill>
                <a:latin typeface="等线" panose="02010600030101010101" pitchFamily="2" charset="-122"/>
                <a:ea typeface="等线" panose="02010600030101010101" pitchFamily="2" charset="-122"/>
              </a:rPr>
              <a:t>，蓝牙等等</a:t>
            </a:r>
            <a:endParaRPr lang="en-US" altLang="zh-CN" sz="2000" b="0" dirty="0">
              <a:solidFill>
                <a:srgbClr val="000000"/>
              </a:solidFill>
              <a:latin typeface="等线" panose="02010600030101010101" pitchFamily="2" charset="-122"/>
              <a:ea typeface="等线" panose="02010600030101010101" pitchFamily="2" charset="-122"/>
            </a:endParaRPr>
          </a:p>
          <a:p>
            <a:pPr lvl="1" eaLnBrk="1" hangingPunct="1">
              <a:lnSpc>
                <a:spcPct val="150000"/>
              </a:lnSpc>
              <a:spcBef>
                <a:spcPct val="0"/>
              </a:spcBef>
              <a:buClr>
                <a:schemeClr val="tx1"/>
              </a:buClr>
              <a:buFont typeface="Arial" panose="020B0604020202020204" pitchFamily="34" charset="0"/>
              <a:buChar char="•"/>
            </a:pPr>
            <a:r>
              <a:rPr lang="zh-CN" altLang="en-US" sz="2000" b="0" dirty="0">
                <a:solidFill>
                  <a:srgbClr val="000000"/>
                </a:solidFill>
                <a:latin typeface="等线" panose="02010600030101010101" pitchFamily="2" charset="-122"/>
                <a:ea typeface="等线" panose="02010600030101010101" pitchFamily="2" charset="-122"/>
              </a:rPr>
              <a:t>基于这些数据上传云端并使用学习算法，对用户的行为进行学习。</a:t>
            </a:r>
            <a:endParaRPr lang="en-US" altLang="zh-CN" sz="2000" b="0" dirty="0">
              <a:solidFill>
                <a:srgbClr val="000000"/>
              </a:solidFill>
              <a:latin typeface="等线" panose="02010600030101010101" pitchFamily="2" charset="-122"/>
              <a:ea typeface="等线" panose="02010600030101010101" pitchFamily="2" charset="-122"/>
            </a:endParaRPr>
          </a:p>
          <a:p>
            <a:pPr lvl="1" eaLnBrk="1" hangingPunct="1">
              <a:lnSpc>
                <a:spcPct val="150000"/>
              </a:lnSpc>
              <a:spcBef>
                <a:spcPct val="0"/>
              </a:spcBef>
              <a:buClr>
                <a:schemeClr val="tx1"/>
              </a:buClr>
              <a:buFont typeface="Arial" panose="020B0604020202020204" pitchFamily="34" charset="0"/>
              <a:buChar char="•"/>
            </a:pPr>
            <a:r>
              <a:rPr lang="en-US" altLang="zh-CN" sz="2000" b="0" dirty="0">
                <a:solidFill>
                  <a:srgbClr val="000000"/>
                </a:solidFill>
                <a:latin typeface="等线" panose="02010600030101010101" pitchFamily="2" charset="-122"/>
                <a:ea typeface="等线" panose="02010600030101010101" pitchFamily="2" charset="-122"/>
              </a:rPr>
              <a:t>5</a:t>
            </a:r>
            <a:r>
              <a:rPr lang="zh-CN" altLang="en-US" sz="2000" b="0" dirty="0">
                <a:solidFill>
                  <a:srgbClr val="000000"/>
                </a:solidFill>
                <a:latin typeface="等线" panose="02010600030101010101" pitchFamily="2" charset="-122"/>
                <a:ea typeface="等线" panose="02010600030101010101" pitchFamily="2" charset="-122"/>
              </a:rPr>
              <a:t>个</a:t>
            </a:r>
            <a:r>
              <a:rPr lang="en-US" altLang="zh-CN" sz="2000" b="0" dirty="0">
                <a:solidFill>
                  <a:srgbClr val="000000"/>
                </a:solidFill>
                <a:latin typeface="等线" panose="02010600030101010101" pitchFamily="2" charset="-122"/>
                <a:ea typeface="等线" panose="02010600030101010101" pitchFamily="2" charset="-122"/>
              </a:rPr>
              <a:t>9</a:t>
            </a:r>
            <a:r>
              <a:rPr lang="zh-CN" altLang="en-US" sz="2000" b="0" dirty="0">
                <a:solidFill>
                  <a:srgbClr val="000000"/>
                </a:solidFill>
                <a:latin typeface="等线" panose="02010600030101010101" pitchFamily="2" charset="-122"/>
                <a:ea typeface="等线" panose="02010600030101010101" pitchFamily="2" charset="-122"/>
              </a:rPr>
              <a:t>的识别正确率</a:t>
            </a:r>
          </a:p>
        </p:txBody>
      </p:sp>
      <p:sp>
        <p:nvSpPr>
          <p:cNvPr id="4" name="Rectangle 2"/>
          <p:cNvSpPr txBox="1">
            <a:spLocks noChangeArrowheads="1"/>
          </p:cNvSpPr>
          <p:nvPr/>
        </p:nvSpPr>
        <p:spPr>
          <a:xfrm>
            <a:off x="457200" y="634169"/>
            <a:ext cx="8229600" cy="838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t>生物识别技术</a:t>
            </a:r>
            <a:r>
              <a:rPr lang="en-US" altLang="zh-CN" sz="3600" dirty="0"/>
              <a:t>(</a:t>
            </a:r>
            <a:r>
              <a:rPr lang="en-US" altLang="en-US" sz="3600" dirty="0"/>
              <a:t>Biometrics</a:t>
            </a:r>
            <a:r>
              <a:rPr lang="en-US" altLang="zh-CN" sz="3600" dirty="0"/>
              <a:t>)</a:t>
            </a:r>
            <a:endParaRPr lang="en-US" altLang="en-US" sz="3600" dirty="0"/>
          </a:p>
        </p:txBody>
      </p:sp>
      <p:sp>
        <p:nvSpPr>
          <p:cNvPr id="3" name="Slide Number Placeholder 2"/>
          <p:cNvSpPr>
            <a:spLocks noGrp="1"/>
          </p:cNvSpPr>
          <p:nvPr>
            <p:ph type="sldNum" sz="quarter" idx="12"/>
          </p:nvPr>
        </p:nvSpPr>
        <p:spPr/>
        <p:txBody>
          <a:bodyPr/>
          <a:lstStyle/>
          <a:p>
            <a:fld id="{297DE729-F9B5-6B4A-8061-A00ED75EC337}" type="slidenum">
              <a:rPr lang="en-US" smtClean="0"/>
              <a:t>44</a:t>
            </a:fld>
            <a:endParaRPr lang="en-US"/>
          </a:p>
        </p:txBody>
      </p:sp>
    </p:spTree>
    <p:extLst>
      <p:ext uri="{BB962C8B-B14F-4D97-AF65-F5344CB8AC3E}">
        <p14:creationId xmlns:p14="http://schemas.microsoft.com/office/powerpoint/2010/main" val="1521415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a:xfrm>
            <a:off x="628650" y="1690689"/>
            <a:ext cx="7886700" cy="4351338"/>
          </a:xfrm>
        </p:spPr>
        <p:txBody>
          <a:bodyPr>
            <a:normAutofit fontScale="92500" lnSpcReduction="20000"/>
          </a:bodyPr>
          <a:lstStyle/>
          <a:p>
            <a:pPr>
              <a:lnSpc>
                <a:spcPct val="120000"/>
              </a:lnSpc>
            </a:pPr>
            <a:r>
              <a:rPr lang="zh-CN" altLang="en-US" dirty="0"/>
              <a:t>用户认证</a:t>
            </a:r>
            <a:endParaRPr lang="en-US" altLang="zh-CN" dirty="0"/>
          </a:p>
          <a:p>
            <a:pPr lvl="1">
              <a:lnSpc>
                <a:spcPct val="120000"/>
              </a:lnSpc>
            </a:pPr>
            <a:r>
              <a:rPr lang="zh-CN" altLang="en-US" dirty="0"/>
              <a:t>口令认证，</a:t>
            </a:r>
            <a:r>
              <a:rPr lang="en-US" altLang="zh-CN" dirty="0"/>
              <a:t>Salt</a:t>
            </a:r>
          </a:p>
          <a:p>
            <a:pPr lvl="1">
              <a:lnSpc>
                <a:spcPct val="120000"/>
              </a:lnSpc>
            </a:pPr>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lnSpc>
                <a:spcPct val="120000"/>
              </a:lnSpc>
            </a:pPr>
            <a:r>
              <a:rPr lang="zh-CN" altLang="en-US" dirty="0"/>
              <a:t>动态口令</a:t>
            </a:r>
            <a:endParaRPr lang="en-US" altLang="zh-CN" dirty="0"/>
          </a:p>
          <a:p>
            <a:pPr lvl="1">
              <a:lnSpc>
                <a:spcPct val="120000"/>
              </a:lnSpc>
            </a:pPr>
            <a:r>
              <a:rPr lang="zh-CN" altLang="en-US" dirty="0"/>
              <a:t>生物识别技术</a:t>
            </a:r>
            <a:endParaRPr lang="en-US" altLang="zh-CN" dirty="0"/>
          </a:p>
          <a:p>
            <a:pPr lvl="1">
              <a:lnSpc>
                <a:spcPct val="120000"/>
              </a:lnSpc>
            </a:pPr>
            <a:r>
              <a:rPr lang="zh-CN" altLang="en-US" dirty="0">
                <a:solidFill>
                  <a:srgbClr val="FF0000"/>
                </a:solidFill>
              </a:rPr>
              <a:t>基于令牌</a:t>
            </a:r>
            <a:r>
              <a:rPr lang="en-US" altLang="zh-CN" dirty="0">
                <a:solidFill>
                  <a:srgbClr val="FF0000"/>
                </a:solidFill>
              </a:rPr>
              <a:t>(Token-based)</a:t>
            </a:r>
            <a:r>
              <a:rPr lang="zh-CN" altLang="en-US" dirty="0">
                <a:solidFill>
                  <a:srgbClr val="FF0000"/>
                </a:solidFill>
              </a:rPr>
              <a:t>的认证</a:t>
            </a:r>
            <a:endParaRPr lang="en-US" altLang="zh-CN" dirty="0">
              <a:solidFill>
                <a:srgbClr val="FF0000"/>
              </a:solidFill>
            </a:endParaRPr>
          </a:p>
          <a:p>
            <a:pPr lvl="1">
              <a:lnSpc>
                <a:spcPct val="120000"/>
              </a:lnSpc>
            </a:pPr>
            <a:r>
              <a:rPr lang="en-US" altLang="zh-CN" dirty="0"/>
              <a:t>FIDO</a:t>
            </a:r>
            <a:endParaRPr lang="en-US" dirty="0">
              <a:solidFill>
                <a:srgbClr val="FF0000"/>
              </a:solidFill>
            </a:endParaRPr>
          </a:p>
          <a:p>
            <a:pPr>
              <a:lnSpc>
                <a:spcPct val="120000"/>
              </a:lnSpc>
            </a:pPr>
            <a:r>
              <a:rPr lang="zh-CN" altLang="en-US" dirty="0"/>
              <a:t>分布式系统中的身份认证</a:t>
            </a:r>
            <a:endParaRPr lang="en-US" altLang="zh-CN" dirty="0"/>
          </a:p>
          <a:p>
            <a:pPr lvl="1">
              <a:lnSpc>
                <a:spcPct val="120000"/>
              </a:lnSpc>
            </a:pPr>
            <a:r>
              <a:rPr lang="zh-CN" altLang="en-US" dirty="0"/>
              <a:t>单点登录系统</a:t>
            </a:r>
            <a:r>
              <a:rPr lang="en-US" altLang="zh-CN" dirty="0"/>
              <a:t>(Single</a:t>
            </a:r>
            <a:r>
              <a:rPr lang="zh-CN" altLang="en-US" dirty="0"/>
              <a:t> </a:t>
            </a:r>
            <a:r>
              <a:rPr lang="en-US" altLang="zh-CN" dirty="0"/>
              <a:t>Sign-On)</a:t>
            </a:r>
          </a:p>
          <a:p>
            <a:pPr lvl="1">
              <a:lnSpc>
                <a:spcPct val="120000"/>
              </a:lnSpc>
            </a:pPr>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45</a:t>
            </a:fld>
            <a:endParaRPr lang="en-US"/>
          </a:p>
        </p:txBody>
      </p:sp>
    </p:spTree>
    <p:extLst>
      <p:ext uri="{BB962C8B-B14F-4D97-AF65-F5344CB8AC3E}">
        <p14:creationId xmlns:p14="http://schemas.microsoft.com/office/powerpoint/2010/main" val="1508399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228600" y="385478"/>
            <a:ext cx="7010400" cy="1143000"/>
          </a:xfrm>
        </p:spPr>
        <p:txBody>
          <a:bodyPr>
            <a:normAutofit/>
          </a:bodyPr>
          <a:lstStyle/>
          <a:p>
            <a:r>
              <a:rPr lang="zh-CN" altLang="en-US" sz="3600" dirty="0"/>
              <a:t>基于令牌的认证智能卡</a:t>
            </a:r>
            <a:r>
              <a:rPr lang="en-US" altLang="zh-CN" sz="3600" dirty="0"/>
              <a:t>(</a:t>
            </a:r>
            <a:r>
              <a:rPr lang="en-US" altLang="en-US" sz="3600" dirty="0"/>
              <a:t>Token-based Authentication</a:t>
            </a:r>
            <a:r>
              <a:rPr lang="zh-CN" altLang="en-US" sz="3600" dirty="0"/>
              <a:t> </a:t>
            </a:r>
            <a:r>
              <a:rPr lang="en-US" altLang="en-US" sz="3600" dirty="0"/>
              <a:t>Smart Card</a:t>
            </a:r>
            <a:r>
              <a:rPr lang="en-US" altLang="zh-CN" sz="3600" dirty="0"/>
              <a:t>)</a:t>
            </a:r>
            <a:endParaRPr lang="en-US" altLang="en-US" sz="3600" dirty="0"/>
          </a:p>
        </p:txBody>
      </p:sp>
      <p:sp>
        <p:nvSpPr>
          <p:cNvPr id="58370" name="Rectangle 3"/>
          <p:cNvSpPr>
            <a:spLocks noGrp="1" noChangeArrowheads="1"/>
          </p:cNvSpPr>
          <p:nvPr>
            <p:ph type="body" idx="1"/>
          </p:nvPr>
        </p:nvSpPr>
        <p:spPr>
          <a:xfrm>
            <a:off x="228600" y="1751161"/>
            <a:ext cx="8534400" cy="5296249"/>
          </a:xfrm>
        </p:spPr>
        <p:txBody>
          <a:bodyPr/>
          <a:lstStyle/>
          <a:p>
            <a:pPr eaLnBrk="1" hangingPunct="1">
              <a:lnSpc>
                <a:spcPct val="110000"/>
              </a:lnSpc>
            </a:pPr>
            <a:r>
              <a:rPr lang="zh-CN" altLang="en-US" dirty="0">
                <a:latin typeface="等线" panose="02010600030101010101" pitchFamily="2" charset="-122"/>
                <a:ea typeface="等线" panose="02010600030101010101" pitchFamily="2" charset="-122"/>
              </a:rPr>
              <a:t>具有嵌入式</a:t>
            </a:r>
            <a:r>
              <a:rPr lang="en-US" altLang="zh-CN" dirty="0">
                <a:latin typeface="等线" panose="02010600030101010101" pitchFamily="2" charset="-122"/>
                <a:ea typeface="等线" panose="02010600030101010101" pitchFamily="2" charset="-122"/>
              </a:rPr>
              <a:t>CPU</a:t>
            </a:r>
            <a:r>
              <a:rPr lang="zh-CN" altLang="en-US" dirty="0">
                <a:latin typeface="等线" panose="02010600030101010101" pitchFamily="2" charset="-122"/>
                <a:ea typeface="等线" panose="02010600030101010101" pitchFamily="2" charset="-122"/>
              </a:rPr>
              <a:t>和内存</a:t>
            </a:r>
            <a:endParaRPr lang="en-US" altLang="zh-CN" dirty="0">
              <a:latin typeface="等线" panose="02010600030101010101" pitchFamily="2" charset="-122"/>
              <a:ea typeface="等线" panose="02010600030101010101" pitchFamily="2" charset="-122"/>
            </a:endParaRPr>
          </a:p>
          <a:p>
            <a:pPr lvl="1">
              <a:lnSpc>
                <a:spcPct val="110000"/>
              </a:lnSpc>
            </a:pPr>
            <a:r>
              <a:rPr lang="zh-CN" altLang="en-US" dirty="0">
                <a:latin typeface="等线" panose="02010600030101010101" pitchFamily="2" charset="-122"/>
                <a:ea typeface="等线" panose="02010600030101010101" pitchFamily="2" charset="-122"/>
              </a:rPr>
              <a:t>与小型智能卡阅读器进行对话</a:t>
            </a:r>
            <a:endParaRPr lang="en-US" altLang="en-US" dirty="0">
              <a:latin typeface="等线" panose="02010600030101010101" pitchFamily="2" charset="-122"/>
              <a:ea typeface="等线" panose="02010600030101010101" pitchFamily="2" charset="-122"/>
            </a:endParaRPr>
          </a:p>
          <a:p>
            <a:pPr eaLnBrk="1" hangingPunct="1">
              <a:lnSpc>
                <a:spcPct val="110000"/>
              </a:lnSpc>
            </a:pPr>
            <a:r>
              <a:rPr lang="zh-CN" altLang="en-US" dirty="0">
                <a:latin typeface="等线" panose="02010600030101010101" pitchFamily="2" charset="-122"/>
                <a:ea typeface="等线" panose="02010600030101010101" pitchFamily="2" charset="-122"/>
              </a:rPr>
              <a:t>各种形式</a:t>
            </a:r>
            <a:endParaRPr lang="en-US" altLang="en-US" dirty="0">
              <a:latin typeface="等线" panose="02010600030101010101" pitchFamily="2" charset="-122"/>
              <a:ea typeface="等线" panose="02010600030101010101" pitchFamily="2" charset="-122"/>
            </a:endParaRPr>
          </a:p>
          <a:p>
            <a:pPr lvl="1" eaLnBrk="1" hangingPunct="1">
              <a:lnSpc>
                <a:spcPct val="110000"/>
              </a:lnSpc>
            </a:pPr>
            <a:r>
              <a:rPr lang="en-US" altLang="en-US" dirty="0">
                <a:latin typeface="等线" panose="02010600030101010101" pitchFamily="2" charset="-122"/>
                <a:ea typeface="等线" panose="02010600030101010101" pitchFamily="2" charset="-122"/>
              </a:rPr>
              <a:t>PIN </a:t>
            </a:r>
            <a:r>
              <a:rPr lang="zh-CN" altLang="en-US" dirty="0">
                <a:latin typeface="等线" panose="02010600030101010101" pitchFamily="2" charset="-122"/>
                <a:ea typeface="等线" panose="02010600030101010101" pitchFamily="2" charset="-122"/>
              </a:rPr>
              <a:t>保护的存储卡</a:t>
            </a:r>
            <a:endParaRPr lang="en-US" altLang="en-US" dirty="0">
              <a:latin typeface="等线" panose="02010600030101010101" pitchFamily="2" charset="-122"/>
              <a:ea typeface="等线" panose="02010600030101010101" pitchFamily="2" charset="-122"/>
            </a:endParaRPr>
          </a:p>
          <a:p>
            <a:pPr lvl="2" eaLnBrk="1" hangingPunct="1">
              <a:lnSpc>
                <a:spcPct val="110000"/>
              </a:lnSpc>
            </a:pPr>
            <a:r>
              <a:rPr lang="zh-CN" altLang="en-US" dirty="0">
                <a:latin typeface="等线" panose="02010600030101010101" pitchFamily="2" charset="-122"/>
                <a:ea typeface="等线" panose="02010600030101010101" pitchFamily="2" charset="-122"/>
              </a:rPr>
              <a:t>输入</a:t>
            </a:r>
            <a:r>
              <a:rPr lang="en-US" altLang="en-US" dirty="0">
                <a:latin typeface="等线" panose="02010600030101010101" pitchFamily="2" charset="-122"/>
                <a:ea typeface="等线" panose="02010600030101010101" pitchFamily="2" charset="-122"/>
              </a:rPr>
              <a:t>PIN</a:t>
            </a:r>
            <a:r>
              <a:rPr lang="zh-CN" altLang="en-US" dirty="0">
                <a:latin typeface="等线" panose="02010600030101010101" pitchFamily="2" charset="-122"/>
                <a:ea typeface="等线" panose="02010600030101010101" pitchFamily="2" charset="-122"/>
              </a:rPr>
              <a:t>以获取密码</a:t>
            </a:r>
            <a:endParaRPr lang="en-US" altLang="zh-CN" dirty="0">
              <a:latin typeface="等线" panose="02010600030101010101" pitchFamily="2" charset="-122"/>
              <a:ea typeface="等线" panose="02010600030101010101" pitchFamily="2" charset="-122"/>
            </a:endParaRPr>
          </a:p>
          <a:p>
            <a:pPr lvl="1">
              <a:lnSpc>
                <a:spcPct val="110000"/>
              </a:lnSpc>
            </a:pPr>
            <a:r>
              <a:rPr lang="zh-CN" altLang="en-US" dirty="0">
                <a:latin typeface="等线" panose="02010600030101010101" pitchFamily="2" charset="-122"/>
                <a:ea typeface="等线" panose="02010600030101010101" pitchFamily="2" charset="-122"/>
              </a:rPr>
              <a:t>基于</a:t>
            </a:r>
            <a:r>
              <a:rPr lang="en-US" altLang="en-US" dirty="0">
                <a:latin typeface="等线" panose="02010600030101010101" pitchFamily="2" charset="-122"/>
                <a:ea typeface="等线" panose="02010600030101010101" pitchFamily="2" charset="-122"/>
              </a:rPr>
              <a:t>PIN </a:t>
            </a:r>
            <a:r>
              <a:rPr lang="zh-CN" altLang="en-US" dirty="0">
                <a:latin typeface="等线" panose="02010600030101010101" pitchFamily="2" charset="-122"/>
                <a:ea typeface="等线" panose="02010600030101010101" pitchFamily="2" charset="-122"/>
              </a:rPr>
              <a:t>和智能手机的令牌</a:t>
            </a:r>
            <a:r>
              <a:rPr lang="en-US" altLang="en-US" dirty="0">
                <a:latin typeface="等线" panose="02010600030101010101" pitchFamily="2" charset="-122"/>
                <a:ea typeface="等线" panose="02010600030101010101" pitchFamily="2" charset="-122"/>
              </a:rPr>
              <a:t> </a:t>
            </a:r>
          </a:p>
          <a:p>
            <a:pPr lvl="2">
              <a:lnSpc>
                <a:spcPct val="110000"/>
              </a:lnSpc>
            </a:pPr>
            <a:r>
              <a:rPr lang="en-US" altLang="en-US" dirty="0">
                <a:latin typeface="等线" panose="02010600030101010101" pitchFamily="2" charset="-122"/>
                <a:ea typeface="等线" panose="02010600030101010101" pitchFamily="2" charset="-122"/>
              </a:rPr>
              <a:t>Google </a:t>
            </a:r>
            <a:r>
              <a:rPr lang="zh-CN" altLang="en-US" dirty="0">
                <a:latin typeface="等线" panose="02010600030101010101" pitchFamily="2" charset="-122"/>
                <a:ea typeface="等线" panose="02010600030101010101" pitchFamily="2" charset="-122"/>
              </a:rPr>
              <a:t>认证</a:t>
            </a:r>
            <a:endParaRPr lang="en-US" altLang="en-US" dirty="0">
              <a:latin typeface="等线" panose="02010600030101010101" pitchFamily="2" charset="-122"/>
              <a:ea typeface="等线" panose="02010600030101010101" pitchFamily="2" charset="-122"/>
            </a:endParaRPr>
          </a:p>
          <a:p>
            <a:pPr lvl="1" eaLnBrk="1" hangingPunct="1">
              <a:lnSpc>
                <a:spcPct val="110000"/>
              </a:lnSpc>
            </a:pPr>
            <a:r>
              <a:rPr lang="zh-CN" altLang="en-US" dirty="0">
                <a:latin typeface="等线" panose="02010600030101010101" pitchFamily="2" charset="-122"/>
                <a:ea typeface="等线" panose="02010600030101010101" pitchFamily="2" charset="-122"/>
              </a:rPr>
              <a:t>挑战</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应答卡</a:t>
            </a:r>
            <a:endParaRPr lang="en-US" altLang="en-US" dirty="0">
              <a:latin typeface="等线" panose="02010600030101010101" pitchFamily="2" charset="-122"/>
              <a:ea typeface="等线" panose="02010600030101010101" pitchFamily="2" charset="-122"/>
            </a:endParaRPr>
          </a:p>
          <a:p>
            <a:pPr lvl="2" eaLnBrk="1" hangingPunct="1">
              <a:lnSpc>
                <a:spcPct val="110000"/>
              </a:lnSpc>
            </a:pPr>
            <a:r>
              <a:rPr lang="zh-CN" altLang="en-US" dirty="0">
                <a:latin typeface="等线" panose="02010600030101010101" pitchFamily="2" charset="-122"/>
                <a:ea typeface="等线" panose="02010600030101010101" pitchFamily="2" charset="-122"/>
              </a:rPr>
              <a:t>计算机创建一个随机挑战</a:t>
            </a:r>
            <a:endParaRPr lang="en-US" altLang="en-US" dirty="0">
              <a:latin typeface="等线" panose="02010600030101010101" pitchFamily="2" charset="-122"/>
              <a:ea typeface="等线" panose="02010600030101010101" pitchFamily="2" charset="-122"/>
            </a:endParaRPr>
          </a:p>
          <a:p>
            <a:pPr lvl="2" eaLnBrk="1" hangingPunct="1">
              <a:lnSpc>
                <a:spcPct val="110000"/>
              </a:lnSpc>
            </a:pPr>
            <a:r>
              <a:rPr lang="zh-CN" altLang="en-US" dirty="0">
                <a:latin typeface="等线" panose="02010600030101010101" pitchFamily="2" charset="-122"/>
                <a:ea typeface="等线" panose="02010600030101010101" pitchFamily="2" charset="-122"/>
              </a:rPr>
              <a:t>输入</a:t>
            </a:r>
            <a:r>
              <a:rPr lang="en-US" altLang="en-US" dirty="0">
                <a:latin typeface="等线" panose="02010600030101010101" pitchFamily="2" charset="-122"/>
                <a:ea typeface="等线" panose="02010600030101010101" pitchFamily="2" charset="-122"/>
              </a:rPr>
              <a:t>PIN </a:t>
            </a:r>
            <a:r>
              <a:rPr lang="zh-CN" altLang="en-US" dirty="0">
                <a:latin typeface="等线" panose="02010600030101010101" pitchFamily="2" charset="-122"/>
                <a:ea typeface="等线" panose="02010600030101010101" pitchFamily="2" charset="-122"/>
              </a:rPr>
              <a:t>对卡内的挑战值进行加密</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解密</a:t>
            </a:r>
            <a:endParaRPr lang="en-US" altLang="en-US" dirty="0">
              <a:latin typeface="等线" panose="02010600030101010101" pitchFamily="2" charset="-122"/>
              <a:ea typeface="等线" panose="02010600030101010101" pitchFamily="2" charset="-122"/>
            </a:endParaRPr>
          </a:p>
        </p:txBody>
      </p:sp>
      <p:pic>
        <p:nvPicPr>
          <p:cNvPr id="58371" name="Picture 4" descr="eToken NG-O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0" y="0"/>
            <a:ext cx="16573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46</a:t>
            </a:fld>
            <a:endParaRPr lang="en-US"/>
          </a:p>
        </p:txBody>
      </p:sp>
    </p:spTree>
    <p:extLst>
      <p:ext uri="{BB962C8B-B14F-4D97-AF65-F5344CB8AC3E}">
        <p14:creationId xmlns:p14="http://schemas.microsoft.com/office/powerpoint/2010/main" val="1041831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0"/>
            <a:ext cx="8229600" cy="1143000"/>
          </a:xfrm>
        </p:spPr>
        <p:txBody>
          <a:bodyPr>
            <a:normAutofit/>
          </a:bodyPr>
          <a:lstStyle/>
          <a:p>
            <a:pPr eaLnBrk="1" hangingPunct="1"/>
            <a:r>
              <a:rPr lang="zh-CN" altLang="en-US" sz="4000" dirty="0"/>
              <a:t>智能卡示例</a:t>
            </a:r>
            <a:endParaRPr lang="en-US" altLang="en-US" sz="4000" dirty="0"/>
          </a:p>
        </p:txBody>
      </p:sp>
      <p:sp>
        <p:nvSpPr>
          <p:cNvPr id="60418" name="Rectangle 3"/>
          <p:cNvSpPr>
            <a:spLocks noGrp="1" noChangeArrowheads="1"/>
          </p:cNvSpPr>
          <p:nvPr>
            <p:ph type="body" sz="half" idx="1"/>
          </p:nvPr>
        </p:nvSpPr>
        <p:spPr>
          <a:xfrm>
            <a:off x="457200" y="4038600"/>
            <a:ext cx="5029200" cy="2667000"/>
          </a:xfrm>
        </p:spPr>
        <p:txBody>
          <a:bodyPr/>
          <a:lstStyle/>
          <a:p>
            <a:pPr eaLnBrk="1" hangingPunct="1">
              <a:lnSpc>
                <a:spcPct val="120000"/>
              </a:lnSpc>
            </a:pPr>
            <a:r>
              <a:rPr lang="zh-CN" altLang="en-US" sz="2400" dirty="0"/>
              <a:t>一些困难：</a:t>
            </a:r>
            <a:endParaRPr lang="en-US" altLang="en-US" sz="2400" dirty="0"/>
          </a:p>
          <a:p>
            <a:pPr lvl="1" eaLnBrk="1" hangingPunct="1">
              <a:lnSpc>
                <a:spcPct val="120000"/>
              </a:lnSpc>
            </a:pPr>
            <a:r>
              <a:rPr lang="zh-CN" altLang="en-US" sz="2000" dirty="0"/>
              <a:t>与服务器共享初始数据</a:t>
            </a:r>
            <a:r>
              <a:rPr lang="en-US" altLang="en-US" sz="2000" dirty="0"/>
              <a:t> (PIN) </a:t>
            </a:r>
          </a:p>
          <a:p>
            <a:pPr lvl="2" eaLnBrk="1" hangingPunct="1">
              <a:lnSpc>
                <a:spcPct val="120000"/>
              </a:lnSpc>
            </a:pPr>
            <a:r>
              <a:rPr lang="zh-CN" altLang="en-US" sz="1800" dirty="0"/>
              <a:t>需要安全地设置</a:t>
            </a:r>
            <a:endParaRPr lang="en-US" altLang="en-US" sz="1800" dirty="0"/>
          </a:p>
          <a:p>
            <a:pPr lvl="2" eaLnBrk="1" hangingPunct="1">
              <a:lnSpc>
                <a:spcPct val="120000"/>
              </a:lnSpc>
            </a:pPr>
            <a:r>
              <a:rPr lang="zh-CN" altLang="en-US" sz="1800" dirty="0"/>
              <a:t>多站点共享数据库</a:t>
            </a:r>
            <a:endParaRPr lang="en-US" altLang="zh-CN" sz="1800" dirty="0"/>
          </a:p>
          <a:p>
            <a:pPr lvl="1">
              <a:lnSpc>
                <a:spcPct val="120000"/>
              </a:lnSpc>
            </a:pPr>
            <a:r>
              <a:rPr lang="zh-CN" altLang="en-US" dirty="0"/>
              <a:t>时钟倾斜</a:t>
            </a:r>
            <a:r>
              <a:rPr lang="en-US" altLang="zh-CN" dirty="0"/>
              <a:t>(</a:t>
            </a:r>
            <a:r>
              <a:rPr lang="en-US" altLang="en-US" sz="2400" dirty="0"/>
              <a:t>Clock skew</a:t>
            </a:r>
            <a:r>
              <a:rPr lang="en-US" altLang="zh-CN" sz="2400" dirty="0"/>
              <a:t>)</a:t>
            </a:r>
            <a:endParaRPr lang="en-US" altLang="en-US" sz="2400" dirty="0"/>
          </a:p>
          <a:p>
            <a:pPr lvl="1" eaLnBrk="1" hangingPunct="1">
              <a:lnSpc>
                <a:spcPct val="120000"/>
              </a:lnSpc>
            </a:pPr>
            <a:endParaRPr lang="en-US" altLang="en-US" sz="2000" dirty="0"/>
          </a:p>
        </p:txBody>
      </p:sp>
      <p:pic>
        <p:nvPicPr>
          <p:cNvPr id="60419" name="Picture 4" descr="keychain_tok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78494"/>
            <a:ext cx="16478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5"/>
          <p:cNvSpPr>
            <a:spLocks noChangeArrowheads="1"/>
          </p:cNvSpPr>
          <p:nvPr/>
        </p:nvSpPr>
        <p:spPr bwMode="auto">
          <a:xfrm>
            <a:off x="2257425" y="2678494"/>
            <a:ext cx="1911350" cy="1123950"/>
          </a:xfrm>
          <a:prstGeom prst="rect">
            <a:avLst/>
          </a:prstGeom>
          <a:solidFill>
            <a:schemeClr val="accent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0421" name="Text Box 6"/>
          <p:cNvSpPr txBox="1">
            <a:spLocks noChangeArrowheads="1"/>
          </p:cNvSpPr>
          <p:nvPr/>
        </p:nvSpPr>
        <p:spPr bwMode="auto">
          <a:xfrm>
            <a:off x="3372394" y="184029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zh-CN" altLang="en-US" sz="2400" dirty="0">
                <a:latin typeface="Tahoma" charset="0"/>
              </a:rPr>
              <a:t>挑战</a:t>
            </a:r>
            <a:endParaRPr lang="en-US" altLang="en-US" sz="2400" dirty="0">
              <a:latin typeface="Tahoma" charset="0"/>
            </a:endParaRPr>
          </a:p>
        </p:txBody>
      </p:sp>
      <p:pic>
        <p:nvPicPr>
          <p:cNvPr id="60422" name="Picture 7" descr="ndoc2db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573719"/>
            <a:ext cx="269716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 Box 8"/>
          <p:cNvSpPr txBox="1">
            <a:spLocks noChangeArrowheads="1"/>
          </p:cNvSpPr>
          <p:nvPr/>
        </p:nvSpPr>
        <p:spPr bwMode="auto">
          <a:xfrm>
            <a:off x="2233554" y="184029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zh-CN" altLang="en-US" sz="2400" dirty="0">
                <a:latin typeface="Tahoma" charset="0"/>
              </a:rPr>
              <a:t>时间</a:t>
            </a:r>
            <a:endParaRPr lang="en-US" altLang="en-US" sz="2400" dirty="0">
              <a:latin typeface="Tahoma" charset="0"/>
            </a:endParaRPr>
          </a:p>
        </p:txBody>
      </p:sp>
      <p:sp>
        <p:nvSpPr>
          <p:cNvPr id="60424" name="AutoShape 9"/>
          <p:cNvSpPr>
            <a:spLocks noChangeArrowheads="1"/>
          </p:cNvSpPr>
          <p:nvPr/>
        </p:nvSpPr>
        <p:spPr bwMode="auto">
          <a:xfrm>
            <a:off x="2590800" y="2330832"/>
            <a:ext cx="304800" cy="576262"/>
          </a:xfrm>
          <a:prstGeom prst="downArrow">
            <a:avLst>
              <a:gd name="adj1" fmla="val 50000"/>
              <a:gd name="adj2" fmla="val 47266"/>
            </a:avLst>
          </a:prstGeom>
          <a:solidFill>
            <a:schemeClr val="tx2"/>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0425" name="AutoShape 10"/>
          <p:cNvSpPr>
            <a:spLocks noChangeArrowheads="1"/>
          </p:cNvSpPr>
          <p:nvPr/>
        </p:nvSpPr>
        <p:spPr bwMode="auto">
          <a:xfrm>
            <a:off x="3581400" y="2330832"/>
            <a:ext cx="304800" cy="576262"/>
          </a:xfrm>
          <a:prstGeom prst="downArrow">
            <a:avLst>
              <a:gd name="adj1" fmla="val 50000"/>
              <a:gd name="adj2" fmla="val 47266"/>
            </a:avLst>
          </a:prstGeom>
          <a:solidFill>
            <a:schemeClr val="tx2"/>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0426" name="Rectangle 11"/>
          <p:cNvSpPr>
            <a:spLocks noChangeArrowheads="1"/>
          </p:cNvSpPr>
          <p:nvPr/>
        </p:nvSpPr>
        <p:spPr bwMode="auto">
          <a:xfrm>
            <a:off x="2362200" y="2907094"/>
            <a:ext cx="1676400" cy="566738"/>
          </a:xfrm>
          <a:prstGeom prst="rect">
            <a:avLst/>
          </a:prstGeom>
          <a:solidFill>
            <a:schemeClr val="accent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a:solidFill>
                  <a:schemeClr val="bg1"/>
                </a:solidFill>
                <a:latin typeface="Tahoma" charset="0"/>
              </a:rPr>
              <a:t>function</a:t>
            </a:r>
          </a:p>
        </p:txBody>
      </p:sp>
      <p:sp>
        <p:nvSpPr>
          <p:cNvPr id="60427" name="AutoShape 12"/>
          <p:cNvSpPr>
            <a:spLocks noChangeArrowheads="1"/>
          </p:cNvSpPr>
          <p:nvPr/>
        </p:nvSpPr>
        <p:spPr bwMode="auto">
          <a:xfrm>
            <a:off x="3048000" y="3513519"/>
            <a:ext cx="304800" cy="576263"/>
          </a:xfrm>
          <a:prstGeom prst="downArrow">
            <a:avLst>
              <a:gd name="adj1" fmla="val 50000"/>
              <a:gd name="adj2" fmla="val 47266"/>
            </a:avLst>
          </a:prstGeom>
          <a:solidFill>
            <a:schemeClr val="tx2"/>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0428" name="Text Box 13"/>
          <p:cNvSpPr txBox="1">
            <a:spLocks noChangeArrowheads="1"/>
          </p:cNvSpPr>
          <p:nvPr/>
        </p:nvSpPr>
        <p:spPr bwMode="auto">
          <a:xfrm>
            <a:off x="7139781" y="182377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zh-CN" altLang="en-US" sz="2400" dirty="0">
                <a:latin typeface="Tahoma" charset="0"/>
              </a:rPr>
              <a:t>时间</a:t>
            </a:r>
            <a:endParaRPr lang="en-US" altLang="en-US" sz="2400" dirty="0">
              <a:latin typeface="Tahoma" charset="0"/>
            </a:endParaRPr>
          </a:p>
        </p:txBody>
      </p:sp>
      <p:sp>
        <p:nvSpPr>
          <p:cNvPr id="60429" name="Line 14"/>
          <p:cNvSpPr>
            <a:spLocks noChangeShapeType="1"/>
          </p:cNvSpPr>
          <p:nvPr/>
        </p:nvSpPr>
        <p:spPr bwMode="auto">
          <a:xfrm flipH="1">
            <a:off x="4772025" y="2907094"/>
            <a:ext cx="1019175" cy="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60430" name="Line 15"/>
          <p:cNvSpPr>
            <a:spLocks noChangeShapeType="1"/>
          </p:cNvSpPr>
          <p:nvPr/>
        </p:nvSpPr>
        <p:spPr bwMode="auto">
          <a:xfrm flipH="1">
            <a:off x="4772025" y="3316669"/>
            <a:ext cx="1019175" cy="0"/>
          </a:xfrm>
          <a:prstGeom prst="line">
            <a:avLst/>
          </a:prstGeom>
          <a:noFill/>
          <a:ln w="28575">
            <a:solidFill>
              <a:schemeClr val="tx1"/>
            </a:solidFill>
            <a:round/>
            <a:headEnd type="triangle" w="lg" len="med"/>
            <a:tailEnd/>
          </a:ln>
          <a:extLst>
            <a:ext uri="{909E8E84-426E-40DD-AFC4-6F175D3DCCD1}">
              <a14:hiddenFill xmlns:a14="http://schemas.microsoft.com/office/drawing/2010/main">
                <a:noFill/>
              </a14:hiddenFill>
            </a:ext>
          </a:extLst>
        </p:spPr>
        <p:txBody>
          <a:bodyPr anchor="ctr"/>
          <a:lstStyle/>
          <a:p>
            <a:endParaRPr lang="en-US"/>
          </a:p>
        </p:txBody>
      </p:sp>
      <p:sp>
        <p:nvSpPr>
          <p:cNvPr id="60431" name="Line 16"/>
          <p:cNvSpPr>
            <a:spLocks noChangeShapeType="1"/>
          </p:cNvSpPr>
          <p:nvPr/>
        </p:nvSpPr>
        <p:spPr bwMode="auto">
          <a:xfrm flipV="1">
            <a:off x="4772025" y="2330832"/>
            <a:ext cx="0" cy="5762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60432" name="Line 17"/>
          <p:cNvSpPr>
            <a:spLocks noChangeShapeType="1"/>
          </p:cNvSpPr>
          <p:nvPr/>
        </p:nvSpPr>
        <p:spPr bwMode="auto">
          <a:xfrm flipV="1">
            <a:off x="4772025" y="3316669"/>
            <a:ext cx="0" cy="7858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60433" name="Line 18"/>
          <p:cNvSpPr>
            <a:spLocks noChangeShapeType="1"/>
          </p:cNvSpPr>
          <p:nvPr/>
        </p:nvSpPr>
        <p:spPr bwMode="auto">
          <a:xfrm flipH="1" flipV="1">
            <a:off x="3195638" y="4102482"/>
            <a:ext cx="15763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60434" name="Line 19"/>
          <p:cNvSpPr>
            <a:spLocks noChangeShapeType="1"/>
          </p:cNvSpPr>
          <p:nvPr/>
        </p:nvSpPr>
        <p:spPr bwMode="auto">
          <a:xfrm flipH="1" flipV="1">
            <a:off x="3733800" y="2343532"/>
            <a:ext cx="1038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60435" name="Text Box 20"/>
          <p:cNvSpPr txBox="1">
            <a:spLocks noChangeArrowheads="1"/>
          </p:cNvSpPr>
          <p:nvPr/>
        </p:nvSpPr>
        <p:spPr bwMode="auto">
          <a:xfrm>
            <a:off x="145382" y="1078294"/>
            <a:ext cx="2239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zh-CN" altLang="en-US" sz="2400" dirty="0">
                <a:latin typeface="Tahoma" charset="0"/>
              </a:rPr>
              <a:t>初始数据</a:t>
            </a:r>
            <a:r>
              <a:rPr lang="en-US" altLang="en-US" sz="2400" dirty="0">
                <a:latin typeface="Tahoma" charset="0"/>
              </a:rPr>
              <a:t> (PIN)</a:t>
            </a:r>
          </a:p>
        </p:txBody>
      </p:sp>
      <p:sp>
        <p:nvSpPr>
          <p:cNvPr id="60436" name="Line 21"/>
          <p:cNvSpPr>
            <a:spLocks noChangeShapeType="1"/>
          </p:cNvSpPr>
          <p:nvPr/>
        </p:nvSpPr>
        <p:spPr bwMode="auto">
          <a:xfrm>
            <a:off x="1371600" y="1535494"/>
            <a:ext cx="5638800" cy="0"/>
          </a:xfrm>
          <a:prstGeom prst="line">
            <a:avLst/>
          </a:prstGeom>
          <a:noFill/>
          <a:ln w="28575">
            <a:solidFill>
              <a:schemeClr val="hlink"/>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60437" name="Line 22"/>
          <p:cNvSpPr>
            <a:spLocks noChangeShapeType="1"/>
          </p:cNvSpPr>
          <p:nvPr/>
        </p:nvSpPr>
        <p:spPr bwMode="auto">
          <a:xfrm>
            <a:off x="7010400" y="1535494"/>
            <a:ext cx="0" cy="1938338"/>
          </a:xfrm>
          <a:prstGeom prst="line">
            <a:avLst/>
          </a:prstGeom>
          <a:noFill/>
          <a:ln w="28575">
            <a:solidFill>
              <a:schemeClr val="hlink"/>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60438" name="Line 23"/>
          <p:cNvSpPr>
            <a:spLocks noChangeShapeType="1"/>
          </p:cNvSpPr>
          <p:nvPr/>
        </p:nvSpPr>
        <p:spPr bwMode="auto">
          <a:xfrm>
            <a:off x="1371600" y="1535494"/>
            <a:ext cx="0" cy="1143000"/>
          </a:xfrm>
          <a:prstGeom prst="line">
            <a:avLst/>
          </a:prstGeom>
          <a:noFill/>
          <a:ln w="28575">
            <a:solidFill>
              <a:schemeClr val="hlink"/>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60439" name="Line 24"/>
          <p:cNvSpPr>
            <a:spLocks noChangeShapeType="1"/>
          </p:cNvSpPr>
          <p:nvPr/>
        </p:nvSpPr>
        <p:spPr bwMode="auto">
          <a:xfrm>
            <a:off x="7315200" y="2297494"/>
            <a:ext cx="0" cy="1176338"/>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47</a:t>
            </a:fld>
            <a:endParaRPr lang="en-US"/>
          </a:p>
        </p:txBody>
      </p:sp>
    </p:spTree>
    <p:extLst>
      <p:ext uri="{BB962C8B-B14F-4D97-AF65-F5344CB8AC3E}">
        <p14:creationId xmlns:p14="http://schemas.microsoft.com/office/powerpoint/2010/main" val="1775057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a:xfrm>
            <a:off x="628650" y="1690689"/>
            <a:ext cx="7886700" cy="4351338"/>
          </a:xfrm>
        </p:spPr>
        <p:txBody>
          <a:bodyPr>
            <a:normAutofit fontScale="92500" lnSpcReduction="20000"/>
          </a:bodyPr>
          <a:lstStyle/>
          <a:p>
            <a:pPr>
              <a:lnSpc>
                <a:spcPct val="120000"/>
              </a:lnSpc>
            </a:pPr>
            <a:r>
              <a:rPr lang="zh-CN" altLang="en-US" dirty="0"/>
              <a:t>用户认证</a:t>
            </a:r>
            <a:endParaRPr lang="en-US" altLang="zh-CN" dirty="0"/>
          </a:p>
          <a:p>
            <a:pPr lvl="1">
              <a:lnSpc>
                <a:spcPct val="120000"/>
              </a:lnSpc>
            </a:pPr>
            <a:r>
              <a:rPr lang="zh-CN" altLang="en-US" dirty="0"/>
              <a:t>口令认证，</a:t>
            </a:r>
            <a:r>
              <a:rPr lang="en-US" altLang="zh-CN" dirty="0"/>
              <a:t>Salt</a:t>
            </a:r>
          </a:p>
          <a:p>
            <a:pPr lvl="1">
              <a:lnSpc>
                <a:spcPct val="120000"/>
              </a:lnSpc>
            </a:pPr>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lnSpc>
                <a:spcPct val="120000"/>
              </a:lnSpc>
            </a:pPr>
            <a:r>
              <a:rPr lang="zh-CN" altLang="en-US" dirty="0"/>
              <a:t>动态口令</a:t>
            </a:r>
            <a:endParaRPr lang="en-US" altLang="zh-CN" dirty="0"/>
          </a:p>
          <a:p>
            <a:pPr lvl="1">
              <a:lnSpc>
                <a:spcPct val="120000"/>
              </a:lnSpc>
            </a:pPr>
            <a:r>
              <a:rPr lang="zh-CN" altLang="en-US" dirty="0"/>
              <a:t>生物识别技术</a:t>
            </a:r>
            <a:endParaRPr lang="en-US" altLang="zh-CN" dirty="0"/>
          </a:p>
          <a:p>
            <a:pPr lvl="1">
              <a:lnSpc>
                <a:spcPct val="120000"/>
              </a:lnSpc>
            </a:pPr>
            <a:r>
              <a:rPr lang="zh-CN" altLang="en-US" dirty="0"/>
              <a:t>基于令牌</a:t>
            </a:r>
            <a:r>
              <a:rPr lang="en-US" altLang="zh-CN" dirty="0"/>
              <a:t>(Token-based)</a:t>
            </a:r>
            <a:r>
              <a:rPr lang="zh-CN" altLang="en-US" dirty="0"/>
              <a:t>的认证</a:t>
            </a:r>
            <a:endParaRPr lang="en-US" altLang="zh-CN" dirty="0"/>
          </a:p>
          <a:p>
            <a:pPr lvl="1">
              <a:lnSpc>
                <a:spcPct val="120000"/>
              </a:lnSpc>
            </a:pPr>
            <a:r>
              <a:rPr lang="en-US" altLang="zh-CN" dirty="0">
                <a:solidFill>
                  <a:srgbClr val="FF0000"/>
                </a:solidFill>
              </a:rPr>
              <a:t>FIDO</a:t>
            </a:r>
            <a:endParaRPr lang="en-US" dirty="0">
              <a:solidFill>
                <a:srgbClr val="FF0000"/>
              </a:solidFill>
            </a:endParaRPr>
          </a:p>
          <a:p>
            <a:pPr>
              <a:lnSpc>
                <a:spcPct val="120000"/>
              </a:lnSpc>
            </a:pPr>
            <a:r>
              <a:rPr lang="zh-CN" altLang="en-US" dirty="0"/>
              <a:t>分布式系统中的身份认证</a:t>
            </a:r>
            <a:endParaRPr lang="en-US" altLang="zh-CN" dirty="0"/>
          </a:p>
          <a:p>
            <a:pPr lvl="1">
              <a:lnSpc>
                <a:spcPct val="120000"/>
              </a:lnSpc>
            </a:pPr>
            <a:r>
              <a:rPr lang="zh-CN" altLang="en-US" dirty="0"/>
              <a:t>单点登录系统</a:t>
            </a:r>
            <a:r>
              <a:rPr lang="en-US" altLang="zh-CN" dirty="0"/>
              <a:t>(Single</a:t>
            </a:r>
            <a:r>
              <a:rPr lang="zh-CN" altLang="en-US" dirty="0"/>
              <a:t> </a:t>
            </a:r>
            <a:r>
              <a:rPr lang="en-US" altLang="zh-CN" dirty="0"/>
              <a:t>Sign-On)</a:t>
            </a:r>
          </a:p>
          <a:p>
            <a:pPr lvl="1">
              <a:lnSpc>
                <a:spcPct val="120000"/>
              </a:lnSpc>
            </a:pPr>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48</a:t>
            </a:fld>
            <a:endParaRPr lang="en-US"/>
          </a:p>
        </p:txBody>
      </p:sp>
    </p:spTree>
    <p:extLst>
      <p:ext uri="{BB962C8B-B14F-4D97-AF65-F5344CB8AC3E}">
        <p14:creationId xmlns:p14="http://schemas.microsoft.com/office/powerpoint/2010/main" val="862148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50376-0600-471C-A08E-99C4ED5322C4}"/>
              </a:ext>
            </a:extLst>
          </p:cNvPr>
          <p:cNvSpPr>
            <a:spLocks noGrp="1"/>
          </p:cNvSpPr>
          <p:nvPr>
            <p:ph type="title"/>
          </p:nvPr>
        </p:nvSpPr>
        <p:spPr/>
        <p:txBody>
          <a:bodyPr/>
          <a:lstStyle/>
          <a:p>
            <a:r>
              <a:rPr lang="zh-CN" altLang="en-US" dirty="0"/>
              <a:t>基于</a:t>
            </a:r>
            <a:r>
              <a:rPr lang="en-US" altLang="zh-CN" dirty="0"/>
              <a:t>password</a:t>
            </a:r>
            <a:r>
              <a:rPr lang="zh-CN" altLang="en-US" dirty="0"/>
              <a:t>的认证的问题</a:t>
            </a:r>
          </a:p>
        </p:txBody>
      </p:sp>
      <p:pic>
        <p:nvPicPr>
          <p:cNvPr id="6" name="内容占位符 5">
            <a:extLst>
              <a:ext uri="{FF2B5EF4-FFF2-40B4-BE49-F238E27FC236}">
                <a16:creationId xmlns:a16="http://schemas.microsoft.com/office/drawing/2014/main" id="{98C604C1-0CDD-4BB6-8889-AA041A6C929B}"/>
              </a:ext>
            </a:extLst>
          </p:cNvPr>
          <p:cNvPicPr>
            <a:picLocks noGrp="1" noChangeAspect="1"/>
          </p:cNvPicPr>
          <p:nvPr>
            <p:ph idx="1"/>
          </p:nvPr>
        </p:nvPicPr>
        <p:blipFill>
          <a:blip r:embed="rId2"/>
          <a:stretch>
            <a:fillRect/>
          </a:stretch>
        </p:blipFill>
        <p:spPr>
          <a:xfrm>
            <a:off x="433910" y="1690689"/>
            <a:ext cx="8276180" cy="4455963"/>
          </a:xfrm>
        </p:spPr>
      </p:pic>
      <p:sp>
        <p:nvSpPr>
          <p:cNvPr id="4" name="灯片编号占位符 3">
            <a:extLst>
              <a:ext uri="{FF2B5EF4-FFF2-40B4-BE49-F238E27FC236}">
                <a16:creationId xmlns:a16="http://schemas.microsoft.com/office/drawing/2014/main" id="{E68935A3-D1E5-425A-8C69-282A2862C70A}"/>
              </a:ext>
            </a:extLst>
          </p:cNvPr>
          <p:cNvSpPr>
            <a:spLocks noGrp="1"/>
          </p:cNvSpPr>
          <p:nvPr>
            <p:ph type="sldNum" sz="quarter" idx="12"/>
          </p:nvPr>
        </p:nvSpPr>
        <p:spPr/>
        <p:txBody>
          <a:bodyPr/>
          <a:lstStyle/>
          <a:p>
            <a:fld id="{297DE729-F9B5-6B4A-8061-A00ED75EC337}" type="slidenum">
              <a:rPr lang="en-US" smtClean="0"/>
              <a:t>49</a:t>
            </a:fld>
            <a:endParaRPr lang="en-US"/>
          </a:p>
        </p:txBody>
      </p:sp>
    </p:spTree>
    <p:extLst>
      <p:ext uri="{BB962C8B-B14F-4D97-AF65-F5344CB8AC3E}">
        <p14:creationId xmlns:p14="http://schemas.microsoft.com/office/powerpoint/2010/main" val="4191013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zh-CN" altLang="en-US" dirty="0"/>
              <a:t>基本的口令方案</a:t>
            </a:r>
            <a:endParaRPr lang="en-US" altLang="en-US" dirty="0"/>
          </a:p>
        </p:txBody>
      </p:sp>
      <p:sp>
        <p:nvSpPr>
          <p:cNvPr id="34818" name="Rectangle 3"/>
          <p:cNvSpPr>
            <a:spLocks noGrp="1" noChangeArrowheads="1"/>
          </p:cNvSpPr>
          <p:nvPr>
            <p:ph type="body" idx="1"/>
          </p:nvPr>
        </p:nvSpPr>
        <p:spPr>
          <a:xfrm>
            <a:off x="628650" y="1690689"/>
            <a:ext cx="7886700" cy="4351338"/>
          </a:xfrm>
        </p:spPr>
        <p:txBody>
          <a:bodyPr/>
          <a:lstStyle/>
          <a:p>
            <a:pPr eaLnBrk="1" hangingPunct="1">
              <a:lnSpc>
                <a:spcPct val="100000"/>
              </a:lnSpc>
            </a:pPr>
            <a:r>
              <a:rPr lang="en-US" altLang="en-US" dirty="0"/>
              <a:t>Hash </a:t>
            </a:r>
            <a:r>
              <a:rPr lang="zh-CN" altLang="en-US" dirty="0"/>
              <a:t>函数 </a:t>
            </a:r>
            <a:r>
              <a:rPr lang="en-US" altLang="en-US" dirty="0"/>
              <a:t>h : strings </a:t>
            </a:r>
            <a:r>
              <a:rPr lang="en-US" altLang="en-US" dirty="0">
                <a:sym typeface="Symbol" charset="2"/>
              </a:rPr>
              <a:t></a:t>
            </a:r>
            <a:r>
              <a:rPr lang="en-US" altLang="en-US" dirty="0"/>
              <a:t> strings</a:t>
            </a:r>
          </a:p>
          <a:p>
            <a:pPr lvl="1" eaLnBrk="1" hangingPunct="1">
              <a:lnSpc>
                <a:spcPct val="100000"/>
              </a:lnSpc>
            </a:pPr>
            <a:r>
              <a:rPr lang="zh-CN" altLang="en-US" dirty="0"/>
              <a:t>给定 </a:t>
            </a:r>
            <a:r>
              <a:rPr lang="en-US" altLang="en-US" dirty="0"/>
              <a:t>h(password), </a:t>
            </a:r>
            <a:r>
              <a:rPr lang="zh-CN" altLang="en-US" dirty="0"/>
              <a:t>难以找到 </a:t>
            </a:r>
            <a:r>
              <a:rPr lang="en-US" altLang="en-US" dirty="0"/>
              <a:t>password</a:t>
            </a:r>
          </a:p>
          <a:p>
            <a:pPr lvl="1" eaLnBrk="1" hangingPunct="1">
              <a:lnSpc>
                <a:spcPct val="100000"/>
              </a:lnSpc>
            </a:pPr>
            <a:r>
              <a:rPr lang="zh-CN" altLang="en-US" dirty="0"/>
              <a:t>没有比试错法更好的已知算法</a:t>
            </a:r>
            <a:endParaRPr lang="en-US" altLang="zh-CN" dirty="0"/>
          </a:p>
          <a:p>
            <a:pPr>
              <a:lnSpc>
                <a:spcPct val="100000"/>
              </a:lnSpc>
            </a:pPr>
            <a:r>
              <a:rPr lang="zh-CN" altLang="en-US" dirty="0"/>
              <a:t>用户口令存储为</a:t>
            </a:r>
            <a:r>
              <a:rPr lang="en-US" altLang="en-US" dirty="0"/>
              <a:t> h(password)</a:t>
            </a:r>
          </a:p>
          <a:p>
            <a:pPr eaLnBrk="1" hangingPunct="1">
              <a:lnSpc>
                <a:spcPct val="100000"/>
              </a:lnSpc>
            </a:pPr>
            <a:r>
              <a:rPr lang="zh-CN" altLang="en-US" dirty="0"/>
              <a:t>当用户输入口令时</a:t>
            </a:r>
            <a:endParaRPr lang="en-US" altLang="en-US" dirty="0"/>
          </a:p>
          <a:p>
            <a:pPr lvl="1" eaLnBrk="1" hangingPunct="1">
              <a:lnSpc>
                <a:spcPct val="100000"/>
              </a:lnSpc>
            </a:pPr>
            <a:r>
              <a:rPr lang="zh-CN" altLang="en-US" dirty="0"/>
              <a:t>系统计算</a:t>
            </a:r>
            <a:r>
              <a:rPr lang="en-US" altLang="en-US" dirty="0"/>
              <a:t> h(password)</a:t>
            </a:r>
          </a:p>
          <a:p>
            <a:pPr lvl="1" eaLnBrk="1" hangingPunct="1">
              <a:lnSpc>
                <a:spcPct val="100000"/>
              </a:lnSpc>
            </a:pPr>
            <a:r>
              <a:rPr lang="zh-CN" altLang="en-US" dirty="0"/>
              <a:t>与口令文件中的条目进行比较</a:t>
            </a:r>
            <a:endParaRPr lang="en-US" altLang="en-US" dirty="0"/>
          </a:p>
          <a:p>
            <a:pPr eaLnBrk="1" hangingPunct="1">
              <a:lnSpc>
                <a:spcPct val="100000"/>
              </a:lnSpc>
            </a:pPr>
            <a:r>
              <a:rPr lang="zh-CN" altLang="en-US" dirty="0"/>
              <a:t>口令本身没有被存储在磁盘上</a:t>
            </a:r>
            <a:endParaRPr lang="en-US" altLang="en-US" dirty="0"/>
          </a:p>
        </p:txBody>
      </p:sp>
      <p:sp>
        <p:nvSpPr>
          <p:cNvPr id="3" name="Slide Number Placeholder 2"/>
          <p:cNvSpPr>
            <a:spLocks noGrp="1"/>
          </p:cNvSpPr>
          <p:nvPr>
            <p:ph type="sldNum" sz="quarter" idx="12"/>
          </p:nvPr>
        </p:nvSpPr>
        <p:spPr/>
        <p:txBody>
          <a:bodyPr/>
          <a:lstStyle/>
          <a:p>
            <a:fld id="{297DE729-F9B5-6B4A-8061-A00ED75EC337}" type="slidenum">
              <a:rPr lang="en-US" smtClean="0"/>
              <a:t>5</a:t>
            </a:fld>
            <a:endParaRPr lang="en-US"/>
          </a:p>
        </p:txBody>
      </p:sp>
    </p:spTree>
    <p:extLst>
      <p:ext uri="{BB962C8B-B14F-4D97-AF65-F5344CB8AC3E}">
        <p14:creationId xmlns:p14="http://schemas.microsoft.com/office/powerpoint/2010/main" val="636991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343030-D6A0-4B19-8395-E060971B8739}"/>
              </a:ext>
            </a:extLst>
          </p:cNvPr>
          <p:cNvPicPr>
            <a:picLocks noChangeAspect="1"/>
          </p:cNvPicPr>
          <p:nvPr/>
        </p:nvPicPr>
        <p:blipFill>
          <a:blip r:embed="rId2"/>
          <a:stretch>
            <a:fillRect/>
          </a:stretch>
        </p:blipFill>
        <p:spPr>
          <a:xfrm>
            <a:off x="2947132" y="2506662"/>
            <a:ext cx="6196868" cy="4351338"/>
          </a:xfrm>
          <a:prstGeom prst="rect">
            <a:avLst/>
          </a:prstGeom>
        </p:spPr>
      </p:pic>
      <p:sp>
        <p:nvSpPr>
          <p:cNvPr id="2" name="标题 1">
            <a:extLst>
              <a:ext uri="{FF2B5EF4-FFF2-40B4-BE49-F238E27FC236}">
                <a16:creationId xmlns:a16="http://schemas.microsoft.com/office/drawing/2014/main" id="{C50A68E2-1D55-4859-8795-65A193244910}"/>
              </a:ext>
            </a:extLst>
          </p:cNvPr>
          <p:cNvSpPr>
            <a:spLocks noGrp="1"/>
          </p:cNvSpPr>
          <p:nvPr>
            <p:ph type="title"/>
          </p:nvPr>
        </p:nvSpPr>
        <p:spPr/>
        <p:txBody>
          <a:bodyPr/>
          <a:lstStyle/>
          <a:p>
            <a:r>
              <a:rPr lang="zh-CN" altLang="en-US" dirty="0"/>
              <a:t>基于</a:t>
            </a:r>
            <a:r>
              <a:rPr lang="en-US" altLang="zh-CN" dirty="0"/>
              <a:t>password</a:t>
            </a:r>
            <a:r>
              <a:rPr lang="zh-CN" altLang="en-US" dirty="0"/>
              <a:t>的认证的问题</a:t>
            </a:r>
          </a:p>
        </p:txBody>
      </p:sp>
      <p:sp>
        <p:nvSpPr>
          <p:cNvPr id="3" name="内容占位符 2">
            <a:extLst>
              <a:ext uri="{FF2B5EF4-FFF2-40B4-BE49-F238E27FC236}">
                <a16:creationId xmlns:a16="http://schemas.microsoft.com/office/drawing/2014/main" id="{FE9A91EB-DF69-40AB-A7D2-39C4D1656794}"/>
              </a:ext>
            </a:extLst>
          </p:cNvPr>
          <p:cNvSpPr>
            <a:spLocks noGrp="1"/>
          </p:cNvSpPr>
          <p:nvPr>
            <p:ph idx="1"/>
          </p:nvPr>
        </p:nvSpPr>
        <p:spPr/>
        <p:txBody>
          <a:bodyPr>
            <a:normAutofit/>
          </a:bodyPr>
          <a:lstStyle/>
          <a:p>
            <a:r>
              <a:rPr lang="en-US" altLang="zh-CN" dirty="0"/>
              <a:t>Malware</a:t>
            </a:r>
          </a:p>
          <a:p>
            <a:r>
              <a:rPr lang="en-US" altLang="zh-CN" dirty="0"/>
              <a:t>Man In The Middle (MITM)</a:t>
            </a:r>
          </a:p>
          <a:p>
            <a:r>
              <a:rPr lang="en-US" altLang="zh-CN" dirty="0"/>
              <a:t>Database Leak</a:t>
            </a:r>
          </a:p>
        </p:txBody>
      </p:sp>
      <p:sp>
        <p:nvSpPr>
          <p:cNvPr id="4" name="灯片编号占位符 3">
            <a:extLst>
              <a:ext uri="{FF2B5EF4-FFF2-40B4-BE49-F238E27FC236}">
                <a16:creationId xmlns:a16="http://schemas.microsoft.com/office/drawing/2014/main" id="{ABBF2A66-F150-4222-AAD0-7E7F5F78B6C7}"/>
              </a:ext>
            </a:extLst>
          </p:cNvPr>
          <p:cNvSpPr>
            <a:spLocks noGrp="1"/>
          </p:cNvSpPr>
          <p:nvPr>
            <p:ph type="sldNum" sz="quarter" idx="12"/>
          </p:nvPr>
        </p:nvSpPr>
        <p:spPr/>
        <p:txBody>
          <a:bodyPr/>
          <a:lstStyle/>
          <a:p>
            <a:fld id="{297DE729-F9B5-6B4A-8061-A00ED75EC337}" type="slidenum">
              <a:rPr lang="en-US" smtClean="0"/>
              <a:t>50</a:t>
            </a:fld>
            <a:endParaRPr lang="en-US"/>
          </a:p>
        </p:txBody>
      </p:sp>
    </p:spTree>
    <p:extLst>
      <p:ext uri="{BB962C8B-B14F-4D97-AF65-F5344CB8AC3E}">
        <p14:creationId xmlns:p14="http://schemas.microsoft.com/office/powerpoint/2010/main" val="1773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8A196-4404-4F80-A109-AEC915122741}"/>
              </a:ext>
            </a:extLst>
          </p:cNvPr>
          <p:cNvSpPr>
            <a:spLocks noGrp="1"/>
          </p:cNvSpPr>
          <p:nvPr>
            <p:ph type="title"/>
          </p:nvPr>
        </p:nvSpPr>
        <p:spPr/>
        <p:txBody>
          <a:bodyPr/>
          <a:lstStyle/>
          <a:p>
            <a:r>
              <a:rPr lang="zh-CN" altLang="en-US" dirty="0"/>
              <a:t>改进的方法</a:t>
            </a:r>
          </a:p>
        </p:txBody>
      </p:sp>
      <p:sp>
        <p:nvSpPr>
          <p:cNvPr id="3" name="内容占位符 2">
            <a:extLst>
              <a:ext uri="{FF2B5EF4-FFF2-40B4-BE49-F238E27FC236}">
                <a16:creationId xmlns:a16="http://schemas.microsoft.com/office/drawing/2014/main" id="{26D5D370-E1FC-49A4-AF9E-ECC6E4E76437}"/>
              </a:ext>
            </a:extLst>
          </p:cNvPr>
          <p:cNvSpPr>
            <a:spLocks noGrp="1"/>
          </p:cNvSpPr>
          <p:nvPr>
            <p:ph idx="1"/>
          </p:nvPr>
        </p:nvSpPr>
        <p:spPr>
          <a:xfrm>
            <a:off x="628650" y="1690689"/>
            <a:ext cx="7886700" cy="4351338"/>
          </a:xfrm>
        </p:spPr>
        <p:txBody>
          <a:bodyPr/>
          <a:lstStyle/>
          <a:p>
            <a:pPr>
              <a:lnSpc>
                <a:spcPct val="120000"/>
              </a:lnSpc>
            </a:pPr>
            <a:r>
              <a:rPr lang="zh-CN" altLang="en-US" dirty="0"/>
              <a:t>多因素认证，</a:t>
            </a:r>
            <a:r>
              <a:rPr lang="en-US" altLang="zh-CN" dirty="0"/>
              <a:t>Multi-Factor Authentication (MFA)</a:t>
            </a:r>
          </a:p>
          <a:p>
            <a:pPr lvl="1">
              <a:lnSpc>
                <a:spcPct val="120000"/>
              </a:lnSpc>
            </a:pPr>
            <a:r>
              <a:rPr lang="zh-CN" altLang="en-US" dirty="0"/>
              <a:t>要求用户使用两个类别进行身份验证的安全增强方法</a:t>
            </a:r>
            <a:endParaRPr lang="en-US" altLang="zh-CN" dirty="0"/>
          </a:p>
          <a:p>
            <a:pPr lvl="2">
              <a:lnSpc>
                <a:spcPct val="120000"/>
              </a:lnSpc>
            </a:pPr>
            <a:r>
              <a:rPr lang="en-US" altLang="zh-CN" dirty="0"/>
              <a:t>Something you know (such as password or PIN)</a:t>
            </a:r>
          </a:p>
          <a:p>
            <a:pPr lvl="2">
              <a:lnSpc>
                <a:spcPct val="120000"/>
              </a:lnSpc>
            </a:pPr>
            <a:r>
              <a:rPr lang="en-US" altLang="zh-CN" dirty="0"/>
              <a:t>Something you have (such as one-time pin (OTP) to mobile phone)</a:t>
            </a:r>
          </a:p>
          <a:p>
            <a:pPr lvl="2">
              <a:lnSpc>
                <a:spcPct val="120000"/>
              </a:lnSpc>
            </a:pPr>
            <a:r>
              <a:rPr lang="en-US" altLang="zh-CN" dirty="0"/>
              <a:t>Something you are (biometrics such as Fingerprint or </a:t>
            </a:r>
            <a:r>
              <a:rPr lang="en-US" altLang="zh-CN" dirty="0" err="1"/>
              <a:t>FaceID</a:t>
            </a:r>
            <a:r>
              <a:rPr lang="en-US" altLang="zh-CN" dirty="0"/>
              <a:t>)</a:t>
            </a:r>
          </a:p>
          <a:p>
            <a:pPr lvl="1">
              <a:lnSpc>
                <a:spcPct val="120000"/>
              </a:lnSpc>
            </a:pPr>
            <a:r>
              <a:rPr lang="en-US" altLang="zh-CN" dirty="0"/>
              <a:t>credentials</a:t>
            </a:r>
            <a:r>
              <a:rPr lang="zh-CN" altLang="en-US" dirty="0"/>
              <a:t>必须来自两个不同的类别，以提供更高的安全性</a:t>
            </a:r>
            <a:endParaRPr lang="en-US" altLang="zh-CN" dirty="0"/>
          </a:p>
          <a:p>
            <a:pPr lvl="1">
              <a:lnSpc>
                <a:spcPct val="120000"/>
              </a:lnSpc>
            </a:pPr>
            <a:endParaRPr lang="zh-CN" altLang="en-US" dirty="0"/>
          </a:p>
        </p:txBody>
      </p:sp>
      <p:sp>
        <p:nvSpPr>
          <p:cNvPr id="4" name="灯片编号占位符 3">
            <a:extLst>
              <a:ext uri="{FF2B5EF4-FFF2-40B4-BE49-F238E27FC236}">
                <a16:creationId xmlns:a16="http://schemas.microsoft.com/office/drawing/2014/main" id="{FF83A9B8-DAF3-40F6-890E-C0641CCCD14E}"/>
              </a:ext>
            </a:extLst>
          </p:cNvPr>
          <p:cNvSpPr>
            <a:spLocks noGrp="1"/>
          </p:cNvSpPr>
          <p:nvPr>
            <p:ph type="sldNum" sz="quarter" idx="12"/>
          </p:nvPr>
        </p:nvSpPr>
        <p:spPr/>
        <p:txBody>
          <a:bodyPr/>
          <a:lstStyle/>
          <a:p>
            <a:fld id="{297DE729-F9B5-6B4A-8061-A00ED75EC337}" type="slidenum">
              <a:rPr lang="en-US" smtClean="0"/>
              <a:t>51</a:t>
            </a:fld>
            <a:endParaRPr lang="en-US" dirty="0"/>
          </a:p>
        </p:txBody>
      </p:sp>
    </p:spTree>
    <p:extLst>
      <p:ext uri="{BB962C8B-B14F-4D97-AF65-F5344CB8AC3E}">
        <p14:creationId xmlns:p14="http://schemas.microsoft.com/office/powerpoint/2010/main" val="2787088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5926A-A288-4C0C-802A-FF24DF7BB2E0}"/>
              </a:ext>
            </a:extLst>
          </p:cNvPr>
          <p:cNvSpPr>
            <a:spLocks noGrp="1"/>
          </p:cNvSpPr>
          <p:nvPr>
            <p:ph type="title"/>
          </p:nvPr>
        </p:nvSpPr>
        <p:spPr/>
        <p:txBody>
          <a:bodyPr/>
          <a:lstStyle/>
          <a:p>
            <a:r>
              <a:rPr lang="zh-CN" altLang="en-US" dirty="0"/>
              <a:t>改进的方法</a:t>
            </a:r>
          </a:p>
        </p:txBody>
      </p:sp>
      <p:sp>
        <p:nvSpPr>
          <p:cNvPr id="4" name="灯片编号占位符 3">
            <a:extLst>
              <a:ext uri="{FF2B5EF4-FFF2-40B4-BE49-F238E27FC236}">
                <a16:creationId xmlns:a16="http://schemas.microsoft.com/office/drawing/2014/main" id="{4A004762-2F33-462F-919E-D9ED04D1EE21}"/>
              </a:ext>
            </a:extLst>
          </p:cNvPr>
          <p:cNvSpPr>
            <a:spLocks noGrp="1"/>
          </p:cNvSpPr>
          <p:nvPr>
            <p:ph type="sldNum" sz="quarter" idx="12"/>
          </p:nvPr>
        </p:nvSpPr>
        <p:spPr/>
        <p:txBody>
          <a:bodyPr/>
          <a:lstStyle/>
          <a:p>
            <a:fld id="{297DE729-F9B5-6B4A-8061-A00ED75EC337}" type="slidenum">
              <a:rPr lang="en-US" smtClean="0"/>
              <a:t>52</a:t>
            </a:fld>
            <a:endParaRPr lang="en-US"/>
          </a:p>
        </p:txBody>
      </p:sp>
      <p:pic>
        <p:nvPicPr>
          <p:cNvPr id="8194" name="Picture 2" descr="https://miro.medium.com/max/1464/1*0sZwV4b5zr8UMxxVB931xA.png">
            <a:extLst>
              <a:ext uri="{FF2B5EF4-FFF2-40B4-BE49-F238E27FC236}">
                <a16:creationId xmlns:a16="http://schemas.microsoft.com/office/drawing/2014/main" id="{E405EFD3-AB6C-4E0F-A47E-720B7BA0C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743" y="1411289"/>
            <a:ext cx="5794513" cy="255723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miro.medium.com/max/1602/1*zRCd1zBP9a0lSs0Xt_3uBQ.png">
            <a:extLst>
              <a:ext uri="{FF2B5EF4-FFF2-40B4-BE49-F238E27FC236}">
                <a16:creationId xmlns:a16="http://schemas.microsoft.com/office/drawing/2014/main" id="{2ECC8D0F-B23B-4454-9475-0FE7E5FFF82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57349" y="4278668"/>
            <a:ext cx="5829300" cy="233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25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F44FA-9E42-4641-82A5-002FD75CD157}"/>
              </a:ext>
            </a:extLst>
          </p:cNvPr>
          <p:cNvSpPr>
            <a:spLocks noGrp="1"/>
          </p:cNvSpPr>
          <p:nvPr>
            <p:ph type="title"/>
          </p:nvPr>
        </p:nvSpPr>
        <p:spPr/>
        <p:txBody>
          <a:bodyPr/>
          <a:lstStyle/>
          <a:p>
            <a:r>
              <a:rPr lang="en-US" altLang="zh-CN" dirty="0"/>
              <a:t>FIDO</a:t>
            </a:r>
            <a:endParaRPr lang="zh-CN" altLang="en-US" dirty="0"/>
          </a:p>
        </p:txBody>
      </p:sp>
      <p:pic>
        <p:nvPicPr>
          <p:cNvPr id="6" name="内容占位符 5">
            <a:extLst>
              <a:ext uri="{FF2B5EF4-FFF2-40B4-BE49-F238E27FC236}">
                <a16:creationId xmlns:a16="http://schemas.microsoft.com/office/drawing/2014/main" id="{56DC401F-427A-4CF8-B27E-8A1FADA5365C}"/>
              </a:ext>
            </a:extLst>
          </p:cNvPr>
          <p:cNvPicPr>
            <a:picLocks noGrp="1" noChangeAspect="1"/>
          </p:cNvPicPr>
          <p:nvPr>
            <p:ph idx="1"/>
          </p:nvPr>
        </p:nvPicPr>
        <p:blipFill>
          <a:blip r:embed="rId3"/>
          <a:stretch>
            <a:fillRect/>
          </a:stretch>
        </p:blipFill>
        <p:spPr>
          <a:xfrm>
            <a:off x="236208" y="1690688"/>
            <a:ext cx="8671583" cy="3934859"/>
          </a:xfrm>
        </p:spPr>
      </p:pic>
      <p:sp>
        <p:nvSpPr>
          <p:cNvPr id="4" name="灯片编号占位符 3">
            <a:extLst>
              <a:ext uri="{FF2B5EF4-FFF2-40B4-BE49-F238E27FC236}">
                <a16:creationId xmlns:a16="http://schemas.microsoft.com/office/drawing/2014/main" id="{0328831D-7EAC-4422-AC37-98009A8A5077}"/>
              </a:ext>
            </a:extLst>
          </p:cNvPr>
          <p:cNvSpPr>
            <a:spLocks noGrp="1"/>
          </p:cNvSpPr>
          <p:nvPr>
            <p:ph type="sldNum" sz="quarter" idx="12"/>
          </p:nvPr>
        </p:nvSpPr>
        <p:spPr/>
        <p:txBody>
          <a:bodyPr/>
          <a:lstStyle/>
          <a:p>
            <a:fld id="{297DE729-F9B5-6B4A-8061-A00ED75EC337}" type="slidenum">
              <a:rPr lang="en-US" smtClean="0"/>
              <a:t>53</a:t>
            </a:fld>
            <a:endParaRPr lang="en-US"/>
          </a:p>
        </p:txBody>
      </p:sp>
    </p:spTree>
    <p:extLst>
      <p:ext uri="{BB962C8B-B14F-4D97-AF65-F5344CB8AC3E}">
        <p14:creationId xmlns:p14="http://schemas.microsoft.com/office/powerpoint/2010/main" val="3303186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9DB38-A83B-49D7-AC08-124C8EC9A9F9}"/>
              </a:ext>
            </a:extLst>
          </p:cNvPr>
          <p:cNvSpPr>
            <a:spLocks noGrp="1"/>
          </p:cNvSpPr>
          <p:nvPr>
            <p:ph type="title"/>
          </p:nvPr>
        </p:nvSpPr>
        <p:spPr/>
        <p:txBody>
          <a:bodyPr/>
          <a:lstStyle/>
          <a:p>
            <a:r>
              <a:rPr lang="en-US" altLang="zh-CN" dirty="0"/>
              <a:t>FIDO</a:t>
            </a:r>
            <a:endParaRPr lang="zh-CN" altLang="en-US" dirty="0"/>
          </a:p>
        </p:txBody>
      </p:sp>
      <p:pic>
        <p:nvPicPr>
          <p:cNvPr id="6" name="内容占位符 5">
            <a:extLst>
              <a:ext uri="{FF2B5EF4-FFF2-40B4-BE49-F238E27FC236}">
                <a16:creationId xmlns:a16="http://schemas.microsoft.com/office/drawing/2014/main" id="{ABD2F43B-EEDB-4D14-8FDF-D6D11C9965E0}"/>
              </a:ext>
            </a:extLst>
          </p:cNvPr>
          <p:cNvPicPr>
            <a:picLocks noGrp="1" noChangeAspect="1"/>
          </p:cNvPicPr>
          <p:nvPr>
            <p:ph idx="1"/>
          </p:nvPr>
        </p:nvPicPr>
        <p:blipFill>
          <a:blip r:embed="rId2"/>
          <a:stretch>
            <a:fillRect/>
          </a:stretch>
        </p:blipFill>
        <p:spPr>
          <a:xfrm>
            <a:off x="443547" y="1621114"/>
            <a:ext cx="8256906" cy="4252911"/>
          </a:xfrm>
        </p:spPr>
      </p:pic>
      <p:sp>
        <p:nvSpPr>
          <p:cNvPr id="4" name="灯片编号占位符 3">
            <a:extLst>
              <a:ext uri="{FF2B5EF4-FFF2-40B4-BE49-F238E27FC236}">
                <a16:creationId xmlns:a16="http://schemas.microsoft.com/office/drawing/2014/main" id="{A47AF193-FA55-4E0D-9C3A-8C63773230A1}"/>
              </a:ext>
            </a:extLst>
          </p:cNvPr>
          <p:cNvSpPr>
            <a:spLocks noGrp="1"/>
          </p:cNvSpPr>
          <p:nvPr>
            <p:ph type="sldNum" sz="quarter" idx="12"/>
          </p:nvPr>
        </p:nvSpPr>
        <p:spPr/>
        <p:txBody>
          <a:bodyPr/>
          <a:lstStyle/>
          <a:p>
            <a:fld id="{297DE729-F9B5-6B4A-8061-A00ED75EC337}" type="slidenum">
              <a:rPr lang="en-US" smtClean="0"/>
              <a:t>54</a:t>
            </a:fld>
            <a:endParaRPr lang="en-US"/>
          </a:p>
        </p:txBody>
      </p:sp>
    </p:spTree>
    <p:extLst>
      <p:ext uri="{BB962C8B-B14F-4D97-AF65-F5344CB8AC3E}">
        <p14:creationId xmlns:p14="http://schemas.microsoft.com/office/powerpoint/2010/main" val="632066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A8361-9022-4633-B7E2-EBA382D6DF04}"/>
              </a:ext>
            </a:extLst>
          </p:cNvPr>
          <p:cNvSpPr>
            <a:spLocks noGrp="1"/>
          </p:cNvSpPr>
          <p:nvPr>
            <p:ph type="title"/>
          </p:nvPr>
        </p:nvSpPr>
        <p:spPr/>
        <p:txBody>
          <a:bodyPr/>
          <a:lstStyle/>
          <a:p>
            <a:r>
              <a:rPr lang="en-US" altLang="zh-CN" dirty="0"/>
              <a:t>FIDO</a:t>
            </a:r>
            <a:endParaRPr lang="zh-CN" altLang="en-US" dirty="0"/>
          </a:p>
        </p:txBody>
      </p:sp>
      <p:sp>
        <p:nvSpPr>
          <p:cNvPr id="3" name="内容占位符 2">
            <a:extLst>
              <a:ext uri="{FF2B5EF4-FFF2-40B4-BE49-F238E27FC236}">
                <a16:creationId xmlns:a16="http://schemas.microsoft.com/office/drawing/2014/main" id="{1EEF734A-33FC-4139-AED5-ED885020952F}"/>
              </a:ext>
            </a:extLst>
          </p:cNvPr>
          <p:cNvSpPr>
            <a:spLocks noGrp="1"/>
          </p:cNvSpPr>
          <p:nvPr>
            <p:ph idx="1"/>
          </p:nvPr>
        </p:nvSpPr>
        <p:spPr>
          <a:xfrm>
            <a:off x="628650" y="1687514"/>
            <a:ext cx="7886700" cy="4351338"/>
          </a:xfrm>
        </p:spPr>
        <p:txBody>
          <a:bodyPr/>
          <a:lstStyle/>
          <a:p>
            <a:pPr>
              <a:lnSpc>
                <a:spcPct val="110000"/>
              </a:lnSpc>
            </a:pPr>
            <a:r>
              <a:rPr lang="en-US" altLang="zh-CN" b="1" dirty="0">
                <a:solidFill>
                  <a:srgbClr val="292929"/>
                </a:solidFill>
                <a:latin typeface="charter"/>
              </a:rPr>
              <a:t>FIDO</a:t>
            </a:r>
            <a:r>
              <a:rPr lang="en-US" altLang="zh-CN" dirty="0">
                <a:solidFill>
                  <a:srgbClr val="292929"/>
                </a:solidFill>
                <a:latin typeface="charter"/>
              </a:rPr>
              <a:t> —</a:t>
            </a:r>
            <a:r>
              <a:rPr lang="en-US" altLang="zh-CN" b="1" dirty="0">
                <a:solidFill>
                  <a:srgbClr val="292929"/>
                </a:solidFill>
                <a:latin typeface="charter"/>
              </a:rPr>
              <a:t>F</a:t>
            </a:r>
            <a:r>
              <a:rPr lang="en-US" altLang="zh-CN" dirty="0">
                <a:solidFill>
                  <a:srgbClr val="292929"/>
                </a:solidFill>
                <a:latin typeface="charter"/>
              </a:rPr>
              <a:t>ast </a:t>
            </a:r>
            <a:r>
              <a:rPr lang="en-US" altLang="zh-CN" b="1" dirty="0" err="1">
                <a:solidFill>
                  <a:srgbClr val="292929"/>
                </a:solidFill>
                <a:latin typeface="charter"/>
              </a:rPr>
              <a:t>ID</a:t>
            </a:r>
            <a:r>
              <a:rPr lang="en-US" altLang="zh-CN" dirty="0" err="1">
                <a:solidFill>
                  <a:srgbClr val="292929"/>
                </a:solidFill>
                <a:latin typeface="charter"/>
              </a:rPr>
              <a:t>entity</a:t>
            </a:r>
            <a:r>
              <a:rPr lang="en-US" altLang="zh-CN" dirty="0">
                <a:solidFill>
                  <a:srgbClr val="292929"/>
                </a:solidFill>
                <a:latin typeface="charter"/>
              </a:rPr>
              <a:t> </a:t>
            </a:r>
            <a:r>
              <a:rPr lang="en-US" altLang="zh-CN" b="1" dirty="0">
                <a:solidFill>
                  <a:srgbClr val="292929"/>
                </a:solidFill>
                <a:latin typeface="charter"/>
              </a:rPr>
              <a:t>O</a:t>
            </a:r>
            <a:r>
              <a:rPr lang="en-US" altLang="zh-CN" dirty="0">
                <a:solidFill>
                  <a:srgbClr val="292929"/>
                </a:solidFill>
                <a:latin typeface="charter"/>
              </a:rPr>
              <a:t>nline</a:t>
            </a:r>
            <a:endParaRPr lang="en-US" altLang="zh-CN" dirty="0"/>
          </a:p>
          <a:p>
            <a:pPr>
              <a:lnSpc>
                <a:spcPct val="110000"/>
              </a:lnSpc>
            </a:pPr>
            <a:r>
              <a:rPr lang="en-US" altLang="zh-CN" dirty="0"/>
              <a:t>FIDO</a:t>
            </a:r>
            <a:r>
              <a:rPr lang="zh-CN" altLang="en-US" dirty="0"/>
              <a:t>相较于传统认证方式的两个重要不同点</a:t>
            </a:r>
            <a:endParaRPr lang="en-US" altLang="zh-CN" dirty="0"/>
          </a:p>
          <a:p>
            <a:pPr lvl="1">
              <a:lnSpc>
                <a:spcPct val="110000"/>
              </a:lnSpc>
            </a:pPr>
            <a:r>
              <a:rPr lang="zh-CN" altLang="en-US" dirty="0"/>
              <a:t>基于公私钥对的非对称加密体系</a:t>
            </a:r>
            <a:endParaRPr lang="en-US" altLang="zh-CN" dirty="0"/>
          </a:p>
          <a:p>
            <a:pPr lvl="1">
              <a:lnSpc>
                <a:spcPct val="110000"/>
              </a:lnSpc>
            </a:pPr>
            <a:r>
              <a:rPr lang="zh-CN" altLang="en-US" dirty="0"/>
              <a:t>只在本地的可信执行环境（</a:t>
            </a:r>
            <a:r>
              <a:rPr lang="en-US" altLang="zh-CN" dirty="0"/>
              <a:t>TEE</a:t>
            </a:r>
            <a:r>
              <a:rPr lang="zh-CN" altLang="en-US" dirty="0"/>
              <a:t>）中存储用户的生物特征信息</a:t>
            </a:r>
            <a:endParaRPr lang="en-US" altLang="zh-CN" dirty="0"/>
          </a:p>
          <a:p>
            <a:pPr>
              <a:lnSpc>
                <a:spcPct val="110000"/>
              </a:lnSpc>
            </a:pPr>
            <a:r>
              <a:rPr lang="en-US" altLang="zh-CN" dirty="0"/>
              <a:t>FIDO 1.0:</a:t>
            </a:r>
            <a:r>
              <a:rPr lang="zh-CN" altLang="en-US" dirty="0"/>
              <a:t> </a:t>
            </a:r>
            <a:r>
              <a:rPr lang="en-US" altLang="zh-CN" dirty="0"/>
              <a:t>Universal Authentication Framework (UAF) Protocol,</a:t>
            </a:r>
            <a:r>
              <a:rPr lang="zh-CN" altLang="en-US" dirty="0"/>
              <a:t> </a:t>
            </a:r>
            <a:r>
              <a:rPr lang="en-US" altLang="zh-CN" dirty="0"/>
              <a:t>Universal 2nd Factor (U2F) Protocol</a:t>
            </a:r>
          </a:p>
          <a:p>
            <a:pPr>
              <a:lnSpc>
                <a:spcPct val="110000"/>
              </a:lnSpc>
            </a:pPr>
            <a:r>
              <a:rPr lang="en-US" altLang="zh-CN" dirty="0"/>
              <a:t>FIDO 2.0: </a:t>
            </a:r>
            <a:r>
              <a:rPr lang="en-US" altLang="zh-CN" dirty="0" err="1"/>
              <a:t>WebAuthn</a:t>
            </a:r>
            <a:r>
              <a:rPr lang="en-US" altLang="zh-CN" dirty="0"/>
              <a:t>,</a:t>
            </a:r>
            <a:r>
              <a:rPr lang="zh-CN" altLang="en-US" dirty="0"/>
              <a:t> </a:t>
            </a:r>
            <a:r>
              <a:rPr lang="en-US" altLang="zh-CN" dirty="0"/>
              <a:t>CTAP</a:t>
            </a:r>
          </a:p>
        </p:txBody>
      </p:sp>
      <p:sp>
        <p:nvSpPr>
          <p:cNvPr id="4" name="灯片编号占位符 3">
            <a:extLst>
              <a:ext uri="{FF2B5EF4-FFF2-40B4-BE49-F238E27FC236}">
                <a16:creationId xmlns:a16="http://schemas.microsoft.com/office/drawing/2014/main" id="{95386F50-B679-42D7-AE62-198EDDEDF619}"/>
              </a:ext>
            </a:extLst>
          </p:cNvPr>
          <p:cNvSpPr>
            <a:spLocks noGrp="1"/>
          </p:cNvSpPr>
          <p:nvPr>
            <p:ph type="sldNum" sz="quarter" idx="12"/>
          </p:nvPr>
        </p:nvSpPr>
        <p:spPr/>
        <p:txBody>
          <a:bodyPr/>
          <a:lstStyle/>
          <a:p>
            <a:fld id="{297DE729-F9B5-6B4A-8061-A00ED75EC337}" type="slidenum">
              <a:rPr lang="en-US" smtClean="0"/>
              <a:t>55</a:t>
            </a:fld>
            <a:endParaRPr lang="en-US"/>
          </a:p>
        </p:txBody>
      </p:sp>
    </p:spTree>
    <p:extLst>
      <p:ext uri="{BB962C8B-B14F-4D97-AF65-F5344CB8AC3E}">
        <p14:creationId xmlns:p14="http://schemas.microsoft.com/office/powerpoint/2010/main" val="3821284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8DB13-EF57-4562-87BE-F2B26E5A758B}"/>
              </a:ext>
            </a:extLst>
          </p:cNvPr>
          <p:cNvSpPr>
            <a:spLocks noGrp="1"/>
          </p:cNvSpPr>
          <p:nvPr>
            <p:ph type="title"/>
          </p:nvPr>
        </p:nvSpPr>
        <p:spPr/>
        <p:txBody>
          <a:bodyPr/>
          <a:lstStyle/>
          <a:p>
            <a:r>
              <a:rPr lang="en-US" altLang="zh-CN" dirty="0"/>
              <a:t>Universal Authentication Framework (UAF)</a:t>
            </a:r>
            <a:endParaRPr lang="zh-CN" altLang="en-US" dirty="0"/>
          </a:p>
        </p:txBody>
      </p:sp>
      <p:sp>
        <p:nvSpPr>
          <p:cNvPr id="3" name="内容占位符 2">
            <a:extLst>
              <a:ext uri="{FF2B5EF4-FFF2-40B4-BE49-F238E27FC236}">
                <a16:creationId xmlns:a16="http://schemas.microsoft.com/office/drawing/2014/main" id="{D5FFB9DE-8889-491F-BDD6-BD861007D603}"/>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567294-E487-4AC7-8BEF-97105C668697}"/>
              </a:ext>
            </a:extLst>
          </p:cNvPr>
          <p:cNvSpPr>
            <a:spLocks noGrp="1"/>
          </p:cNvSpPr>
          <p:nvPr>
            <p:ph type="sldNum" sz="quarter" idx="12"/>
          </p:nvPr>
        </p:nvSpPr>
        <p:spPr/>
        <p:txBody>
          <a:bodyPr/>
          <a:lstStyle/>
          <a:p>
            <a:fld id="{297DE729-F9B5-6B4A-8061-A00ED75EC337}" type="slidenum">
              <a:rPr lang="en-US" smtClean="0"/>
              <a:t>56</a:t>
            </a:fld>
            <a:endParaRPr lang="en-US"/>
          </a:p>
        </p:txBody>
      </p:sp>
      <p:sp>
        <p:nvSpPr>
          <p:cNvPr id="6" name="矩形 5">
            <a:extLst>
              <a:ext uri="{FF2B5EF4-FFF2-40B4-BE49-F238E27FC236}">
                <a16:creationId xmlns:a16="http://schemas.microsoft.com/office/drawing/2014/main" id="{1EDB86A5-F8A7-4D32-86CA-A91C9E431264}"/>
              </a:ext>
            </a:extLst>
          </p:cNvPr>
          <p:cNvSpPr/>
          <p:nvPr/>
        </p:nvSpPr>
        <p:spPr>
          <a:xfrm>
            <a:off x="427381" y="6382922"/>
            <a:ext cx="9511749" cy="338554"/>
          </a:xfrm>
          <a:prstGeom prst="rect">
            <a:avLst/>
          </a:prstGeom>
        </p:spPr>
        <p:txBody>
          <a:bodyPr wrap="square">
            <a:spAutoFit/>
          </a:bodyPr>
          <a:lstStyle/>
          <a:p>
            <a:r>
              <a:rPr lang="en-US" altLang="zh-CN" sz="1600" dirty="0"/>
              <a:t>https://fidoalliance.org/specs/fido-uaf-v1.1-id-20170202/fido-uaf-overview-v1.1-id-20170202.html</a:t>
            </a:r>
            <a:endParaRPr lang="zh-CN" altLang="en-US" sz="1600" dirty="0"/>
          </a:p>
        </p:txBody>
      </p:sp>
      <p:pic>
        <p:nvPicPr>
          <p:cNvPr id="7170" name="Picture 2" descr="Registration Message Flow">
            <a:extLst>
              <a:ext uri="{FF2B5EF4-FFF2-40B4-BE49-F238E27FC236}">
                <a16:creationId xmlns:a16="http://schemas.microsoft.com/office/drawing/2014/main" id="{034669D6-49AE-43E8-B054-10EF72C52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9" y="1896648"/>
            <a:ext cx="4330976" cy="328588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uthentication Message Flow">
            <a:extLst>
              <a:ext uri="{FF2B5EF4-FFF2-40B4-BE49-F238E27FC236}">
                <a16:creationId xmlns:a16="http://schemas.microsoft.com/office/drawing/2014/main" id="{E5BCF470-397C-4D7A-9030-EF0A9128B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024" y="1896648"/>
            <a:ext cx="4330976" cy="32767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CE95BB9-C678-40BC-A9B3-7DB6592C5A61}"/>
              </a:ext>
            </a:extLst>
          </p:cNvPr>
          <p:cNvSpPr/>
          <p:nvPr/>
        </p:nvSpPr>
        <p:spPr>
          <a:xfrm>
            <a:off x="727196" y="5509198"/>
            <a:ext cx="2680286" cy="369332"/>
          </a:xfrm>
          <a:prstGeom prst="rect">
            <a:avLst/>
          </a:prstGeom>
        </p:spPr>
        <p:txBody>
          <a:bodyPr wrap="none">
            <a:spAutoFit/>
          </a:bodyPr>
          <a:lstStyle/>
          <a:p>
            <a:r>
              <a:rPr lang="en-US" altLang="zh-CN" dirty="0"/>
              <a:t>Registration Message Flow</a:t>
            </a:r>
            <a:endParaRPr lang="zh-CN" altLang="en-US" dirty="0"/>
          </a:p>
        </p:txBody>
      </p:sp>
      <p:sp>
        <p:nvSpPr>
          <p:cNvPr id="10" name="矩形 9">
            <a:extLst>
              <a:ext uri="{FF2B5EF4-FFF2-40B4-BE49-F238E27FC236}">
                <a16:creationId xmlns:a16="http://schemas.microsoft.com/office/drawing/2014/main" id="{9F4490BD-6425-4657-B8A6-165A6B02B65D}"/>
              </a:ext>
            </a:extLst>
          </p:cNvPr>
          <p:cNvSpPr/>
          <p:nvPr/>
        </p:nvSpPr>
        <p:spPr>
          <a:xfrm>
            <a:off x="5459904" y="5509198"/>
            <a:ext cx="2956900" cy="369332"/>
          </a:xfrm>
          <a:prstGeom prst="rect">
            <a:avLst/>
          </a:prstGeom>
        </p:spPr>
        <p:txBody>
          <a:bodyPr wrap="none">
            <a:spAutoFit/>
          </a:bodyPr>
          <a:lstStyle/>
          <a:p>
            <a:r>
              <a:rPr lang="en-US" altLang="zh-CN" dirty="0"/>
              <a:t>Authentication Message Flow</a:t>
            </a:r>
            <a:endParaRPr lang="zh-CN" altLang="en-US" dirty="0"/>
          </a:p>
        </p:txBody>
      </p:sp>
    </p:spTree>
    <p:extLst>
      <p:ext uri="{BB962C8B-B14F-4D97-AF65-F5344CB8AC3E}">
        <p14:creationId xmlns:p14="http://schemas.microsoft.com/office/powerpoint/2010/main" val="3683827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0C877-2FBE-404E-AC8A-D676DA8D3E3F}"/>
              </a:ext>
            </a:extLst>
          </p:cNvPr>
          <p:cNvSpPr>
            <a:spLocks noGrp="1"/>
          </p:cNvSpPr>
          <p:nvPr>
            <p:ph type="title"/>
          </p:nvPr>
        </p:nvSpPr>
        <p:spPr>
          <a:xfrm>
            <a:off x="367748" y="194358"/>
            <a:ext cx="8547652" cy="1143000"/>
          </a:xfrm>
        </p:spPr>
        <p:txBody>
          <a:bodyPr vert="horz" lIns="91440" tIns="45720" rIns="91440" bIns="45720" rtlCol="0" anchor="ctr">
            <a:normAutofit/>
          </a:bodyPr>
          <a:lstStyle/>
          <a:p>
            <a:pPr algn="l">
              <a:lnSpc>
                <a:spcPct val="90000"/>
              </a:lnSpc>
            </a:pPr>
            <a:r>
              <a:rPr lang="en-US" dirty="0">
                <a:latin typeface="Calibri Light" panose="020F0302020204030204" pitchFamily="34" charset="0"/>
                <a:cs typeface="Calibri Light" panose="020F0302020204030204" pitchFamily="34" charset="0"/>
              </a:rPr>
              <a:t>The Universal Second Factor (U2F)</a:t>
            </a:r>
          </a:p>
        </p:txBody>
      </p:sp>
      <p:sp>
        <p:nvSpPr>
          <p:cNvPr id="3" name="Content Placeholder 2">
            <a:extLst>
              <a:ext uri="{FF2B5EF4-FFF2-40B4-BE49-F238E27FC236}">
                <a16:creationId xmlns:a16="http://schemas.microsoft.com/office/drawing/2014/main" id="{06235756-CDB2-F244-9199-7DF115A4BEAC}"/>
              </a:ext>
            </a:extLst>
          </p:cNvPr>
          <p:cNvSpPr>
            <a:spLocks noGrp="1"/>
          </p:cNvSpPr>
          <p:nvPr>
            <p:ph idx="1"/>
          </p:nvPr>
        </p:nvSpPr>
        <p:spPr>
          <a:xfrm>
            <a:off x="264921" y="1681814"/>
            <a:ext cx="8814816" cy="1835657"/>
          </a:xfrm>
        </p:spPr>
        <p:txBody>
          <a:bodyPr>
            <a:noAutofit/>
          </a:bodyPr>
          <a:lstStyle/>
          <a:p>
            <a:pPr marL="0" indent="0">
              <a:buNone/>
            </a:pPr>
            <a:r>
              <a:rPr lang="zh-CN" altLang="en-US" dirty="0"/>
              <a:t>目标</a:t>
            </a:r>
            <a:r>
              <a:rPr lang="en-US" dirty="0"/>
              <a:t>:</a:t>
            </a:r>
          </a:p>
          <a:p>
            <a:r>
              <a:rPr lang="zh-CN" altLang="en-US" b="1" dirty="0"/>
              <a:t>浏览器恶意软件无法窃取用户凭证</a:t>
            </a:r>
            <a:endParaRPr lang="en-US" dirty="0"/>
          </a:p>
          <a:p>
            <a:r>
              <a:rPr lang="en-US" altLang="zh-CN" dirty="0"/>
              <a:t>U2F</a:t>
            </a:r>
            <a:r>
              <a:rPr lang="zh-CN" altLang="en-US" dirty="0"/>
              <a:t>不应该允许跨站点跟踪用户</a:t>
            </a:r>
            <a:endParaRPr lang="en-US" dirty="0"/>
          </a:p>
          <a:p>
            <a:r>
              <a:rPr lang="en-US" dirty="0"/>
              <a:t>U2F</a:t>
            </a:r>
            <a:r>
              <a:rPr lang="zh-CN" altLang="en-US" dirty="0"/>
              <a:t>使用计数器来防止令牌克隆</a:t>
            </a:r>
            <a:endParaRPr lang="en-US" dirty="0"/>
          </a:p>
        </p:txBody>
      </p:sp>
      <p:pic>
        <p:nvPicPr>
          <p:cNvPr id="4" name="Picture 3">
            <a:extLst>
              <a:ext uri="{FF2B5EF4-FFF2-40B4-BE49-F238E27FC236}">
                <a16:creationId xmlns:a16="http://schemas.microsoft.com/office/drawing/2014/main" id="{7C680925-FE1B-304B-91DF-4ABAF3FF9E7B}"/>
              </a:ext>
            </a:extLst>
          </p:cNvPr>
          <p:cNvPicPr>
            <a:picLocks noChangeAspect="1"/>
          </p:cNvPicPr>
          <p:nvPr/>
        </p:nvPicPr>
        <p:blipFill>
          <a:blip r:embed="rId3"/>
          <a:stretch>
            <a:fillRect/>
          </a:stretch>
        </p:blipFill>
        <p:spPr>
          <a:xfrm>
            <a:off x="3654078" y="4363502"/>
            <a:ext cx="1287272" cy="1171418"/>
          </a:xfrm>
          <a:prstGeom prst="rect">
            <a:avLst/>
          </a:prstGeom>
        </p:spPr>
      </p:pic>
      <p:pic>
        <p:nvPicPr>
          <p:cNvPr id="5" name="Picture 4">
            <a:extLst>
              <a:ext uri="{FF2B5EF4-FFF2-40B4-BE49-F238E27FC236}">
                <a16:creationId xmlns:a16="http://schemas.microsoft.com/office/drawing/2014/main" id="{1C05EC67-809F-C24D-95AE-C5E0D676CB8D}"/>
              </a:ext>
            </a:extLst>
          </p:cNvPr>
          <p:cNvPicPr>
            <a:picLocks noChangeAspect="1"/>
          </p:cNvPicPr>
          <p:nvPr/>
        </p:nvPicPr>
        <p:blipFill>
          <a:blip r:embed="rId4"/>
          <a:stretch>
            <a:fillRect/>
          </a:stretch>
        </p:blipFill>
        <p:spPr>
          <a:xfrm>
            <a:off x="945982" y="4168580"/>
            <a:ext cx="454618" cy="1113029"/>
          </a:xfrm>
          <a:prstGeom prst="rect">
            <a:avLst/>
          </a:prstGeom>
        </p:spPr>
      </p:pic>
      <p:pic>
        <p:nvPicPr>
          <p:cNvPr id="8" name="Picture 7">
            <a:extLst>
              <a:ext uri="{FF2B5EF4-FFF2-40B4-BE49-F238E27FC236}">
                <a16:creationId xmlns:a16="http://schemas.microsoft.com/office/drawing/2014/main" id="{FCD2FBE7-9606-5D4F-AF38-9694CCC2F90A}"/>
              </a:ext>
            </a:extLst>
          </p:cNvPr>
          <p:cNvPicPr>
            <a:picLocks noChangeAspect="1"/>
          </p:cNvPicPr>
          <p:nvPr/>
        </p:nvPicPr>
        <p:blipFill>
          <a:blip r:embed="rId5"/>
          <a:stretch>
            <a:fillRect/>
          </a:stretch>
        </p:blipFill>
        <p:spPr>
          <a:xfrm>
            <a:off x="6672072" y="4070874"/>
            <a:ext cx="1111552" cy="1263127"/>
          </a:xfrm>
          <a:prstGeom prst="rect">
            <a:avLst/>
          </a:prstGeom>
        </p:spPr>
      </p:pic>
      <p:sp>
        <p:nvSpPr>
          <p:cNvPr id="9" name="TextBox 8">
            <a:extLst>
              <a:ext uri="{FF2B5EF4-FFF2-40B4-BE49-F238E27FC236}">
                <a16:creationId xmlns:a16="http://schemas.microsoft.com/office/drawing/2014/main" id="{66F86F36-077D-F647-B9BC-AFC1AA37202C}"/>
              </a:ext>
            </a:extLst>
          </p:cNvPr>
          <p:cNvSpPr txBox="1"/>
          <p:nvPr/>
        </p:nvSpPr>
        <p:spPr>
          <a:xfrm>
            <a:off x="6215803" y="5334000"/>
            <a:ext cx="2234586" cy="400110"/>
          </a:xfrm>
          <a:prstGeom prst="rect">
            <a:avLst/>
          </a:prstGeom>
          <a:noFill/>
        </p:spPr>
        <p:txBody>
          <a:bodyPr wrap="none" rtlCol="0">
            <a:spAutoFit/>
          </a:bodyPr>
          <a:lstStyle/>
          <a:p>
            <a:r>
              <a:rPr lang="en-US" dirty="0">
                <a:solidFill>
                  <a:prstClr val="black"/>
                </a:solidFill>
                <a:latin typeface="Calibri"/>
              </a:rPr>
              <a:t>service </a:t>
            </a:r>
            <a:r>
              <a:rPr lang="en-US" sz="2000" dirty="0">
                <a:solidFill>
                  <a:prstClr val="black"/>
                </a:solidFill>
                <a:latin typeface="Calibri"/>
              </a:rPr>
              <a:t>(</a:t>
            </a:r>
            <a:r>
              <a:rPr lang="en-US" sz="2000" dirty="0" err="1">
                <a:solidFill>
                  <a:prstClr val="black"/>
                </a:solidFill>
                <a:latin typeface="Calibri"/>
              </a:rPr>
              <a:t>github.com</a:t>
            </a:r>
            <a:r>
              <a:rPr lang="en-US" sz="2000" dirty="0">
                <a:solidFill>
                  <a:prstClr val="black"/>
                </a:solidFill>
                <a:latin typeface="Calibri"/>
              </a:rPr>
              <a:t>)</a:t>
            </a:r>
            <a:endParaRPr lang="en-US" dirty="0">
              <a:solidFill>
                <a:prstClr val="black"/>
              </a:solidFill>
              <a:latin typeface="Calibri"/>
            </a:endParaRPr>
          </a:p>
        </p:txBody>
      </p:sp>
      <p:sp>
        <p:nvSpPr>
          <p:cNvPr id="10" name="TextBox 9">
            <a:extLst>
              <a:ext uri="{FF2B5EF4-FFF2-40B4-BE49-F238E27FC236}">
                <a16:creationId xmlns:a16="http://schemas.microsoft.com/office/drawing/2014/main" id="{745F9916-0EFC-7643-8303-6B18047988F0}"/>
              </a:ext>
            </a:extLst>
          </p:cNvPr>
          <p:cNvSpPr txBox="1"/>
          <p:nvPr/>
        </p:nvSpPr>
        <p:spPr>
          <a:xfrm>
            <a:off x="3713190" y="5495416"/>
            <a:ext cx="952248" cy="369332"/>
          </a:xfrm>
          <a:prstGeom prst="rect">
            <a:avLst/>
          </a:prstGeom>
          <a:noFill/>
        </p:spPr>
        <p:txBody>
          <a:bodyPr wrap="none" rtlCol="0">
            <a:spAutoFit/>
          </a:bodyPr>
          <a:lstStyle/>
          <a:p>
            <a:r>
              <a:rPr lang="en-US" dirty="0">
                <a:solidFill>
                  <a:prstClr val="black"/>
                </a:solidFill>
                <a:latin typeface="Calibri"/>
              </a:rPr>
              <a:t>browser</a:t>
            </a:r>
          </a:p>
        </p:txBody>
      </p:sp>
      <p:sp>
        <p:nvSpPr>
          <p:cNvPr id="11" name="TextBox 10">
            <a:extLst>
              <a:ext uri="{FF2B5EF4-FFF2-40B4-BE49-F238E27FC236}">
                <a16:creationId xmlns:a16="http://schemas.microsoft.com/office/drawing/2014/main" id="{0258DEA4-0591-C74A-9515-1E89667E83F4}"/>
              </a:ext>
            </a:extLst>
          </p:cNvPr>
          <p:cNvSpPr txBox="1"/>
          <p:nvPr/>
        </p:nvSpPr>
        <p:spPr>
          <a:xfrm>
            <a:off x="527949" y="5281608"/>
            <a:ext cx="1138389" cy="369332"/>
          </a:xfrm>
          <a:prstGeom prst="rect">
            <a:avLst/>
          </a:prstGeom>
          <a:noFill/>
        </p:spPr>
        <p:txBody>
          <a:bodyPr wrap="none" rtlCol="0">
            <a:spAutoFit/>
          </a:bodyPr>
          <a:lstStyle/>
          <a:p>
            <a:r>
              <a:rPr lang="en-US" dirty="0">
                <a:solidFill>
                  <a:prstClr val="black"/>
                </a:solidFill>
                <a:latin typeface="Calibri"/>
              </a:rPr>
              <a:t>U2F token</a:t>
            </a:r>
          </a:p>
        </p:txBody>
      </p:sp>
      <p:pic>
        <p:nvPicPr>
          <p:cNvPr id="12" name="Picture 11">
            <a:extLst>
              <a:ext uri="{FF2B5EF4-FFF2-40B4-BE49-F238E27FC236}">
                <a16:creationId xmlns:a16="http://schemas.microsoft.com/office/drawing/2014/main" id="{28AD2FAA-8CE5-8E4D-B5F3-DB6E8920848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6879" y="4144532"/>
            <a:ext cx="1390389" cy="1390389"/>
          </a:xfrm>
          <a:prstGeom prst="rect">
            <a:avLst/>
          </a:prstGeom>
        </p:spPr>
      </p:pic>
      <p:sp>
        <p:nvSpPr>
          <p:cNvPr id="7" name="TextBox 6">
            <a:extLst>
              <a:ext uri="{FF2B5EF4-FFF2-40B4-BE49-F238E27FC236}">
                <a16:creationId xmlns:a16="http://schemas.microsoft.com/office/drawing/2014/main" id="{AC2A010E-C021-7947-8F46-2CDC73B99FB2}"/>
              </a:ext>
            </a:extLst>
          </p:cNvPr>
          <p:cNvSpPr txBox="1"/>
          <p:nvPr/>
        </p:nvSpPr>
        <p:spPr>
          <a:xfrm>
            <a:off x="76200" y="5596724"/>
            <a:ext cx="2377254" cy="369332"/>
          </a:xfrm>
          <a:prstGeom prst="rect">
            <a:avLst/>
          </a:prstGeom>
          <a:noFill/>
        </p:spPr>
        <p:txBody>
          <a:bodyPr wrap="none" rtlCol="0">
            <a:spAutoFit/>
          </a:bodyPr>
          <a:lstStyle/>
          <a:p>
            <a:r>
              <a:rPr lang="en-US" dirty="0">
                <a:solidFill>
                  <a:prstClr val="black"/>
                </a:solidFill>
                <a:latin typeface="Calibri"/>
              </a:rPr>
              <a:t>(holds user credentials)</a:t>
            </a:r>
          </a:p>
        </p:txBody>
      </p:sp>
    </p:spTree>
    <p:extLst>
      <p:ext uri="{BB962C8B-B14F-4D97-AF65-F5344CB8AC3E}">
        <p14:creationId xmlns:p14="http://schemas.microsoft.com/office/powerpoint/2010/main" val="207725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C16C-A175-B749-AC74-D9AE78EF028E}"/>
              </a:ext>
            </a:extLst>
          </p:cNvPr>
          <p:cNvGrpSpPr/>
          <p:nvPr/>
        </p:nvGrpSpPr>
        <p:grpSpPr>
          <a:xfrm>
            <a:off x="146058" y="4968332"/>
            <a:ext cx="511679" cy="696534"/>
            <a:chOff x="146057" y="4329742"/>
            <a:chExt cx="511679" cy="696534"/>
          </a:xfrm>
        </p:grpSpPr>
        <p:sp>
          <p:nvSpPr>
            <p:cNvPr id="51" name="TextBox 50">
              <a:extLst>
                <a:ext uri="{FF2B5EF4-FFF2-40B4-BE49-F238E27FC236}">
                  <a16:creationId xmlns:a16="http://schemas.microsoft.com/office/drawing/2014/main" id="{DF00A5DA-83DA-7A41-9B2C-1D3C40571621}"/>
                </a:ext>
              </a:extLst>
            </p:cNvPr>
            <p:cNvSpPr txBox="1"/>
            <p:nvPr/>
          </p:nvSpPr>
          <p:spPr>
            <a:xfrm>
              <a:off x="146057" y="4656944"/>
              <a:ext cx="511679" cy="369332"/>
            </a:xfrm>
            <a:prstGeom prst="rect">
              <a:avLst/>
            </a:prstGeom>
            <a:solidFill>
              <a:srgbClr val="FF0000"/>
            </a:solidFill>
            <a:ln>
              <a:solidFill>
                <a:srgbClr val="FF0000"/>
              </a:solidFill>
            </a:ln>
          </p:spPr>
          <p:txBody>
            <a:bodyPr wrap="none" rtlCol="0">
              <a:spAutoFit/>
            </a:bodyPr>
            <a:lstStyle/>
            <a:p>
              <a:r>
                <a:rPr lang="en-US" dirty="0" err="1">
                  <a:solidFill>
                    <a:prstClr val="white"/>
                  </a:solidFill>
                  <a:latin typeface="Calibri"/>
                </a:rPr>
                <a:t>sk</a:t>
              </a:r>
              <a:r>
                <a:rPr lang="en-US" baseline="-25000" dirty="0" err="1">
                  <a:solidFill>
                    <a:prstClr val="white"/>
                  </a:solidFill>
                  <a:latin typeface="Calibri"/>
                </a:rPr>
                <a:t>ID</a:t>
              </a:r>
              <a:endParaRPr lang="en-US" baseline="-25000" dirty="0">
                <a:solidFill>
                  <a:prstClr val="white"/>
                </a:solidFill>
                <a:latin typeface="Calibri"/>
              </a:endParaRPr>
            </a:p>
          </p:txBody>
        </p:sp>
        <p:cxnSp>
          <p:nvCxnSpPr>
            <p:cNvPr id="52" name="Straight Arrow Connector 51">
              <a:extLst>
                <a:ext uri="{FF2B5EF4-FFF2-40B4-BE49-F238E27FC236}">
                  <a16:creationId xmlns:a16="http://schemas.microsoft.com/office/drawing/2014/main" id="{FD6EA84B-2E1F-1746-B132-6470F6976332}"/>
                </a:ext>
              </a:extLst>
            </p:cNvPr>
            <p:cNvCxnSpPr>
              <a:cxnSpLocks/>
            </p:cNvCxnSpPr>
            <p:nvPr/>
          </p:nvCxnSpPr>
          <p:spPr>
            <a:xfrm>
              <a:off x="413149" y="4329742"/>
              <a:ext cx="0" cy="317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85F6AE53-DDDD-C14E-B068-B8B17D986589}"/>
              </a:ext>
            </a:extLst>
          </p:cNvPr>
          <p:cNvSpPr>
            <a:spLocks noGrp="1"/>
          </p:cNvSpPr>
          <p:nvPr>
            <p:ph type="title"/>
          </p:nvPr>
        </p:nvSpPr>
        <p:spPr>
          <a:xfrm>
            <a:off x="401897" y="165627"/>
            <a:ext cx="8229600" cy="1143000"/>
          </a:xfrm>
        </p:spPr>
        <p:txBody>
          <a:bodyPr vert="horz" lIns="91440" tIns="45720" rIns="91440" bIns="45720" rtlCol="0" anchor="ctr">
            <a:normAutofit fontScale="90000"/>
          </a:bodyPr>
          <a:lstStyle/>
          <a:p>
            <a:pPr algn="l">
              <a:lnSpc>
                <a:spcPct val="90000"/>
              </a:lnSpc>
            </a:pPr>
            <a:r>
              <a:rPr lang="en-US" sz="4000" dirty="0">
                <a:latin typeface="Calibri Light" panose="020F0302020204030204" pitchFamily="34" charset="0"/>
                <a:cs typeface="Calibri Light" panose="020F0302020204030204" pitchFamily="34" charset="0"/>
              </a:rPr>
              <a:t>The U2F protocol:  two parts  (simplified)</a:t>
            </a:r>
          </a:p>
        </p:txBody>
      </p:sp>
      <p:sp>
        <p:nvSpPr>
          <p:cNvPr id="3" name="Content Placeholder 2">
            <a:extLst>
              <a:ext uri="{FF2B5EF4-FFF2-40B4-BE49-F238E27FC236}">
                <a16:creationId xmlns:a16="http://schemas.microsoft.com/office/drawing/2014/main" id="{32074D75-D002-454D-8539-48DA3A47A746}"/>
              </a:ext>
            </a:extLst>
          </p:cNvPr>
          <p:cNvSpPr>
            <a:spLocks noGrp="1"/>
          </p:cNvSpPr>
          <p:nvPr>
            <p:ph idx="1"/>
          </p:nvPr>
        </p:nvSpPr>
        <p:spPr>
          <a:xfrm>
            <a:off x="295153" y="1602990"/>
            <a:ext cx="8229600" cy="623097"/>
          </a:xfrm>
        </p:spPr>
        <p:txBody>
          <a:bodyPr>
            <a:normAutofit/>
          </a:bodyPr>
          <a:lstStyle/>
          <a:p>
            <a:pPr marL="0" indent="0">
              <a:buNone/>
            </a:pPr>
            <a:r>
              <a:rPr lang="en-US" u="sng" dirty="0"/>
              <a:t>Device registration:</a:t>
            </a:r>
          </a:p>
        </p:txBody>
      </p:sp>
      <p:sp>
        <p:nvSpPr>
          <p:cNvPr id="7" name="Content Placeholder 2">
            <a:extLst>
              <a:ext uri="{FF2B5EF4-FFF2-40B4-BE49-F238E27FC236}">
                <a16:creationId xmlns:a16="http://schemas.microsoft.com/office/drawing/2014/main" id="{C42D42E0-9A20-5241-956B-C5C0DD4A221B}"/>
              </a:ext>
            </a:extLst>
          </p:cNvPr>
          <p:cNvSpPr txBox="1">
            <a:spLocks/>
          </p:cNvSpPr>
          <p:nvPr/>
        </p:nvSpPr>
        <p:spPr bwMode="auto">
          <a:xfrm>
            <a:off x="283578" y="3906577"/>
            <a:ext cx="8229600" cy="6230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57175" indent="-257175"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ＭＳ Ｐゴシック" pitchFamily="-112" charset="-128"/>
              </a:defRPr>
            </a:lvl1pPr>
            <a:lvl2pPr marL="557213" indent="-214313"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2pPr>
            <a:lvl3pPr marL="8572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3pPr>
            <a:lvl4pPr marL="12001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4pPr>
            <a:lvl5pPr marL="15430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400" u="sng" dirty="0">
                <a:solidFill>
                  <a:prstClr val="black"/>
                </a:solidFill>
                <a:latin typeface="Calibri"/>
              </a:rPr>
              <a:t>Authentication:</a:t>
            </a:r>
          </a:p>
        </p:txBody>
      </p:sp>
      <p:pic>
        <p:nvPicPr>
          <p:cNvPr id="8" name="Picture 7">
            <a:extLst>
              <a:ext uri="{FF2B5EF4-FFF2-40B4-BE49-F238E27FC236}">
                <a16:creationId xmlns:a16="http://schemas.microsoft.com/office/drawing/2014/main" id="{41BB99F5-4688-884B-846C-62D337EB0B61}"/>
              </a:ext>
            </a:extLst>
          </p:cNvPr>
          <p:cNvPicPr>
            <a:picLocks noChangeAspect="1"/>
          </p:cNvPicPr>
          <p:nvPr/>
        </p:nvPicPr>
        <p:blipFill>
          <a:blip r:embed="rId3"/>
          <a:stretch>
            <a:fillRect/>
          </a:stretch>
        </p:blipFill>
        <p:spPr>
          <a:xfrm>
            <a:off x="3619400" y="2295161"/>
            <a:ext cx="962818" cy="876165"/>
          </a:xfrm>
          <a:prstGeom prst="rect">
            <a:avLst/>
          </a:prstGeom>
        </p:spPr>
      </p:pic>
      <p:pic>
        <p:nvPicPr>
          <p:cNvPr id="9" name="Picture 8">
            <a:extLst>
              <a:ext uri="{FF2B5EF4-FFF2-40B4-BE49-F238E27FC236}">
                <a16:creationId xmlns:a16="http://schemas.microsoft.com/office/drawing/2014/main" id="{443E9F16-2052-274D-AD19-8808B30F54B7}"/>
              </a:ext>
            </a:extLst>
          </p:cNvPr>
          <p:cNvPicPr>
            <a:picLocks noChangeAspect="1"/>
          </p:cNvPicPr>
          <p:nvPr/>
        </p:nvPicPr>
        <p:blipFill>
          <a:blip r:embed="rId4"/>
          <a:stretch>
            <a:fillRect/>
          </a:stretch>
        </p:blipFill>
        <p:spPr>
          <a:xfrm>
            <a:off x="615968" y="2295161"/>
            <a:ext cx="307954" cy="753955"/>
          </a:xfrm>
          <a:prstGeom prst="rect">
            <a:avLst/>
          </a:prstGeom>
        </p:spPr>
      </p:pic>
      <p:pic>
        <p:nvPicPr>
          <p:cNvPr id="10" name="Picture 9">
            <a:extLst>
              <a:ext uri="{FF2B5EF4-FFF2-40B4-BE49-F238E27FC236}">
                <a16:creationId xmlns:a16="http://schemas.microsoft.com/office/drawing/2014/main" id="{DD7BDA87-83F3-7245-A2BF-B0E8AB80B97D}"/>
              </a:ext>
            </a:extLst>
          </p:cNvPr>
          <p:cNvPicPr>
            <a:picLocks noChangeAspect="1"/>
          </p:cNvPicPr>
          <p:nvPr/>
        </p:nvPicPr>
        <p:blipFill>
          <a:blip r:embed="rId5"/>
          <a:stretch>
            <a:fillRect/>
          </a:stretch>
        </p:blipFill>
        <p:spPr>
          <a:xfrm>
            <a:off x="7169782" y="2175284"/>
            <a:ext cx="785166" cy="892234"/>
          </a:xfrm>
          <a:prstGeom prst="rect">
            <a:avLst/>
          </a:prstGeom>
        </p:spPr>
      </p:pic>
      <p:sp>
        <p:nvSpPr>
          <p:cNvPr id="11" name="TextBox 10">
            <a:extLst>
              <a:ext uri="{FF2B5EF4-FFF2-40B4-BE49-F238E27FC236}">
                <a16:creationId xmlns:a16="http://schemas.microsoft.com/office/drawing/2014/main" id="{4B551345-8B72-DA45-8A42-DF8C1126A8C8}"/>
              </a:ext>
            </a:extLst>
          </p:cNvPr>
          <p:cNvSpPr txBox="1"/>
          <p:nvPr/>
        </p:nvSpPr>
        <p:spPr>
          <a:xfrm>
            <a:off x="6866148" y="3055634"/>
            <a:ext cx="1523943" cy="677108"/>
          </a:xfrm>
          <a:prstGeom prst="rect">
            <a:avLst/>
          </a:prstGeom>
          <a:noFill/>
        </p:spPr>
        <p:txBody>
          <a:bodyPr wrap="none" rtlCol="0">
            <a:spAutoFit/>
          </a:bodyPr>
          <a:lstStyle/>
          <a:p>
            <a:pPr algn="ctr"/>
            <a:r>
              <a:rPr lang="en-US" dirty="0">
                <a:solidFill>
                  <a:prstClr val="black"/>
                </a:solidFill>
                <a:latin typeface="Calibri"/>
              </a:rPr>
              <a:t>service </a:t>
            </a:r>
            <a:br>
              <a:rPr lang="en-US" dirty="0">
                <a:solidFill>
                  <a:prstClr val="black"/>
                </a:solidFill>
                <a:latin typeface="Calibri"/>
              </a:rPr>
            </a:br>
            <a:r>
              <a:rPr lang="en-US" sz="2000" dirty="0">
                <a:solidFill>
                  <a:prstClr val="black"/>
                </a:solidFill>
                <a:latin typeface="Calibri"/>
              </a:rPr>
              <a:t>(</a:t>
            </a:r>
            <a:r>
              <a:rPr lang="en-US" sz="2000" dirty="0" err="1">
                <a:solidFill>
                  <a:prstClr val="black"/>
                </a:solidFill>
                <a:latin typeface="Calibri"/>
              </a:rPr>
              <a:t>github.com</a:t>
            </a:r>
            <a:r>
              <a:rPr lang="en-US" sz="2000" dirty="0">
                <a:solidFill>
                  <a:prstClr val="black"/>
                </a:solidFill>
                <a:latin typeface="Calibri"/>
              </a:rPr>
              <a:t>)</a:t>
            </a:r>
            <a:endParaRPr lang="en-US" dirty="0">
              <a:solidFill>
                <a:prstClr val="black"/>
              </a:solidFill>
              <a:latin typeface="Calibri"/>
            </a:endParaRPr>
          </a:p>
        </p:txBody>
      </p:sp>
      <p:sp>
        <p:nvSpPr>
          <p:cNvPr id="12" name="TextBox 11">
            <a:extLst>
              <a:ext uri="{FF2B5EF4-FFF2-40B4-BE49-F238E27FC236}">
                <a16:creationId xmlns:a16="http://schemas.microsoft.com/office/drawing/2014/main" id="{320580F8-67BB-D849-AF01-6BB349446D0A}"/>
              </a:ext>
            </a:extLst>
          </p:cNvPr>
          <p:cNvSpPr txBox="1"/>
          <p:nvPr/>
        </p:nvSpPr>
        <p:spPr>
          <a:xfrm>
            <a:off x="3522899" y="3181673"/>
            <a:ext cx="952248" cy="369332"/>
          </a:xfrm>
          <a:prstGeom prst="rect">
            <a:avLst/>
          </a:prstGeom>
          <a:noFill/>
        </p:spPr>
        <p:txBody>
          <a:bodyPr wrap="none" rtlCol="0">
            <a:spAutoFit/>
          </a:bodyPr>
          <a:lstStyle/>
          <a:p>
            <a:r>
              <a:rPr lang="en-US" dirty="0">
                <a:solidFill>
                  <a:prstClr val="black"/>
                </a:solidFill>
                <a:latin typeface="Calibri"/>
              </a:rPr>
              <a:t>browser</a:t>
            </a:r>
          </a:p>
        </p:txBody>
      </p:sp>
      <p:pic>
        <p:nvPicPr>
          <p:cNvPr id="21" name="Picture 20">
            <a:extLst>
              <a:ext uri="{FF2B5EF4-FFF2-40B4-BE49-F238E27FC236}">
                <a16:creationId xmlns:a16="http://schemas.microsoft.com/office/drawing/2014/main" id="{CCE4ACB9-796B-B044-95D4-42B5B72AE4E7}"/>
              </a:ext>
            </a:extLst>
          </p:cNvPr>
          <p:cNvPicPr>
            <a:picLocks noChangeAspect="1"/>
          </p:cNvPicPr>
          <p:nvPr/>
        </p:nvPicPr>
        <p:blipFill>
          <a:blip r:embed="rId3"/>
          <a:stretch>
            <a:fillRect/>
          </a:stretch>
        </p:blipFill>
        <p:spPr>
          <a:xfrm>
            <a:off x="3596051" y="4514087"/>
            <a:ext cx="962818" cy="876165"/>
          </a:xfrm>
          <a:prstGeom prst="rect">
            <a:avLst/>
          </a:prstGeom>
        </p:spPr>
      </p:pic>
      <p:pic>
        <p:nvPicPr>
          <p:cNvPr id="22" name="Picture 21">
            <a:extLst>
              <a:ext uri="{FF2B5EF4-FFF2-40B4-BE49-F238E27FC236}">
                <a16:creationId xmlns:a16="http://schemas.microsoft.com/office/drawing/2014/main" id="{B7228627-1F8B-9740-82FD-83A8BF0BA043}"/>
              </a:ext>
            </a:extLst>
          </p:cNvPr>
          <p:cNvPicPr>
            <a:picLocks noChangeAspect="1"/>
          </p:cNvPicPr>
          <p:nvPr/>
        </p:nvPicPr>
        <p:blipFill>
          <a:blip r:embed="rId4"/>
          <a:stretch>
            <a:fillRect/>
          </a:stretch>
        </p:blipFill>
        <p:spPr>
          <a:xfrm>
            <a:off x="659421" y="4505382"/>
            <a:ext cx="307954" cy="753955"/>
          </a:xfrm>
          <a:prstGeom prst="rect">
            <a:avLst/>
          </a:prstGeom>
        </p:spPr>
      </p:pic>
      <p:pic>
        <p:nvPicPr>
          <p:cNvPr id="23" name="Picture 22">
            <a:extLst>
              <a:ext uri="{FF2B5EF4-FFF2-40B4-BE49-F238E27FC236}">
                <a16:creationId xmlns:a16="http://schemas.microsoft.com/office/drawing/2014/main" id="{0650DCF7-ABD0-F340-958D-EF11DEF57A53}"/>
              </a:ext>
            </a:extLst>
          </p:cNvPr>
          <p:cNvPicPr>
            <a:picLocks noChangeAspect="1"/>
          </p:cNvPicPr>
          <p:nvPr/>
        </p:nvPicPr>
        <p:blipFill>
          <a:blip r:embed="rId5"/>
          <a:stretch>
            <a:fillRect/>
          </a:stretch>
        </p:blipFill>
        <p:spPr>
          <a:xfrm>
            <a:off x="7345745" y="4394210"/>
            <a:ext cx="785166" cy="892234"/>
          </a:xfrm>
          <a:prstGeom prst="rect">
            <a:avLst/>
          </a:prstGeom>
        </p:spPr>
      </p:pic>
      <p:sp>
        <p:nvSpPr>
          <p:cNvPr id="24" name="TextBox 23">
            <a:extLst>
              <a:ext uri="{FF2B5EF4-FFF2-40B4-BE49-F238E27FC236}">
                <a16:creationId xmlns:a16="http://schemas.microsoft.com/office/drawing/2014/main" id="{9FDDEB7E-76D9-2141-BCC1-C1D0F7D3A386}"/>
              </a:ext>
            </a:extLst>
          </p:cNvPr>
          <p:cNvSpPr txBox="1"/>
          <p:nvPr/>
        </p:nvSpPr>
        <p:spPr>
          <a:xfrm>
            <a:off x="7181612" y="5283628"/>
            <a:ext cx="895310" cy="369332"/>
          </a:xfrm>
          <a:prstGeom prst="rect">
            <a:avLst/>
          </a:prstGeom>
          <a:noFill/>
        </p:spPr>
        <p:txBody>
          <a:bodyPr wrap="none" rtlCol="0">
            <a:spAutoFit/>
          </a:bodyPr>
          <a:lstStyle/>
          <a:p>
            <a:r>
              <a:rPr lang="en-US" dirty="0">
                <a:solidFill>
                  <a:prstClr val="black"/>
                </a:solidFill>
                <a:latin typeface="Calibri"/>
              </a:rPr>
              <a:t>service </a:t>
            </a:r>
          </a:p>
        </p:txBody>
      </p:sp>
      <p:sp>
        <p:nvSpPr>
          <p:cNvPr id="25" name="TextBox 24">
            <a:extLst>
              <a:ext uri="{FF2B5EF4-FFF2-40B4-BE49-F238E27FC236}">
                <a16:creationId xmlns:a16="http://schemas.microsoft.com/office/drawing/2014/main" id="{C041A990-FC81-0746-9399-04895F59F5F4}"/>
              </a:ext>
            </a:extLst>
          </p:cNvPr>
          <p:cNvSpPr txBox="1"/>
          <p:nvPr/>
        </p:nvSpPr>
        <p:spPr>
          <a:xfrm>
            <a:off x="3481262" y="5318303"/>
            <a:ext cx="952248" cy="369332"/>
          </a:xfrm>
          <a:prstGeom prst="rect">
            <a:avLst/>
          </a:prstGeom>
          <a:noFill/>
        </p:spPr>
        <p:txBody>
          <a:bodyPr wrap="none" rtlCol="0">
            <a:spAutoFit/>
          </a:bodyPr>
          <a:lstStyle/>
          <a:p>
            <a:r>
              <a:rPr lang="en-US" dirty="0">
                <a:solidFill>
                  <a:prstClr val="black"/>
                </a:solidFill>
                <a:latin typeface="Calibri"/>
              </a:rPr>
              <a:t>browser</a:t>
            </a:r>
          </a:p>
        </p:txBody>
      </p:sp>
      <p:cxnSp>
        <p:nvCxnSpPr>
          <p:cNvPr id="32" name="Straight Connector 31">
            <a:extLst>
              <a:ext uri="{FF2B5EF4-FFF2-40B4-BE49-F238E27FC236}">
                <a16:creationId xmlns:a16="http://schemas.microsoft.com/office/drawing/2014/main" id="{93478A2E-4030-0840-BB9F-28AE56A85E24}"/>
              </a:ext>
            </a:extLst>
          </p:cNvPr>
          <p:cNvCxnSpPr>
            <a:cxnSpLocks/>
          </p:cNvCxnSpPr>
          <p:nvPr/>
        </p:nvCxnSpPr>
        <p:spPr>
          <a:xfrm flipV="1">
            <a:off x="0" y="3871067"/>
            <a:ext cx="9144000" cy="1"/>
          </a:xfrm>
          <a:prstGeom prst="line">
            <a:avLst/>
          </a:prstGeom>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03ACE748-FA66-FD46-88A9-406DAC1AACA0}"/>
              </a:ext>
            </a:extLst>
          </p:cNvPr>
          <p:cNvGrpSpPr/>
          <p:nvPr/>
        </p:nvGrpSpPr>
        <p:grpSpPr>
          <a:xfrm>
            <a:off x="4582219" y="2130018"/>
            <a:ext cx="2432041" cy="385436"/>
            <a:chOff x="4582218" y="1549303"/>
            <a:chExt cx="2432041" cy="385436"/>
          </a:xfrm>
        </p:grpSpPr>
        <p:cxnSp>
          <p:nvCxnSpPr>
            <p:cNvPr id="15" name="Straight Arrow Connector 14">
              <a:extLst>
                <a:ext uri="{FF2B5EF4-FFF2-40B4-BE49-F238E27FC236}">
                  <a16:creationId xmlns:a16="http://schemas.microsoft.com/office/drawing/2014/main" id="{3D0FE2D0-09DF-FD40-8881-5FF0E8C4D058}"/>
                </a:ext>
              </a:extLst>
            </p:cNvPr>
            <p:cNvCxnSpPr>
              <a:cxnSpLocks/>
            </p:cNvCxnSpPr>
            <p:nvPr/>
          </p:nvCxnSpPr>
          <p:spPr>
            <a:xfrm flipH="1">
              <a:off x="4582218" y="1934739"/>
              <a:ext cx="24320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31A08F0-3E25-4E44-A03A-33F51AAED634}"/>
                </a:ext>
              </a:extLst>
            </p:cNvPr>
            <p:cNvSpPr txBox="1"/>
            <p:nvPr/>
          </p:nvSpPr>
          <p:spPr>
            <a:xfrm>
              <a:off x="4870093" y="1549303"/>
              <a:ext cx="1438086" cy="369332"/>
            </a:xfrm>
            <a:prstGeom prst="rect">
              <a:avLst/>
            </a:prstGeom>
            <a:noFill/>
          </p:spPr>
          <p:txBody>
            <a:bodyPr wrap="none" rtlCol="0">
              <a:spAutoFit/>
            </a:bodyPr>
            <a:lstStyle/>
            <a:p>
              <a:r>
                <a:rPr lang="en-US" dirty="0">
                  <a:solidFill>
                    <a:prstClr val="black"/>
                  </a:solidFill>
                  <a:latin typeface="Calibri"/>
                </a:rPr>
                <a:t>ID,  challenge</a:t>
              </a:r>
            </a:p>
          </p:txBody>
        </p:sp>
      </p:grpSp>
      <p:grpSp>
        <p:nvGrpSpPr>
          <p:cNvPr id="55" name="Group 54">
            <a:extLst>
              <a:ext uri="{FF2B5EF4-FFF2-40B4-BE49-F238E27FC236}">
                <a16:creationId xmlns:a16="http://schemas.microsoft.com/office/drawing/2014/main" id="{734DBE85-B61E-804B-A511-A085FDD2AC6F}"/>
              </a:ext>
            </a:extLst>
          </p:cNvPr>
          <p:cNvGrpSpPr/>
          <p:nvPr/>
        </p:nvGrpSpPr>
        <p:grpSpPr>
          <a:xfrm>
            <a:off x="923923" y="2144465"/>
            <a:ext cx="2695481" cy="386260"/>
            <a:chOff x="923922" y="1563750"/>
            <a:chExt cx="2695481" cy="386260"/>
          </a:xfrm>
        </p:grpSpPr>
        <p:cxnSp>
          <p:nvCxnSpPr>
            <p:cNvPr id="16" name="Straight Arrow Connector 15">
              <a:extLst>
                <a:ext uri="{FF2B5EF4-FFF2-40B4-BE49-F238E27FC236}">
                  <a16:creationId xmlns:a16="http://schemas.microsoft.com/office/drawing/2014/main" id="{2E6172FE-5A8F-1040-998B-319E7BD8A360}"/>
                </a:ext>
              </a:extLst>
            </p:cNvPr>
            <p:cNvCxnSpPr>
              <a:cxnSpLocks/>
            </p:cNvCxnSpPr>
            <p:nvPr/>
          </p:nvCxnSpPr>
          <p:spPr>
            <a:xfrm flipH="1">
              <a:off x="923922" y="1950010"/>
              <a:ext cx="2695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FFECE16-DB0C-2E40-BB4C-9C1EA5F7A91A}"/>
                </a:ext>
              </a:extLst>
            </p:cNvPr>
            <p:cNvSpPr txBox="1"/>
            <p:nvPr/>
          </p:nvSpPr>
          <p:spPr>
            <a:xfrm>
              <a:off x="1299698" y="1563750"/>
              <a:ext cx="1438086" cy="369332"/>
            </a:xfrm>
            <a:prstGeom prst="rect">
              <a:avLst/>
            </a:prstGeom>
            <a:noFill/>
          </p:spPr>
          <p:txBody>
            <a:bodyPr wrap="none" rtlCol="0">
              <a:spAutoFit/>
            </a:bodyPr>
            <a:lstStyle/>
            <a:p>
              <a:r>
                <a:rPr lang="en-US" dirty="0">
                  <a:solidFill>
                    <a:prstClr val="black"/>
                  </a:solidFill>
                  <a:latin typeface="Calibri"/>
                </a:rPr>
                <a:t>ID,  challenge</a:t>
              </a:r>
            </a:p>
          </p:txBody>
        </p:sp>
      </p:grpSp>
      <p:grpSp>
        <p:nvGrpSpPr>
          <p:cNvPr id="57" name="Group 56">
            <a:extLst>
              <a:ext uri="{FF2B5EF4-FFF2-40B4-BE49-F238E27FC236}">
                <a16:creationId xmlns:a16="http://schemas.microsoft.com/office/drawing/2014/main" id="{75E7AE14-DC0A-BB44-8821-9A478330EE68}"/>
              </a:ext>
            </a:extLst>
          </p:cNvPr>
          <p:cNvGrpSpPr/>
          <p:nvPr/>
        </p:nvGrpSpPr>
        <p:grpSpPr>
          <a:xfrm>
            <a:off x="986130" y="2721780"/>
            <a:ext cx="2629528" cy="369332"/>
            <a:chOff x="986130" y="2141065"/>
            <a:chExt cx="2629528" cy="369332"/>
          </a:xfrm>
        </p:grpSpPr>
        <p:cxnSp>
          <p:nvCxnSpPr>
            <p:cNvPr id="18" name="Straight Arrow Connector 17">
              <a:extLst>
                <a:ext uri="{FF2B5EF4-FFF2-40B4-BE49-F238E27FC236}">
                  <a16:creationId xmlns:a16="http://schemas.microsoft.com/office/drawing/2014/main" id="{E7245E87-DDE1-4448-8917-863571C64C1D}"/>
                </a:ext>
              </a:extLst>
            </p:cNvPr>
            <p:cNvCxnSpPr>
              <a:cxnSpLocks/>
            </p:cNvCxnSpPr>
            <p:nvPr/>
          </p:nvCxnSpPr>
          <p:spPr>
            <a:xfrm>
              <a:off x="996449" y="2195004"/>
              <a:ext cx="25998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C501492-9DD2-8D4A-B407-BB1E8C008040}"/>
                </a:ext>
              </a:extLst>
            </p:cNvPr>
            <p:cNvSpPr txBox="1"/>
            <p:nvPr/>
          </p:nvSpPr>
          <p:spPr>
            <a:xfrm>
              <a:off x="986130" y="2141065"/>
              <a:ext cx="2629528" cy="369332"/>
            </a:xfrm>
            <a:prstGeom prst="rect">
              <a:avLst/>
            </a:prstGeom>
            <a:noFill/>
          </p:spPr>
          <p:txBody>
            <a:bodyPr wrap="square" rtlCol="0">
              <a:spAutoFit/>
            </a:bodyPr>
            <a:lstStyle/>
            <a:p>
              <a:r>
                <a:rPr lang="en-US" dirty="0" err="1">
                  <a:solidFill>
                    <a:prstClr val="black"/>
                  </a:solidFill>
                  <a:latin typeface="Calibri"/>
                </a:rPr>
                <a:t>pk</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handle</a:t>
              </a:r>
            </a:p>
          </p:txBody>
        </p:sp>
      </p:grpSp>
      <p:grpSp>
        <p:nvGrpSpPr>
          <p:cNvPr id="58" name="Group 57">
            <a:extLst>
              <a:ext uri="{FF2B5EF4-FFF2-40B4-BE49-F238E27FC236}">
                <a16:creationId xmlns:a16="http://schemas.microsoft.com/office/drawing/2014/main" id="{0AF767F3-D7CC-FC46-A98C-8089AA20D8DF}"/>
              </a:ext>
            </a:extLst>
          </p:cNvPr>
          <p:cNvGrpSpPr/>
          <p:nvPr/>
        </p:nvGrpSpPr>
        <p:grpSpPr>
          <a:xfrm>
            <a:off x="4572000" y="2739110"/>
            <a:ext cx="2561206" cy="369332"/>
            <a:chOff x="4572000" y="2158395"/>
            <a:chExt cx="2561206" cy="369332"/>
          </a:xfrm>
        </p:grpSpPr>
        <p:cxnSp>
          <p:nvCxnSpPr>
            <p:cNvPr id="19" name="Straight Arrow Connector 18">
              <a:extLst>
                <a:ext uri="{FF2B5EF4-FFF2-40B4-BE49-F238E27FC236}">
                  <a16:creationId xmlns:a16="http://schemas.microsoft.com/office/drawing/2014/main" id="{382DA995-27F4-D342-8335-9A938E2B3496}"/>
                </a:ext>
              </a:extLst>
            </p:cNvPr>
            <p:cNvCxnSpPr>
              <a:cxnSpLocks/>
            </p:cNvCxnSpPr>
            <p:nvPr/>
          </p:nvCxnSpPr>
          <p:spPr>
            <a:xfrm>
              <a:off x="4572000" y="2225546"/>
              <a:ext cx="246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CF85338-5A0F-B64D-BE6B-F078471308BE}"/>
                </a:ext>
              </a:extLst>
            </p:cNvPr>
            <p:cNvSpPr txBox="1"/>
            <p:nvPr/>
          </p:nvSpPr>
          <p:spPr>
            <a:xfrm>
              <a:off x="4649853" y="2158395"/>
              <a:ext cx="2483353" cy="369332"/>
            </a:xfrm>
            <a:prstGeom prst="rect">
              <a:avLst/>
            </a:prstGeom>
            <a:noFill/>
          </p:spPr>
          <p:txBody>
            <a:bodyPr wrap="square" rtlCol="0">
              <a:spAutoFit/>
            </a:bodyPr>
            <a:lstStyle/>
            <a:p>
              <a:r>
                <a:rPr lang="en-US" dirty="0" err="1">
                  <a:solidFill>
                    <a:prstClr val="black"/>
                  </a:solidFill>
                  <a:latin typeface="Calibri"/>
                </a:rPr>
                <a:t>pk</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handle</a:t>
              </a:r>
            </a:p>
          </p:txBody>
        </p:sp>
      </p:grpSp>
      <p:grpSp>
        <p:nvGrpSpPr>
          <p:cNvPr id="61" name="Group 60">
            <a:extLst>
              <a:ext uri="{FF2B5EF4-FFF2-40B4-BE49-F238E27FC236}">
                <a16:creationId xmlns:a16="http://schemas.microsoft.com/office/drawing/2014/main" id="{F06F39DB-8506-D747-9154-CB15BB63E358}"/>
              </a:ext>
            </a:extLst>
          </p:cNvPr>
          <p:cNvGrpSpPr/>
          <p:nvPr/>
        </p:nvGrpSpPr>
        <p:grpSpPr>
          <a:xfrm>
            <a:off x="4467828" y="4345036"/>
            <a:ext cx="2858748" cy="389344"/>
            <a:chOff x="4467828" y="3706446"/>
            <a:chExt cx="2858748" cy="389344"/>
          </a:xfrm>
        </p:grpSpPr>
        <p:cxnSp>
          <p:nvCxnSpPr>
            <p:cNvPr id="27" name="Straight Arrow Connector 26">
              <a:extLst>
                <a:ext uri="{FF2B5EF4-FFF2-40B4-BE49-F238E27FC236}">
                  <a16:creationId xmlns:a16="http://schemas.microsoft.com/office/drawing/2014/main" id="{6CFE624D-BBC1-E242-BB8E-F3A8BE527EB6}"/>
                </a:ext>
              </a:extLst>
            </p:cNvPr>
            <p:cNvCxnSpPr>
              <a:cxnSpLocks/>
            </p:cNvCxnSpPr>
            <p:nvPr/>
          </p:nvCxnSpPr>
          <p:spPr>
            <a:xfrm flipH="1">
              <a:off x="4467828" y="4095790"/>
              <a:ext cx="2858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C0FAB18-0B96-D040-A749-B9D9AB10051B}"/>
                </a:ext>
              </a:extLst>
            </p:cNvPr>
            <p:cNvSpPr txBox="1"/>
            <p:nvPr/>
          </p:nvSpPr>
          <p:spPr>
            <a:xfrm>
              <a:off x="4733844" y="3706446"/>
              <a:ext cx="1843966" cy="369332"/>
            </a:xfrm>
            <a:prstGeom prst="rect">
              <a:avLst/>
            </a:prstGeom>
            <a:noFill/>
          </p:spPr>
          <p:txBody>
            <a:bodyPr wrap="none" rtlCol="0">
              <a:spAutoFit/>
            </a:bodyPr>
            <a:lstStyle/>
            <a:p>
              <a:r>
                <a:rPr lang="en-US" dirty="0">
                  <a:solidFill>
                    <a:prstClr val="black"/>
                  </a:solidFill>
                  <a:latin typeface="Calibri"/>
                </a:rPr>
                <a:t>ID,  </a:t>
              </a:r>
              <a:r>
                <a:rPr lang="en-US" dirty="0" err="1">
                  <a:solidFill>
                    <a:prstClr val="black"/>
                  </a:solidFill>
                  <a:latin typeface="Calibri"/>
                </a:rPr>
                <a:t>chall</a:t>
              </a:r>
              <a:r>
                <a:rPr lang="en-US" dirty="0">
                  <a:solidFill>
                    <a:prstClr val="black"/>
                  </a:solidFill>
                  <a:latin typeface="Calibri"/>
                </a:rPr>
                <a:t>.,  handle</a:t>
              </a:r>
            </a:p>
          </p:txBody>
        </p:sp>
      </p:grpSp>
      <p:grpSp>
        <p:nvGrpSpPr>
          <p:cNvPr id="59" name="Group 58">
            <a:extLst>
              <a:ext uri="{FF2B5EF4-FFF2-40B4-BE49-F238E27FC236}">
                <a16:creationId xmlns:a16="http://schemas.microsoft.com/office/drawing/2014/main" id="{4E05BD64-2FEC-9C44-90A9-0F851C20DBE3}"/>
              </a:ext>
            </a:extLst>
          </p:cNvPr>
          <p:cNvGrpSpPr/>
          <p:nvPr/>
        </p:nvGrpSpPr>
        <p:grpSpPr>
          <a:xfrm>
            <a:off x="967375" y="4364917"/>
            <a:ext cx="2628678" cy="384734"/>
            <a:chOff x="967375" y="3726327"/>
            <a:chExt cx="2628678" cy="384734"/>
          </a:xfrm>
        </p:grpSpPr>
        <p:cxnSp>
          <p:nvCxnSpPr>
            <p:cNvPr id="28" name="Straight Arrow Connector 27">
              <a:extLst>
                <a:ext uri="{FF2B5EF4-FFF2-40B4-BE49-F238E27FC236}">
                  <a16:creationId xmlns:a16="http://schemas.microsoft.com/office/drawing/2014/main" id="{8B17A1AB-F893-DD4E-98F6-93C2CCF53B8B}"/>
                </a:ext>
              </a:extLst>
            </p:cNvPr>
            <p:cNvCxnSpPr>
              <a:cxnSpLocks/>
            </p:cNvCxnSpPr>
            <p:nvPr/>
          </p:nvCxnSpPr>
          <p:spPr>
            <a:xfrm flipH="1">
              <a:off x="967375" y="4111061"/>
              <a:ext cx="262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E37C697-9493-D847-87D3-B512C97D8411}"/>
                </a:ext>
              </a:extLst>
            </p:cNvPr>
            <p:cNvSpPr txBox="1"/>
            <p:nvPr/>
          </p:nvSpPr>
          <p:spPr>
            <a:xfrm>
              <a:off x="1170069" y="3726327"/>
              <a:ext cx="1843966" cy="369332"/>
            </a:xfrm>
            <a:prstGeom prst="rect">
              <a:avLst/>
            </a:prstGeom>
            <a:noFill/>
          </p:spPr>
          <p:txBody>
            <a:bodyPr wrap="none" rtlCol="0">
              <a:spAutoFit/>
            </a:bodyPr>
            <a:lstStyle/>
            <a:p>
              <a:r>
                <a:rPr lang="en-US" dirty="0">
                  <a:solidFill>
                    <a:prstClr val="black"/>
                  </a:solidFill>
                  <a:latin typeface="Calibri"/>
                </a:rPr>
                <a:t>ID,  </a:t>
              </a:r>
              <a:r>
                <a:rPr lang="en-US" dirty="0" err="1">
                  <a:solidFill>
                    <a:prstClr val="black"/>
                  </a:solidFill>
                  <a:latin typeface="Calibri"/>
                </a:rPr>
                <a:t>chall</a:t>
              </a:r>
              <a:r>
                <a:rPr lang="en-US" dirty="0">
                  <a:solidFill>
                    <a:prstClr val="black"/>
                  </a:solidFill>
                  <a:latin typeface="Calibri"/>
                </a:rPr>
                <a:t>.,  handle</a:t>
              </a:r>
            </a:p>
          </p:txBody>
        </p:sp>
      </p:grpSp>
      <p:grpSp>
        <p:nvGrpSpPr>
          <p:cNvPr id="60" name="Group 59">
            <a:extLst>
              <a:ext uri="{FF2B5EF4-FFF2-40B4-BE49-F238E27FC236}">
                <a16:creationId xmlns:a16="http://schemas.microsoft.com/office/drawing/2014/main" id="{65D00D02-7343-F64A-866C-1F13649B0F10}"/>
              </a:ext>
            </a:extLst>
          </p:cNvPr>
          <p:cNvGrpSpPr/>
          <p:nvPr/>
        </p:nvGrpSpPr>
        <p:grpSpPr>
          <a:xfrm>
            <a:off x="967375" y="5006220"/>
            <a:ext cx="2605528" cy="369332"/>
            <a:chOff x="967375" y="4367630"/>
            <a:chExt cx="2605528" cy="369332"/>
          </a:xfrm>
        </p:grpSpPr>
        <p:cxnSp>
          <p:nvCxnSpPr>
            <p:cNvPr id="29" name="Straight Arrow Connector 28">
              <a:extLst>
                <a:ext uri="{FF2B5EF4-FFF2-40B4-BE49-F238E27FC236}">
                  <a16:creationId xmlns:a16="http://schemas.microsoft.com/office/drawing/2014/main" id="{20A26C15-07E6-5B4E-A072-4064CAE5C148}"/>
                </a:ext>
              </a:extLst>
            </p:cNvPr>
            <p:cNvCxnSpPr>
              <a:cxnSpLocks/>
            </p:cNvCxnSpPr>
            <p:nvPr/>
          </p:nvCxnSpPr>
          <p:spPr>
            <a:xfrm>
              <a:off x="967375" y="4390781"/>
              <a:ext cx="26055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2F1F55C-C7A6-3045-B7DD-13E808EBEED2}"/>
                </a:ext>
              </a:extLst>
            </p:cNvPr>
            <p:cNvSpPr txBox="1"/>
            <p:nvPr/>
          </p:nvSpPr>
          <p:spPr>
            <a:xfrm>
              <a:off x="1273768" y="4367630"/>
              <a:ext cx="1874898" cy="369332"/>
            </a:xfrm>
            <a:prstGeom prst="rect">
              <a:avLst/>
            </a:prstGeom>
            <a:noFill/>
          </p:spPr>
          <p:txBody>
            <a:bodyPr wrap="square" rtlCol="0">
              <a:spAutoFit/>
            </a:bodyPr>
            <a:lstStyle/>
            <a:p>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ctr</a:t>
              </a:r>
              <a:endParaRPr lang="en-US" dirty="0">
                <a:solidFill>
                  <a:prstClr val="black"/>
                </a:solidFill>
                <a:latin typeface="Calibri"/>
              </a:endParaRPr>
            </a:p>
          </p:txBody>
        </p:sp>
      </p:grpSp>
      <p:grpSp>
        <p:nvGrpSpPr>
          <p:cNvPr id="62" name="Group 61">
            <a:extLst>
              <a:ext uri="{FF2B5EF4-FFF2-40B4-BE49-F238E27FC236}">
                <a16:creationId xmlns:a16="http://schemas.microsoft.com/office/drawing/2014/main" id="{B827B8CD-4773-7842-B5C5-EE411B9B7026}"/>
              </a:ext>
            </a:extLst>
          </p:cNvPr>
          <p:cNvGrpSpPr/>
          <p:nvPr/>
        </p:nvGrpSpPr>
        <p:grpSpPr>
          <a:xfrm>
            <a:off x="4467829" y="4968133"/>
            <a:ext cx="2944823" cy="369332"/>
            <a:chOff x="4467828" y="4329543"/>
            <a:chExt cx="2944823" cy="369332"/>
          </a:xfrm>
        </p:grpSpPr>
        <p:cxnSp>
          <p:nvCxnSpPr>
            <p:cNvPr id="30" name="Straight Arrow Connector 29">
              <a:extLst>
                <a:ext uri="{FF2B5EF4-FFF2-40B4-BE49-F238E27FC236}">
                  <a16:creationId xmlns:a16="http://schemas.microsoft.com/office/drawing/2014/main" id="{0BD21205-D267-8C4A-B070-4FBB9DE9717F}"/>
                </a:ext>
              </a:extLst>
            </p:cNvPr>
            <p:cNvCxnSpPr>
              <a:cxnSpLocks/>
            </p:cNvCxnSpPr>
            <p:nvPr/>
          </p:nvCxnSpPr>
          <p:spPr>
            <a:xfrm>
              <a:off x="4467828" y="4367630"/>
              <a:ext cx="29448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B5C7ADD-BB07-7F43-BB7A-263E7D5625CE}"/>
                </a:ext>
              </a:extLst>
            </p:cNvPr>
            <p:cNvSpPr txBox="1"/>
            <p:nvPr/>
          </p:nvSpPr>
          <p:spPr>
            <a:xfrm>
              <a:off x="5113299" y="4329543"/>
              <a:ext cx="1952798" cy="369332"/>
            </a:xfrm>
            <a:prstGeom prst="rect">
              <a:avLst/>
            </a:prstGeom>
            <a:noFill/>
          </p:spPr>
          <p:txBody>
            <a:bodyPr wrap="square" rtlCol="0">
              <a:spAutoFit/>
            </a:bodyPr>
            <a:lstStyle/>
            <a:p>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ctr</a:t>
              </a:r>
              <a:endParaRPr lang="en-US" dirty="0">
                <a:solidFill>
                  <a:prstClr val="black"/>
                </a:solidFill>
                <a:latin typeface="Calibri"/>
              </a:endParaRPr>
            </a:p>
          </p:txBody>
        </p:sp>
      </p:grpSp>
      <p:sp>
        <p:nvSpPr>
          <p:cNvPr id="63" name="TextBox 62">
            <a:extLst>
              <a:ext uri="{FF2B5EF4-FFF2-40B4-BE49-F238E27FC236}">
                <a16:creationId xmlns:a16="http://schemas.microsoft.com/office/drawing/2014/main" id="{89130FC0-223D-DF43-8529-0E355DE91EB4}"/>
              </a:ext>
            </a:extLst>
          </p:cNvPr>
          <p:cNvSpPr txBox="1"/>
          <p:nvPr/>
        </p:nvSpPr>
        <p:spPr>
          <a:xfrm>
            <a:off x="7955153" y="2286917"/>
            <a:ext cx="1093569" cy="707886"/>
          </a:xfrm>
          <a:prstGeom prst="rect">
            <a:avLst/>
          </a:prstGeom>
          <a:noFill/>
        </p:spPr>
        <p:txBody>
          <a:bodyPr wrap="square" rtlCol="0">
            <a:spAutoFit/>
          </a:bodyPr>
          <a:lstStyle/>
          <a:p>
            <a:r>
              <a:rPr lang="en-US" sz="2000" dirty="0">
                <a:solidFill>
                  <a:prstClr val="black"/>
                </a:solidFill>
                <a:latin typeface="Calibri"/>
              </a:rPr>
              <a:t>(</a:t>
            </a:r>
            <a:r>
              <a:rPr lang="en-US" sz="2000" dirty="0" err="1">
                <a:solidFill>
                  <a:prstClr val="black"/>
                </a:solidFill>
                <a:latin typeface="Calibri"/>
              </a:rPr>
              <a:t>pk</a:t>
            </a:r>
            <a:r>
              <a:rPr lang="en-US" sz="2000" baseline="-25000" dirty="0" err="1">
                <a:solidFill>
                  <a:prstClr val="black"/>
                </a:solidFill>
                <a:latin typeface="Calibri"/>
              </a:rPr>
              <a:t>ID</a:t>
            </a:r>
            <a:r>
              <a:rPr lang="en-US" sz="2000" dirty="0">
                <a:solidFill>
                  <a:prstClr val="black"/>
                </a:solidFill>
                <a:latin typeface="Calibri"/>
              </a:rPr>
              <a:t>, </a:t>
            </a:r>
            <a:br>
              <a:rPr lang="en-US" sz="2000" dirty="0">
                <a:solidFill>
                  <a:prstClr val="black"/>
                </a:solidFill>
                <a:latin typeface="Calibri"/>
              </a:rPr>
            </a:br>
            <a:r>
              <a:rPr lang="en-US" sz="2000" dirty="0">
                <a:solidFill>
                  <a:prstClr val="black"/>
                </a:solidFill>
                <a:latin typeface="Calibri"/>
              </a:rPr>
              <a:t>  handle)</a:t>
            </a:r>
          </a:p>
        </p:txBody>
      </p:sp>
      <p:sp>
        <p:nvSpPr>
          <p:cNvPr id="64" name="TextBox 63">
            <a:extLst>
              <a:ext uri="{FF2B5EF4-FFF2-40B4-BE49-F238E27FC236}">
                <a16:creationId xmlns:a16="http://schemas.microsoft.com/office/drawing/2014/main" id="{73EA17E5-A262-3B45-A497-07BD125899A3}"/>
              </a:ext>
            </a:extLst>
          </p:cNvPr>
          <p:cNvSpPr txBox="1"/>
          <p:nvPr/>
        </p:nvSpPr>
        <p:spPr>
          <a:xfrm>
            <a:off x="108022" y="2403008"/>
            <a:ext cx="378630" cy="369332"/>
          </a:xfrm>
          <a:prstGeom prst="rect">
            <a:avLst/>
          </a:prstGeom>
          <a:solidFill>
            <a:srgbClr val="FF0000"/>
          </a:solidFill>
        </p:spPr>
        <p:txBody>
          <a:bodyPr wrap="none" rtlCol="0">
            <a:spAutoFit/>
          </a:bodyPr>
          <a:lstStyle/>
          <a:p>
            <a:r>
              <a:rPr lang="en-US" dirty="0" err="1">
                <a:solidFill>
                  <a:prstClr val="white"/>
                </a:solidFill>
                <a:latin typeface="Calibri"/>
              </a:rPr>
              <a:t>sk</a:t>
            </a:r>
            <a:endParaRPr lang="en-US" dirty="0">
              <a:solidFill>
                <a:prstClr val="white"/>
              </a:solidFill>
              <a:latin typeface="Calibri"/>
            </a:endParaRPr>
          </a:p>
        </p:txBody>
      </p:sp>
      <p:sp>
        <p:nvSpPr>
          <p:cNvPr id="66" name="TextBox 65">
            <a:extLst>
              <a:ext uri="{FF2B5EF4-FFF2-40B4-BE49-F238E27FC236}">
                <a16:creationId xmlns:a16="http://schemas.microsoft.com/office/drawing/2014/main" id="{CB201EFB-0A5F-AF46-A073-6CF3FBA9D342}"/>
              </a:ext>
            </a:extLst>
          </p:cNvPr>
          <p:cNvSpPr txBox="1"/>
          <p:nvPr/>
        </p:nvSpPr>
        <p:spPr>
          <a:xfrm>
            <a:off x="155769" y="4585761"/>
            <a:ext cx="378630" cy="369332"/>
          </a:xfrm>
          <a:prstGeom prst="rect">
            <a:avLst/>
          </a:prstGeom>
          <a:solidFill>
            <a:srgbClr val="FF0000"/>
          </a:solidFill>
        </p:spPr>
        <p:txBody>
          <a:bodyPr wrap="none" rtlCol="0">
            <a:spAutoFit/>
          </a:bodyPr>
          <a:lstStyle/>
          <a:p>
            <a:r>
              <a:rPr lang="en-US" dirty="0" err="1">
                <a:solidFill>
                  <a:prstClr val="white"/>
                </a:solidFill>
                <a:latin typeface="Calibri"/>
              </a:rPr>
              <a:t>sk</a:t>
            </a:r>
            <a:endParaRPr lang="en-US" dirty="0">
              <a:solidFill>
                <a:prstClr val="white"/>
              </a:solidFill>
              <a:latin typeface="Calibri"/>
            </a:endParaRPr>
          </a:p>
        </p:txBody>
      </p:sp>
      <p:grpSp>
        <p:nvGrpSpPr>
          <p:cNvPr id="6" name="Group 5">
            <a:extLst>
              <a:ext uri="{FF2B5EF4-FFF2-40B4-BE49-F238E27FC236}">
                <a16:creationId xmlns:a16="http://schemas.microsoft.com/office/drawing/2014/main" id="{8A92E84C-588E-6147-8C1D-10F15364FA09}"/>
              </a:ext>
            </a:extLst>
          </p:cNvPr>
          <p:cNvGrpSpPr/>
          <p:nvPr/>
        </p:nvGrpSpPr>
        <p:grpSpPr>
          <a:xfrm>
            <a:off x="108023" y="2882962"/>
            <a:ext cx="511679" cy="719393"/>
            <a:chOff x="108022" y="2302246"/>
            <a:chExt cx="511679" cy="719393"/>
          </a:xfrm>
        </p:grpSpPr>
        <p:sp>
          <p:nvSpPr>
            <p:cNvPr id="45" name="TextBox 44">
              <a:extLst>
                <a:ext uri="{FF2B5EF4-FFF2-40B4-BE49-F238E27FC236}">
                  <a16:creationId xmlns:a16="http://schemas.microsoft.com/office/drawing/2014/main" id="{57310074-AC5E-C24F-B4EB-60E68AD805DA}"/>
                </a:ext>
              </a:extLst>
            </p:cNvPr>
            <p:cNvSpPr txBox="1"/>
            <p:nvPr/>
          </p:nvSpPr>
          <p:spPr>
            <a:xfrm>
              <a:off x="108022" y="2652307"/>
              <a:ext cx="511679" cy="369332"/>
            </a:xfrm>
            <a:prstGeom prst="rect">
              <a:avLst/>
            </a:prstGeom>
            <a:solidFill>
              <a:srgbClr val="FF0000"/>
            </a:solidFill>
            <a:ln>
              <a:solidFill>
                <a:srgbClr val="FF0000"/>
              </a:solidFill>
            </a:ln>
          </p:spPr>
          <p:txBody>
            <a:bodyPr wrap="none" rtlCol="0">
              <a:spAutoFit/>
            </a:bodyPr>
            <a:lstStyle/>
            <a:p>
              <a:r>
                <a:rPr lang="en-US" dirty="0" err="1">
                  <a:solidFill>
                    <a:prstClr val="white"/>
                  </a:solidFill>
                  <a:latin typeface="Calibri"/>
                </a:rPr>
                <a:t>sk</a:t>
              </a:r>
              <a:r>
                <a:rPr lang="en-US" baseline="-25000" dirty="0" err="1">
                  <a:solidFill>
                    <a:prstClr val="white"/>
                  </a:solidFill>
                  <a:latin typeface="Calibri"/>
                </a:rPr>
                <a:t>ID</a:t>
              </a:r>
              <a:endParaRPr lang="en-US" baseline="-25000" dirty="0">
                <a:solidFill>
                  <a:prstClr val="white"/>
                </a:solidFill>
                <a:latin typeface="Calibri"/>
              </a:endParaRPr>
            </a:p>
          </p:txBody>
        </p:sp>
        <p:cxnSp>
          <p:nvCxnSpPr>
            <p:cNvPr id="5" name="Straight Arrow Connector 4">
              <a:extLst>
                <a:ext uri="{FF2B5EF4-FFF2-40B4-BE49-F238E27FC236}">
                  <a16:creationId xmlns:a16="http://schemas.microsoft.com/office/drawing/2014/main" id="{1A9B8767-592F-474E-BE01-B0BBB385B1F8}"/>
                </a:ext>
              </a:extLst>
            </p:cNvPr>
            <p:cNvCxnSpPr>
              <a:cxnSpLocks/>
            </p:cNvCxnSpPr>
            <p:nvPr/>
          </p:nvCxnSpPr>
          <p:spPr>
            <a:xfrm>
              <a:off x="330198" y="2302246"/>
              <a:ext cx="0" cy="317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F8AB65EC-0101-DA48-AB0A-C24A26640F7D}"/>
              </a:ext>
            </a:extLst>
          </p:cNvPr>
          <p:cNvSpPr txBox="1"/>
          <p:nvPr/>
        </p:nvSpPr>
        <p:spPr>
          <a:xfrm>
            <a:off x="7984013" y="4340819"/>
            <a:ext cx="1106393" cy="1015663"/>
          </a:xfrm>
          <a:prstGeom prst="rect">
            <a:avLst/>
          </a:prstGeom>
          <a:noFill/>
        </p:spPr>
        <p:txBody>
          <a:bodyPr wrap="none" rtlCol="0">
            <a:spAutoFit/>
          </a:bodyPr>
          <a:lstStyle/>
          <a:p>
            <a:pPr algn="ctr"/>
            <a:r>
              <a:rPr lang="en-US" sz="2000" dirty="0">
                <a:solidFill>
                  <a:prstClr val="black"/>
                </a:solidFill>
                <a:latin typeface="Calibri"/>
              </a:rPr>
              <a:t>verify </a:t>
            </a:r>
            <a:br>
              <a:rPr lang="en-US" sz="2000" dirty="0">
                <a:solidFill>
                  <a:prstClr val="black"/>
                </a:solidFill>
                <a:latin typeface="Calibri"/>
              </a:rPr>
            </a:br>
            <a:r>
              <a:rPr lang="en-US" sz="2000" dirty="0">
                <a:solidFill>
                  <a:prstClr val="black"/>
                </a:solidFill>
                <a:latin typeface="Calibri"/>
              </a:rPr>
              <a:t>sig.</a:t>
            </a:r>
            <a:br>
              <a:rPr lang="en-US" sz="2000" dirty="0">
                <a:solidFill>
                  <a:prstClr val="black"/>
                </a:solidFill>
                <a:latin typeface="Calibri"/>
              </a:rPr>
            </a:br>
            <a:r>
              <a:rPr lang="en-US" sz="2000" dirty="0">
                <a:solidFill>
                  <a:prstClr val="black"/>
                </a:solidFill>
                <a:latin typeface="Calibri"/>
              </a:rPr>
              <a:t>with </a:t>
            </a:r>
            <a:r>
              <a:rPr lang="en-US" sz="2000" dirty="0" err="1">
                <a:solidFill>
                  <a:prstClr val="black"/>
                </a:solidFill>
                <a:latin typeface="Calibri"/>
              </a:rPr>
              <a:t>pk</a:t>
            </a:r>
            <a:r>
              <a:rPr lang="en-US" sz="2000" baseline="-25000" dirty="0" err="1">
                <a:solidFill>
                  <a:prstClr val="black"/>
                </a:solidFill>
                <a:latin typeface="Calibri"/>
              </a:rPr>
              <a:t>ID</a:t>
            </a:r>
            <a:endParaRPr lang="en-US" sz="2000" baseline="-25000" dirty="0">
              <a:solidFill>
                <a:prstClr val="black"/>
              </a:solidFill>
              <a:latin typeface="Calibri"/>
            </a:endParaRPr>
          </a:p>
        </p:txBody>
      </p:sp>
    </p:spTree>
    <p:extLst>
      <p:ext uri="{BB962C8B-B14F-4D97-AF65-F5344CB8AC3E}">
        <p14:creationId xmlns:p14="http://schemas.microsoft.com/office/powerpoint/2010/main" val="34132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right)">
                                      <p:cBhvr>
                                        <p:cTn id="13" dur="500"/>
                                        <p:tgtEl>
                                          <p:spTgt spid="5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righ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right)">
                                      <p:cBhvr>
                                        <p:cTn id="39" dur="500"/>
                                        <p:tgtEl>
                                          <p:spTgt spid="61"/>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right)">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6" grpId="0" animBg="1"/>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683C16C-A175-B749-AC74-D9AE78EF028E}"/>
              </a:ext>
            </a:extLst>
          </p:cNvPr>
          <p:cNvGrpSpPr/>
          <p:nvPr/>
        </p:nvGrpSpPr>
        <p:grpSpPr>
          <a:xfrm>
            <a:off x="146058" y="5186992"/>
            <a:ext cx="511679" cy="696534"/>
            <a:chOff x="146057" y="4329742"/>
            <a:chExt cx="511679" cy="696534"/>
          </a:xfrm>
        </p:grpSpPr>
        <p:sp>
          <p:nvSpPr>
            <p:cNvPr id="51" name="TextBox 50">
              <a:extLst>
                <a:ext uri="{FF2B5EF4-FFF2-40B4-BE49-F238E27FC236}">
                  <a16:creationId xmlns:a16="http://schemas.microsoft.com/office/drawing/2014/main" id="{DF00A5DA-83DA-7A41-9B2C-1D3C40571621}"/>
                </a:ext>
              </a:extLst>
            </p:cNvPr>
            <p:cNvSpPr txBox="1"/>
            <p:nvPr/>
          </p:nvSpPr>
          <p:spPr>
            <a:xfrm>
              <a:off x="146057" y="4656944"/>
              <a:ext cx="511679" cy="369332"/>
            </a:xfrm>
            <a:prstGeom prst="rect">
              <a:avLst/>
            </a:prstGeom>
            <a:solidFill>
              <a:srgbClr val="FF0000"/>
            </a:solidFill>
            <a:ln>
              <a:solidFill>
                <a:srgbClr val="FF0000"/>
              </a:solidFill>
            </a:ln>
          </p:spPr>
          <p:txBody>
            <a:bodyPr wrap="none" rtlCol="0">
              <a:spAutoFit/>
            </a:bodyPr>
            <a:lstStyle/>
            <a:p>
              <a:r>
                <a:rPr lang="en-US" dirty="0" err="1">
                  <a:solidFill>
                    <a:prstClr val="white"/>
                  </a:solidFill>
                  <a:latin typeface="Calibri"/>
                </a:rPr>
                <a:t>sk</a:t>
              </a:r>
              <a:r>
                <a:rPr lang="en-US" baseline="-25000" dirty="0" err="1">
                  <a:solidFill>
                    <a:prstClr val="white"/>
                  </a:solidFill>
                  <a:latin typeface="Calibri"/>
                </a:rPr>
                <a:t>ID</a:t>
              </a:r>
              <a:endParaRPr lang="en-US" baseline="-25000" dirty="0">
                <a:solidFill>
                  <a:prstClr val="white"/>
                </a:solidFill>
                <a:latin typeface="Calibri"/>
              </a:endParaRPr>
            </a:p>
          </p:txBody>
        </p:sp>
        <p:cxnSp>
          <p:nvCxnSpPr>
            <p:cNvPr id="52" name="Straight Arrow Connector 51">
              <a:extLst>
                <a:ext uri="{FF2B5EF4-FFF2-40B4-BE49-F238E27FC236}">
                  <a16:creationId xmlns:a16="http://schemas.microsoft.com/office/drawing/2014/main" id="{FD6EA84B-2E1F-1746-B132-6470F6976332}"/>
                </a:ext>
              </a:extLst>
            </p:cNvPr>
            <p:cNvCxnSpPr>
              <a:cxnSpLocks/>
            </p:cNvCxnSpPr>
            <p:nvPr/>
          </p:nvCxnSpPr>
          <p:spPr>
            <a:xfrm>
              <a:off x="413149" y="4329742"/>
              <a:ext cx="0" cy="317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85F6AE53-DDDD-C14E-B068-B8B17D986589}"/>
              </a:ext>
            </a:extLst>
          </p:cNvPr>
          <p:cNvSpPr>
            <a:spLocks noGrp="1"/>
          </p:cNvSpPr>
          <p:nvPr>
            <p:ph type="title"/>
          </p:nvPr>
        </p:nvSpPr>
        <p:spPr>
          <a:xfrm>
            <a:off x="444069" y="123827"/>
            <a:ext cx="8229600" cy="1143000"/>
          </a:xfrm>
        </p:spPr>
        <p:txBody>
          <a:bodyPr vert="horz" lIns="91440" tIns="45720" rIns="91440" bIns="45720" rtlCol="0" anchor="ctr">
            <a:normAutofit fontScale="90000"/>
          </a:bodyPr>
          <a:lstStyle/>
          <a:p>
            <a:pPr algn="l">
              <a:lnSpc>
                <a:spcPct val="90000"/>
              </a:lnSpc>
            </a:pPr>
            <a:r>
              <a:rPr lang="en-US" sz="4000" dirty="0">
                <a:latin typeface="Calibri Light" panose="020F0302020204030204" pitchFamily="34" charset="0"/>
                <a:cs typeface="Calibri Light" panose="020F0302020204030204" pitchFamily="34" charset="0"/>
              </a:rPr>
              <a:t>The U2F protocol:  two parts  (simplified)</a:t>
            </a:r>
          </a:p>
        </p:txBody>
      </p:sp>
      <p:sp>
        <p:nvSpPr>
          <p:cNvPr id="3" name="Content Placeholder 2">
            <a:extLst>
              <a:ext uri="{FF2B5EF4-FFF2-40B4-BE49-F238E27FC236}">
                <a16:creationId xmlns:a16="http://schemas.microsoft.com/office/drawing/2014/main" id="{32074D75-D002-454D-8539-48DA3A47A746}"/>
              </a:ext>
            </a:extLst>
          </p:cNvPr>
          <p:cNvSpPr>
            <a:spLocks noGrp="1"/>
          </p:cNvSpPr>
          <p:nvPr>
            <p:ph idx="1"/>
          </p:nvPr>
        </p:nvSpPr>
        <p:spPr>
          <a:xfrm>
            <a:off x="295153" y="1821650"/>
            <a:ext cx="8229600" cy="623097"/>
          </a:xfrm>
        </p:spPr>
        <p:txBody>
          <a:bodyPr>
            <a:normAutofit/>
          </a:bodyPr>
          <a:lstStyle/>
          <a:p>
            <a:pPr marL="0" indent="0">
              <a:buNone/>
            </a:pPr>
            <a:r>
              <a:rPr lang="en-US" u="sng" dirty="0"/>
              <a:t>Device registration:</a:t>
            </a:r>
          </a:p>
        </p:txBody>
      </p:sp>
      <p:sp>
        <p:nvSpPr>
          <p:cNvPr id="7" name="Content Placeholder 2">
            <a:extLst>
              <a:ext uri="{FF2B5EF4-FFF2-40B4-BE49-F238E27FC236}">
                <a16:creationId xmlns:a16="http://schemas.microsoft.com/office/drawing/2014/main" id="{C42D42E0-9A20-5241-956B-C5C0DD4A221B}"/>
              </a:ext>
            </a:extLst>
          </p:cNvPr>
          <p:cNvSpPr txBox="1">
            <a:spLocks/>
          </p:cNvSpPr>
          <p:nvPr/>
        </p:nvSpPr>
        <p:spPr bwMode="auto">
          <a:xfrm>
            <a:off x="283578" y="4125237"/>
            <a:ext cx="8229600" cy="6230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57175" indent="-257175"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ＭＳ Ｐゴシック" pitchFamily="-112" charset="-128"/>
              </a:defRPr>
            </a:lvl1pPr>
            <a:lvl2pPr marL="557213" indent="-214313"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2pPr>
            <a:lvl3pPr marL="8572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3pPr>
            <a:lvl4pPr marL="12001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4pPr>
            <a:lvl5pPr marL="1543050" indent="-171450" algn="l" defTabSz="342900" rtl="0" eaLnBrk="0" fontAlgn="base" hangingPunct="0">
              <a:spcBef>
                <a:spcPct val="20000"/>
              </a:spcBef>
              <a:spcAft>
                <a:spcPct val="0"/>
              </a:spcAft>
              <a:buFont typeface="Arial"/>
              <a:buChar char="•"/>
              <a:defRPr sz="2100" kern="1200">
                <a:solidFill>
                  <a:schemeClr val="tx1"/>
                </a:solidFill>
                <a:latin typeface="+mn-lt"/>
                <a:ea typeface="ＭＳ Ｐゴシック" pitchFamily="-112"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2400" u="sng" dirty="0">
                <a:solidFill>
                  <a:prstClr val="black"/>
                </a:solidFill>
                <a:latin typeface="Calibri"/>
              </a:rPr>
              <a:t>Authentication:</a:t>
            </a:r>
          </a:p>
        </p:txBody>
      </p:sp>
      <p:pic>
        <p:nvPicPr>
          <p:cNvPr id="8" name="Picture 7">
            <a:extLst>
              <a:ext uri="{FF2B5EF4-FFF2-40B4-BE49-F238E27FC236}">
                <a16:creationId xmlns:a16="http://schemas.microsoft.com/office/drawing/2014/main" id="{41BB99F5-4688-884B-846C-62D337EB0B61}"/>
              </a:ext>
            </a:extLst>
          </p:cNvPr>
          <p:cNvPicPr>
            <a:picLocks noChangeAspect="1"/>
          </p:cNvPicPr>
          <p:nvPr/>
        </p:nvPicPr>
        <p:blipFill>
          <a:blip r:embed="rId3"/>
          <a:stretch>
            <a:fillRect/>
          </a:stretch>
        </p:blipFill>
        <p:spPr>
          <a:xfrm>
            <a:off x="3619400" y="2513821"/>
            <a:ext cx="962818" cy="876165"/>
          </a:xfrm>
          <a:prstGeom prst="rect">
            <a:avLst/>
          </a:prstGeom>
        </p:spPr>
      </p:pic>
      <p:pic>
        <p:nvPicPr>
          <p:cNvPr id="9" name="Picture 8">
            <a:extLst>
              <a:ext uri="{FF2B5EF4-FFF2-40B4-BE49-F238E27FC236}">
                <a16:creationId xmlns:a16="http://schemas.microsoft.com/office/drawing/2014/main" id="{443E9F16-2052-274D-AD19-8808B30F54B7}"/>
              </a:ext>
            </a:extLst>
          </p:cNvPr>
          <p:cNvPicPr>
            <a:picLocks noChangeAspect="1"/>
          </p:cNvPicPr>
          <p:nvPr/>
        </p:nvPicPr>
        <p:blipFill>
          <a:blip r:embed="rId4"/>
          <a:stretch>
            <a:fillRect/>
          </a:stretch>
        </p:blipFill>
        <p:spPr>
          <a:xfrm>
            <a:off x="615968" y="2513821"/>
            <a:ext cx="307954" cy="753955"/>
          </a:xfrm>
          <a:prstGeom prst="rect">
            <a:avLst/>
          </a:prstGeom>
        </p:spPr>
      </p:pic>
      <p:pic>
        <p:nvPicPr>
          <p:cNvPr id="10" name="Picture 9">
            <a:extLst>
              <a:ext uri="{FF2B5EF4-FFF2-40B4-BE49-F238E27FC236}">
                <a16:creationId xmlns:a16="http://schemas.microsoft.com/office/drawing/2014/main" id="{DD7BDA87-83F3-7245-A2BF-B0E8AB80B97D}"/>
              </a:ext>
            </a:extLst>
          </p:cNvPr>
          <p:cNvPicPr>
            <a:picLocks noChangeAspect="1"/>
          </p:cNvPicPr>
          <p:nvPr/>
        </p:nvPicPr>
        <p:blipFill>
          <a:blip r:embed="rId5"/>
          <a:stretch>
            <a:fillRect/>
          </a:stretch>
        </p:blipFill>
        <p:spPr>
          <a:xfrm>
            <a:off x="7169782" y="2393944"/>
            <a:ext cx="785166" cy="892234"/>
          </a:xfrm>
          <a:prstGeom prst="rect">
            <a:avLst/>
          </a:prstGeom>
        </p:spPr>
      </p:pic>
      <p:sp>
        <p:nvSpPr>
          <p:cNvPr id="11" name="TextBox 10">
            <a:extLst>
              <a:ext uri="{FF2B5EF4-FFF2-40B4-BE49-F238E27FC236}">
                <a16:creationId xmlns:a16="http://schemas.microsoft.com/office/drawing/2014/main" id="{4B551345-8B72-DA45-8A42-DF8C1126A8C8}"/>
              </a:ext>
            </a:extLst>
          </p:cNvPr>
          <p:cNvSpPr txBox="1"/>
          <p:nvPr/>
        </p:nvSpPr>
        <p:spPr>
          <a:xfrm>
            <a:off x="6866148" y="3274294"/>
            <a:ext cx="1523943" cy="677108"/>
          </a:xfrm>
          <a:prstGeom prst="rect">
            <a:avLst/>
          </a:prstGeom>
          <a:noFill/>
        </p:spPr>
        <p:txBody>
          <a:bodyPr wrap="none" rtlCol="0">
            <a:spAutoFit/>
          </a:bodyPr>
          <a:lstStyle/>
          <a:p>
            <a:pPr algn="ctr"/>
            <a:r>
              <a:rPr lang="en-US" dirty="0">
                <a:solidFill>
                  <a:prstClr val="black"/>
                </a:solidFill>
                <a:latin typeface="Calibri"/>
              </a:rPr>
              <a:t>service </a:t>
            </a:r>
            <a:br>
              <a:rPr lang="en-US" dirty="0">
                <a:solidFill>
                  <a:prstClr val="black"/>
                </a:solidFill>
                <a:latin typeface="Calibri"/>
              </a:rPr>
            </a:br>
            <a:r>
              <a:rPr lang="en-US" sz="2000" dirty="0">
                <a:solidFill>
                  <a:prstClr val="black"/>
                </a:solidFill>
                <a:latin typeface="Calibri"/>
              </a:rPr>
              <a:t>(</a:t>
            </a:r>
            <a:r>
              <a:rPr lang="en-US" sz="2000" dirty="0" err="1">
                <a:solidFill>
                  <a:prstClr val="black"/>
                </a:solidFill>
                <a:latin typeface="Calibri"/>
              </a:rPr>
              <a:t>github.com</a:t>
            </a:r>
            <a:r>
              <a:rPr lang="en-US" sz="2000" dirty="0">
                <a:solidFill>
                  <a:prstClr val="black"/>
                </a:solidFill>
                <a:latin typeface="Calibri"/>
              </a:rPr>
              <a:t>)</a:t>
            </a:r>
            <a:endParaRPr lang="en-US" dirty="0">
              <a:solidFill>
                <a:prstClr val="black"/>
              </a:solidFill>
              <a:latin typeface="Calibri"/>
            </a:endParaRPr>
          </a:p>
        </p:txBody>
      </p:sp>
      <p:sp>
        <p:nvSpPr>
          <p:cNvPr id="12" name="TextBox 11">
            <a:extLst>
              <a:ext uri="{FF2B5EF4-FFF2-40B4-BE49-F238E27FC236}">
                <a16:creationId xmlns:a16="http://schemas.microsoft.com/office/drawing/2014/main" id="{320580F8-67BB-D849-AF01-6BB349446D0A}"/>
              </a:ext>
            </a:extLst>
          </p:cNvPr>
          <p:cNvSpPr txBox="1"/>
          <p:nvPr/>
        </p:nvSpPr>
        <p:spPr>
          <a:xfrm>
            <a:off x="3522899" y="3400333"/>
            <a:ext cx="952248" cy="369332"/>
          </a:xfrm>
          <a:prstGeom prst="rect">
            <a:avLst/>
          </a:prstGeom>
          <a:noFill/>
        </p:spPr>
        <p:txBody>
          <a:bodyPr wrap="none" rtlCol="0">
            <a:spAutoFit/>
          </a:bodyPr>
          <a:lstStyle/>
          <a:p>
            <a:r>
              <a:rPr lang="en-US" dirty="0">
                <a:solidFill>
                  <a:prstClr val="black"/>
                </a:solidFill>
                <a:latin typeface="Calibri"/>
              </a:rPr>
              <a:t>browser</a:t>
            </a:r>
          </a:p>
        </p:txBody>
      </p:sp>
      <p:pic>
        <p:nvPicPr>
          <p:cNvPr id="21" name="Picture 20">
            <a:extLst>
              <a:ext uri="{FF2B5EF4-FFF2-40B4-BE49-F238E27FC236}">
                <a16:creationId xmlns:a16="http://schemas.microsoft.com/office/drawing/2014/main" id="{CCE4ACB9-796B-B044-95D4-42B5B72AE4E7}"/>
              </a:ext>
            </a:extLst>
          </p:cNvPr>
          <p:cNvPicPr>
            <a:picLocks noChangeAspect="1"/>
          </p:cNvPicPr>
          <p:nvPr/>
        </p:nvPicPr>
        <p:blipFill>
          <a:blip r:embed="rId3"/>
          <a:stretch>
            <a:fillRect/>
          </a:stretch>
        </p:blipFill>
        <p:spPr>
          <a:xfrm>
            <a:off x="3596051" y="4732747"/>
            <a:ext cx="962818" cy="876165"/>
          </a:xfrm>
          <a:prstGeom prst="rect">
            <a:avLst/>
          </a:prstGeom>
        </p:spPr>
      </p:pic>
      <p:pic>
        <p:nvPicPr>
          <p:cNvPr id="22" name="Picture 21">
            <a:extLst>
              <a:ext uri="{FF2B5EF4-FFF2-40B4-BE49-F238E27FC236}">
                <a16:creationId xmlns:a16="http://schemas.microsoft.com/office/drawing/2014/main" id="{B7228627-1F8B-9740-82FD-83A8BF0BA043}"/>
              </a:ext>
            </a:extLst>
          </p:cNvPr>
          <p:cNvPicPr>
            <a:picLocks noChangeAspect="1"/>
          </p:cNvPicPr>
          <p:nvPr/>
        </p:nvPicPr>
        <p:blipFill>
          <a:blip r:embed="rId4"/>
          <a:stretch>
            <a:fillRect/>
          </a:stretch>
        </p:blipFill>
        <p:spPr>
          <a:xfrm>
            <a:off x="659421" y="4724042"/>
            <a:ext cx="307954" cy="753955"/>
          </a:xfrm>
          <a:prstGeom prst="rect">
            <a:avLst/>
          </a:prstGeom>
        </p:spPr>
      </p:pic>
      <p:pic>
        <p:nvPicPr>
          <p:cNvPr id="23" name="Picture 22">
            <a:extLst>
              <a:ext uri="{FF2B5EF4-FFF2-40B4-BE49-F238E27FC236}">
                <a16:creationId xmlns:a16="http://schemas.microsoft.com/office/drawing/2014/main" id="{0650DCF7-ABD0-F340-958D-EF11DEF57A53}"/>
              </a:ext>
            </a:extLst>
          </p:cNvPr>
          <p:cNvPicPr>
            <a:picLocks noChangeAspect="1"/>
          </p:cNvPicPr>
          <p:nvPr/>
        </p:nvPicPr>
        <p:blipFill>
          <a:blip r:embed="rId5"/>
          <a:stretch>
            <a:fillRect/>
          </a:stretch>
        </p:blipFill>
        <p:spPr>
          <a:xfrm>
            <a:off x="7345745" y="4612870"/>
            <a:ext cx="785166" cy="892234"/>
          </a:xfrm>
          <a:prstGeom prst="rect">
            <a:avLst/>
          </a:prstGeom>
        </p:spPr>
      </p:pic>
      <p:sp>
        <p:nvSpPr>
          <p:cNvPr id="24" name="TextBox 23">
            <a:extLst>
              <a:ext uri="{FF2B5EF4-FFF2-40B4-BE49-F238E27FC236}">
                <a16:creationId xmlns:a16="http://schemas.microsoft.com/office/drawing/2014/main" id="{9FDDEB7E-76D9-2141-BCC1-C1D0F7D3A386}"/>
              </a:ext>
            </a:extLst>
          </p:cNvPr>
          <p:cNvSpPr txBox="1"/>
          <p:nvPr/>
        </p:nvSpPr>
        <p:spPr>
          <a:xfrm>
            <a:off x="7181612" y="5502288"/>
            <a:ext cx="895310" cy="369332"/>
          </a:xfrm>
          <a:prstGeom prst="rect">
            <a:avLst/>
          </a:prstGeom>
          <a:noFill/>
        </p:spPr>
        <p:txBody>
          <a:bodyPr wrap="none" rtlCol="0">
            <a:spAutoFit/>
          </a:bodyPr>
          <a:lstStyle/>
          <a:p>
            <a:r>
              <a:rPr lang="en-US" dirty="0">
                <a:solidFill>
                  <a:prstClr val="black"/>
                </a:solidFill>
                <a:latin typeface="Calibri"/>
              </a:rPr>
              <a:t>service </a:t>
            </a:r>
          </a:p>
        </p:txBody>
      </p:sp>
      <p:sp>
        <p:nvSpPr>
          <p:cNvPr id="25" name="TextBox 24">
            <a:extLst>
              <a:ext uri="{FF2B5EF4-FFF2-40B4-BE49-F238E27FC236}">
                <a16:creationId xmlns:a16="http://schemas.microsoft.com/office/drawing/2014/main" id="{C041A990-FC81-0746-9399-04895F59F5F4}"/>
              </a:ext>
            </a:extLst>
          </p:cNvPr>
          <p:cNvSpPr txBox="1"/>
          <p:nvPr/>
        </p:nvSpPr>
        <p:spPr>
          <a:xfrm>
            <a:off x="3481262" y="5536963"/>
            <a:ext cx="952248" cy="369332"/>
          </a:xfrm>
          <a:prstGeom prst="rect">
            <a:avLst/>
          </a:prstGeom>
          <a:noFill/>
        </p:spPr>
        <p:txBody>
          <a:bodyPr wrap="none" rtlCol="0">
            <a:spAutoFit/>
          </a:bodyPr>
          <a:lstStyle/>
          <a:p>
            <a:r>
              <a:rPr lang="en-US" dirty="0">
                <a:solidFill>
                  <a:prstClr val="black"/>
                </a:solidFill>
                <a:latin typeface="Calibri"/>
              </a:rPr>
              <a:t>browser</a:t>
            </a:r>
          </a:p>
        </p:txBody>
      </p:sp>
      <p:cxnSp>
        <p:nvCxnSpPr>
          <p:cNvPr id="32" name="Straight Connector 31">
            <a:extLst>
              <a:ext uri="{FF2B5EF4-FFF2-40B4-BE49-F238E27FC236}">
                <a16:creationId xmlns:a16="http://schemas.microsoft.com/office/drawing/2014/main" id="{93478A2E-4030-0840-BB9F-28AE56A85E24}"/>
              </a:ext>
            </a:extLst>
          </p:cNvPr>
          <p:cNvCxnSpPr>
            <a:cxnSpLocks/>
          </p:cNvCxnSpPr>
          <p:nvPr/>
        </p:nvCxnSpPr>
        <p:spPr>
          <a:xfrm flipV="1">
            <a:off x="0" y="4089727"/>
            <a:ext cx="9144000" cy="1"/>
          </a:xfrm>
          <a:prstGeom prst="line">
            <a:avLst/>
          </a:prstGeom>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03ACE748-FA66-FD46-88A9-406DAC1AACA0}"/>
              </a:ext>
            </a:extLst>
          </p:cNvPr>
          <p:cNvGrpSpPr/>
          <p:nvPr/>
        </p:nvGrpSpPr>
        <p:grpSpPr>
          <a:xfrm>
            <a:off x="4582219" y="2348678"/>
            <a:ext cx="2432041" cy="385436"/>
            <a:chOff x="4582218" y="1549303"/>
            <a:chExt cx="2432041" cy="385436"/>
          </a:xfrm>
        </p:grpSpPr>
        <p:cxnSp>
          <p:nvCxnSpPr>
            <p:cNvPr id="15" name="Straight Arrow Connector 14">
              <a:extLst>
                <a:ext uri="{FF2B5EF4-FFF2-40B4-BE49-F238E27FC236}">
                  <a16:creationId xmlns:a16="http://schemas.microsoft.com/office/drawing/2014/main" id="{3D0FE2D0-09DF-FD40-8881-5FF0E8C4D058}"/>
                </a:ext>
              </a:extLst>
            </p:cNvPr>
            <p:cNvCxnSpPr>
              <a:cxnSpLocks/>
            </p:cNvCxnSpPr>
            <p:nvPr/>
          </p:nvCxnSpPr>
          <p:spPr>
            <a:xfrm flipH="1">
              <a:off x="4582218" y="1934739"/>
              <a:ext cx="24320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31A08F0-3E25-4E44-A03A-33F51AAED634}"/>
                </a:ext>
              </a:extLst>
            </p:cNvPr>
            <p:cNvSpPr txBox="1"/>
            <p:nvPr/>
          </p:nvSpPr>
          <p:spPr>
            <a:xfrm>
              <a:off x="4870093" y="1549303"/>
              <a:ext cx="1438086" cy="369332"/>
            </a:xfrm>
            <a:prstGeom prst="rect">
              <a:avLst/>
            </a:prstGeom>
            <a:noFill/>
          </p:spPr>
          <p:txBody>
            <a:bodyPr wrap="none" rtlCol="0">
              <a:spAutoFit/>
            </a:bodyPr>
            <a:lstStyle/>
            <a:p>
              <a:r>
                <a:rPr lang="en-US" dirty="0">
                  <a:solidFill>
                    <a:prstClr val="black"/>
                  </a:solidFill>
                  <a:latin typeface="Calibri"/>
                </a:rPr>
                <a:t>ID,  challenge</a:t>
              </a:r>
            </a:p>
          </p:txBody>
        </p:sp>
      </p:grpSp>
      <p:grpSp>
        <p:nvGrpSpPr>
          <p:cNvPr id="55" name="Group 54">
            <a:extLst>
              <a:ext uri="{FF2B5EF4-FFF2-40B4-BE49-F238E27FC236}">
                <a16:creationId xmlns:a16="http://schemas.microsoft.com/office/drawing/2014/main" id="{734DBE85-B61E-804B-A511-A085FDD2AC6F}"/>
              </a:ext>
            </a:extLst>
          </p:cNvPr>
          <p:cNvGrpSpPr/>
          <p:nvPr/>
        </p:nvGrpSpPr>
        <p:grpSpPr>
          <a:xfrm>
            <a:off x="923923" y="2363125"/>
            <a:ext cx="2695481" cy="386260"/>
            <a:chOff x="923922" y="1563750"/>
            <a:chExt cx="2695481" cy="386260"/>
          </a:xfrm>
        </p:grpSpPr>
        <p:cxnSp>
          <p:nvCxnSpPr>
            <p:cNvPr id="16" name="Straight Arrow Connector 15">
              <a:extLst>
                <a:ext uri="{FF2B5EF4-FFF2-40B4-BE49-F238E27FC236}">
                  <a16:creationId xmlns:a16="http://schemas.microsoft.com/office/drawing/2014/main" id="{2E6172FE-5A8F-1040-998B-319E7BD8A360}"/>
                </a:ext>
              </a:extLst>
            </p:cNvPr>
            <p:cNvCxnSpPr>
              <a:cxnSpLocks/>
            </p:cNvCxnSpPr>
            <p:nvPr/>
          </p:nvCxnSpPr>
          <p:spPr>
            <a:xfrm flipH="1">
              <a:off x="923922" y="1950010"/>
              <a:ext cx="2695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FFECE16-DB0C-2E40-BB4C-9C1EA5F7A91A}"/>
                </a:ext>
              </a:extLst>
            </p:cNvPr>
            <p:cNvSpPr txBox="1"/>
            <p:nvPr/>
          </p:nvSpPr>
          <p:spPr>
            <a:xfrm>
              <a:off x="1299698" y="1563750"/>
              <a:ext cx="1438086" cy="369332"/>
            </a:xfrm>
            <a:prstGeom prst="rect">
              <a:avLst/>
            </a:prstGeom>
            <a:noFill/>
          </p:spPr>
          <p:txBody>
            <a:bodyPr wrap="none" rtlCol="0">
              <a:spAutoFit/>
            </a:bodyPr>
            <a:lstStyle/>
            <a:p>
              <a:r>
                <a:rPr lang="en-US" dirty="0">
                  <a:solidFill>
                    <a:prstClr val="black"/>
                  </a:solidFill>
                  <a:latin typeface="Calibri"/>
                </a:rPr>
                <a:t>ID,  challenge</a:t>
              </a:r>
            </a:p>
          </p:txBody>
        </p:sp>
      </p:grpSp>
      <p:grpSp>
        <p:nvGrpSpPr>
          <p:cNvPr id="57" name="Group 56">
            <a:extLst>
              <a:ext uri="{FF2B5EF4-FFF2-40B4-BE49-F238E27FC236}">
                <a16:creationId xmlns:a16="http://schemas.microsoft.com/office/drawing/2014/main" id="{75E7AE14-DC0A-BB44-8821-9A478330EE68}"/>
              </a:ext>
            </a:extLst>
          </p:cNvPr>
          <p:cNvGrpSpPr/>
          <p:nvPr/>
        </p:nvGrpSpPr>
        <p:grpSpPr>
          <a:xfrm>
            <a:off x="986130" y="2940440"/>
            <a:ext cx="2629528" cy="369332"/>
            <a:chOff x="986130" y="2141065"/>
            <a:chExt cx="2629528" cy="369332"/>
          </a:xfrm>
        </p:grpSpPr>
        <p:cxnSp>
          <p:nvCxnSpPr>
            <p:cNvPr id="18" name="Straight Arrow Connector 17">
              <a:extLst>
                <a:ext uri="{FF2B5EF4-FFF2-40B4-BE49-F238E27FC236}">
                  <a16:creationId xmlns:a16="http://schemas.microsoft.com/office/drawing/2014/main" id="{E7245E87-DDE1-4448-8917-863571C64C1D}"/>
                </a:ext>
              </a:extLst>
            </p:cNvPr>
            <p:cNvCxnSpPr>
              <a:cxnSpLocks/>
            </p:cNvCxnSpPr>
            <p:nvPr/>
          </p:nvCxnSpPr>
          <p:spPr>
            <a:xfrm>
              <a:off x="996449" y="2195004"/>
              <a:ext cx="25998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C501492-9DD2-8D4A-B407-BB1E8C008040}"/>
                </a:ext>
              </a:extLst>
            </p:cNvPr>
            <p:cNvSpPr txBox="1"/>
            <p:nvPr/>
          </p:nvSpPr>
          <p:spPr>
            <a:xfrm>
              <a:off x="986130" y="2141065"/>
              <a:ext cx="2629528" cy="369332"/>
            </a:xfrm>
            <a:prstGeom prst="rect">
              <a:avLst/>
            </a:prstGeom>
            <a:noFill/>
          </p:spPr>
          <p:txBody>
            <a:bodyPr wrap="square" rtlCol="0">
              <a:spAutoFit/>
            </a:bodyPr>
            <a:lstStyle/>
            <a:p>
              <a:r>
                <a:rPr lang="en-US" dirty="0" err="1">
                  <a:solidFill>
                    <a:prstClr val="black"/>
                  </a:solidFill>
                  <a:latin typeface="Calibri"/>
                </a:rPr>
                <a:t>pk</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handle</a:t>
              </a:r>
            </a:p>
          </p:txBody>
        </p:sp>
      </p:grpSp>
      <p:grpSp>
        <p:nvGrpSpPr>
          <p:cNvPr id="58" name="Group 57">
            <a:extLst>
              <a:ext uri="{FF2B5EF4-FFF2-40B4-BE49-F238E27FC236}">
                <a16:creationId xmlns:a16="http://schemas.microsoft.com/office/drawing/2014/main" id="{0AF767F3-D7CC-FC46-A98C-8089AA20D8DF}"/>
              </a:ext>
            </a:extLst>
          </p:cNvPr>
          <p:cNvGrpSpPr/>
          <p:nvPr/>
        </p:nvGrpSpPr>
        <p:grpSpPr>
          <a:xfrm>
            <a:off x="4572000" y="2957770"/>
            <a:ext cx="2561206" cy="369332"/>
            <a:chOff x="4572000" y="2158395"/>
            <a:chExt cx="2561206" cy="369332"/>
          </a:xfrm>
        </p:grpSpPr>
        <p:cxnSp>
          <p:nvCxnSpPr>
            <p:cNvPr id="19" name="Straight Arrow Connector 18">
              <a:extLst>
                <a:ext uri="{FF2B5EF4-FFF2-40B4-BE49-F238E27FC236}">
                  <a16:creationId xmlns:a16="http://schemas.microsoft.com/office/drawing/2014/main" id="{382DA995-27F4-D342-8335-9A938E2B3496}"/>
                </a:ext>
              </a:extLst>
            </p:cNvPr>
            <p:cNvCxnSpPr>
              <a:cxnSpLocks/>
            </p:cNvCxnSpPr>
            <p:nvPr/>
          </p:nvCxnSpPr>
          <p:spPr>
            <a:xfrm>
              <a:off x="4572000" y="2225546"/>
              <a:ext cx="246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CF85338-5A0F-B64D-BE6B-F078471308BE}"/>
                </a:ext>
              </a:extLst>
            </p:cNvPr>
            <p:cNvSpPr txBox="1"/>
            <p:nvPr/>
          </p:nvSpPr>
          <p:spPr>
            <a:xfrm>
              <a:off x="4649853" y="2158395"/>
              <a:ext cx="2483353" cy="369332"/>
            </a:xfrm>
            <a:prstGeom prst="rect">
              <a:avLst/>
            </a:prstGeom>
            <a:noFill/>
          </p:spPr>
          <p:txBody>
            <a:bodyPr wrap="square" rtlCol="0">
              <a:spAutoFit/>
            </a:bodyPr>
            <a:lstStyle/>
            <a:p>
              <a:r>
                <a:rPr lang="en-US" dirty="0" err="1">
                  <a:solidFill>
                    <a:prstClr val="black"/>
                  </a:solidFill>
                  <a:latin typeface="Calibri"/>
                </a:rPr>
                <a:t>pk</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handle</a:t>
              </a:r>
            </a:p>
          </p:txBody>
        </p:sp>
      </p:grpSp>
      <p:grpSp>
        <p:nvGrpSpPr>
          <p:cNvPr id="61" name="Group 60">
            <a:extLst>
              <a:ext uri="{FF2B5EF4-FFF2-40B4-BE49-F238E27FC236}">
                <a16:creationId xmlns:a16="http://schemas.microsoft.com/office/drawing/2014/main" id="{F06F39DB-8506-D747-9154-CB15BB63E358}"/>
              </a:ext>
            </a:extLst>
          </p:cNvPr>
          <p:cNvGrpSpPr/>
          <p:nvPr/>
        </p:nvGrpSpPr>
        <p:grpSpPr>
          <a:xfrm>
            <a:off x="4467828" y="4563696"/>
            <a:ext cx="2858748" cy="389344"/>
            <a:chOff x="4467828" y="3706446"/>
            <a:chExt cx="2858748" cy="389344"/>
          </a:xfrm>
        </p:grpSpPr>
        <p:cxnSp>
          <p:nvCxnSpPr>
            <p:cNvPr id="27" name="Straight Arrow Connector 26">
              <a:extLst>
                <a:ext uri="{FF2B5EF4-FFF2-40B4-BE49-F238E27FC236}">
                  <a16:creationId xmlns:a16="http://schemas.microsoft.com/office/drawing/2014/main" id="{6CFE624D-BBC1-E242-BB8E-F3A8BE527EB6}"/>
                </a:ext>
              </a:extLst>
            </p:cNvPr>
            <p:cNvCxnSpPr>
              <a:cxnSpLocks/>
            </p:cNvCxnSpPr>
            <p:nvPr/>
          </p:nvCxnSpPr>
          <p:spPr>
            <a:xfrm flipH="1">
              <a:off x="4467828" y="4095790"/>
              <a:ext cx="2858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C0FAB18-0B96-D040-A749-B9D9AB10051B}"/>
                </a:ext>
              </a:extLst>
            </p:cNvPr>
            <p:cNvSpPr txBox="1"/>
            <p:nvPr/>
          </p:nvSpPr>
          <p:spPr>
            <a:xfrm>
              <a:off x="4733844" y="3706446"/>
              <a:ext cx="1843966" cy="369332"/>
            </a:xfrm>
            <a:prstGeom prst="rect">
              <a:avLst/>
            </a:prstGeom>
            <a:noFill/>
          </p:spPr>
          <p:txBody>
            <a:bodyPr wrap="none" rtlCol="0">
              <a:spAutoFit/>
            </a:bodyPr>
            <a:lstStyle/>
            <a:p>
              <a:r>
                <a:rPr lang="en-US" dirty="0">
                  <a:solidFill>
                    <a:prstClr val="black"/>
                  </a:solidFill>
                  <a:latin typeface="Calibri"/>
                </a:rPr>
                <a:t>ID,  </a:t>
              </a:r>
              <a:r>
                <a:rPr lang="en-US" dirty="0" err="1">
                  <a:solidFill>
                    <a:prstClr val="black"/>
                  </a:solidFill>
                  <a:latin typeface="Calibri"/>
                </a:rPr>
                <a:t>chall</a:t>
              </a:r>
              <a:r>
                <a:rPr lang="en-US" dirty="0">
                  <a:solidFill>
                    <a:prstClr val="black"/>
                  </a:solidFill>
                  <a:latin typeface="Calibri"/>
                </a:rPr>
                <a:t>.,  handle</a:t>
              </a:r>
            </a:p>
          </p:txBody>
        </p:sp>
      </p:grpSp>
      <p:grpSp>
        <p:nvGrpSpPr>
          <p:cNvPr id="59" name="Group 58">
            <a:extLst>
              <a:ext uri="{FF2B5EF4-FFF2-40B4-BE49-F238E27FC236}">
                <a16:creationId xmlns:a16="http://schemas.microsoft.com/office/drawing/2014/main" id="{4E05BD64-2FEC-9C44-90A9-0F851C20DBE3}"/>
              </a:ext>
            </a:extLst>
          </p:cNvPr>
          <p:cNvGrpSpPr/>
          <p:nvPr/>
        </p:nvGrpSpPr>
        <p:grpSpPr>
          <a:xfrm>
            <a:off x="967375" y="4583577"/>
            <a:ext cx="2628678" cy="384734"/>
            <a:chOff x="967375" y="3726327"/>
            <a:chExt cx="2628678" cy="384734"/>
          </a:xfrm>
        </p:grpSpPr>
        <p:cxnSp>
          <p:nvCxnSpPr>
            <p:cNvPr id="28" name="Straight Arrow Connector 27">
              <a:extLst>
                <a:ext uri="{FF2B5EF4-FFF2-40B4-BE49-F238E27FC236}">
                  <a16:creationId xmlns:a16="http://schemas.microsoft.com/office/drawing/2014/main" id="{8B17A1AB-F893-DD4E-98F6-93C2CCF53B8B}"/>
                </a:ext>
              </a:extLst>
            </p:cNvPr>
            <p:cNvCxnSpPr>
              <a:cxnSpLocks/>
            </p:cNvCxnSpPr>
            <p:nvPr/>
          </p:nvCxnSpPr>
          <p:spPr>
            <a:xfrm flipH="1">
              <a:off x="967375" y="4111061"/>
              <a:ext cx="2628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E37C697-9493-D847-87D3-B512C97D8411}"/>
                </a:ext>
              </a:extLst>
            </p:cNvPr>
            <p:cNvSpPr txBox="1"/>
            <p:nvPr/>
          </p:nvSpPr>
          <p:spPr>
            <a:xfrm>
              <a:off x="1170069" y="3726327"/>
              <a:ext cx="1843966" cy="369332"/>
            </a:xfrm>
            <a:prstGeom prst="rect">
              <a:avLst/>
            </a:prstGeom>
            <a:noFill/>
          </p:spPr>
          <p:txBody>
            <a:bodyPr wrap="none" rtlCol="0">
              <a:spAutoFit/>
            </a:bodyPr>
            <a:lstStyle/>
            <a:p>
              <a:r>
                <a:rPr lang="en-US" dirty="0">
                  <a:solidFill>
                    <a:prstClr val="black"/>
                  </a:solidFill>
                  <a:latin typeface="Calibri"/>
                </a:rPr>
                <a:t>ID,  </a:t>
              </a:r>
              <a:r>
                <a:rPr lang="en-US" dirty="0" err="1">
                  <a:solidFill>
                    <a:prstClr val="black"/>
                  </a:solidFill>
                  <a:latin typeface="Calibri"/>
                </a:rPr>
                <a:t>chall</a:t>
              </a:r>
              <a:r>
                <a:rPr lang="en-US" dirty="0">
                  <a:solidFill>
                    <a:prstClr val="black"/>
                  </a:solidFill>
                  <a:latin typeface="Calibri"/>
                </a:rPr>
                <a:t>.,  handle</a:t>
              </a:r>
            </a:p>
          </p:txBody>
        </p:sp>
      </p:grpSp>
      <p:grpSp>
        <p:nvGrpSpPr>
          <p:cNvPr id="60" name="Group 59">
            <a:extLst>
              <a:ext uri="{FF2B5EF4-FFF2-40B4-BE49-F238E27FC236}">
                <a16:creationId xmlns:a16="http://schemas.microsoft.com/office/drawing/2014/main" id="{65D00D02-7343-F64A-866C-1F13649B0F10}"/>
              </a:ext>
            </a:extLst>
          </p:cNvPr>
          <p:cNvGrpSpPr/>
          <p:nvPr/>
        </p:nvGrpSpPr>
        <p:grpSpPr>
          <a:xfrm>
            <a:off x="967375" y="5224880"/>
            <a:ext cx="2605528" cy="369332"/>
            <a:chOff x="967375" y="4367630"/>
            <a:chExt cx="2605528" cy="369332"/>
          </a:xfrm>
        </p:grpSpPr>
        <p:cxnSp>
          <p:nvCxnSpPr>
            <p:cNvPr id="29" name="Straight Arrow Connector 28">
              <a:extLst>
                <a:ext uri="{FF2B5EF4-FFF2-40B4-BE49-F238E27FC236}">
                  <a16:creationId xmlns:a16="http://schemas.microsoft.com/office/drawing/2014/main" id="{20A26C15-07E6-5B4E-A072-4064CAE5C148}"/>
                </a:ext>
              </a:extLst>
            </p:cNvPr>
            <p:cNvCxnSpPr>
              <a:cxnSpLocks/>
            </p:cNvCxnSpPr>
            <p:nvPr/>
          </p:nvCxnSpPr>
          <p:spPr>
            <a:xfrm>
              <a:off x="967375" y="4390781"/>
              <a:ext cx="26055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2F1F55C-C7A6-3045-B7DD-13E808EBEED2}"/>
                </a:ext>
              </a:extLst>
            </p:cNvPr>
            <p:cNvSpPr txBox="1"/>
            <p:nvPr/>
          </p:nvSpPr>
          <p:spPr>
            <a:xfrm>
              <a:off x="1273768" y="4367630"/>
              <a:ext cx="1874898" cy="369332"/>
            </a:xfrm>
            <a:prstGeom prst="rect">
              <a:avLst/>
            </a:prstGeom>
            <a:noFill/>
          </p:spPr>
          <p:txBody>
            <a:bodyPr wrap="square" rtlCol="0">
              <a:spAutoFit/>
            </a:bodyPr>
            <a:lstStyle/>
            <a:p>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ctr</a:t>
              </a:r>
              <a:endParaRPr lang="en-US" dirty="0">
                <a:solidFill>
                  <a:prstClr val="black"/>
                </a:solidFill>
                <a:latin typeface="Calibri"/>
              </a:endParaRPr>
            </a:p>
          </p:txBody>
        </p:sp>
      </p:grpSp>
      <p:grpSp>
        <p:nvGrpSpPr>
          <p:cNvPr id="62" name="Group 61">
            <a:extLst>
              <a:ext uri="{FF2B5EF4-FFF2-40B4-BE49-F238E27FC236}">
                <a16:creationId xmlns:a16="http://schemas.microsoft.com/office/drawing/2014/main" id="{B827B8CD-4773-7842-B5C5-EE411B9B7026}"/>
              </a:ext>
            </a:extLst>
          </p:cNvPr>
          <p:cNvGrpSpPr/>
          <p:nvPr/>
        </p:nvGrpSpPr>
        <p:grpSpPr>
          <a:xfrm>
            <a:off x="4467829" y="5186793"/>
            <a:ext cx="2944823" cy="369332"/>
            <a:chOff x="4467828" y="4329543"/>
            <a:chExt cx="2944823" cy="369332"/>
          </a:xfrm>
        </p:grpSpPr>
        <p:cxnSp>
          <p:nvCxnSpPr>
            <p:cNvPr id="30" name="Straight Arrow Connector 29">
              <a:extLst>
                <a:ext uri="{FF2B5EF4-FFF2-40B4-BE49-F238E27FC236}">
                  <a16:creationId xmlns:a16="http://schemas.microsoft.com/office/drawing/2014/main" id="{0BD21205-D267-8C4A-B070-4FBB9DE9717F}"/>
                </a:ext>
              </a:extLst>
            </p:cNvPr>
            <p:cNvCxnSpPr>
              <a:cxnSpLocks/>
            </p:cNvCxnSpPr>
            <p:nvPr/>
          </p:nvCxnSpPr>
          <p:spPr>
            <a:xfrm>
              <a:off x="4467828" y="4367630"/>
              <a:ext cx="29448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B5C7ADD-BB07-7F43-BB7A-263E7D5625CE}"/>
                </a:ext>
              </a:extLst>
            </p:cNvPr>
            <p:cNvSpPr txBox="1"/>
            <p:nvPr/>
          </p:nvSpPr>
          <p:spPr>
            <a:xfrm>
              <a:off x="5113299" y="4329543"/>
              <a:ext cx="1952798" cy="369332"/>
            </a:xfrm>
            <a:prstGeom prst="rect">
              <a:avLst/>
            </a:prstGeom>
            <a:noFill/>
          </p:spPr>
          <p:txBody>
            <a:bodyPr wrap="square" rtlCol="0">
              <a:spAutoFit/>
            </a:bodyPr>
            <a:lstStyle/>
            <a:p>
              <a:r>
                <a:rPr lang="en-US" dirty="0" err="1">
                  <a:solidFill>
                    <a:prstClr val="black"/>
                  </a:solidFill>
                  <a:latin typeface="Calibri"/>
                </a:rPr>
                <a:t>sig</a:t>
              </a:r>
              <a:r>
                <a:rPr lang="en-US" baseline="-25000" dirty="0" err="1">
                  <a:solidFill>
                    <a:prstClr val="black"/>
                  </a:solidFill>
                  <a:latin typeface="Calibri"/>
                </a:rPr>
                <a:t>ID</a:t>
              </a:r>
              <a:r>
                <a:rPr lang="en-US" dirty="0">
                  <a:solidFill>
                    <a:prstClr val="black"/>
                  </a:solidFill>
                  <a:latin typeface="Calibri"/>
                </a:rPr>
                <a:t>,  </a:t>
              </a:r>
              <a:r>
                <a:rPr lang="en-US" dirty="0" err="1">
                  <a:solidFill>
                    <a:prstClr val="black"/>
                  </a:solidFill>
                  <a:latin typeface="Calibri"/>
                </a:rPr>
                <a:t>ctr</a:t>
              </a:r>
              <a:endParaRPr lang="en-US" dirty="0">
                <a:solidFill>
                  <a:prstClr val="black"/>
                </a:solidFill>
                <a:latin typeface="Calibri"/>
              </a:endParaRPr>
            </a:p>
          </p:txBody>
        </p:sp>
      </p:grpSp>
      <p:sp>
        <p:nvSpPr>
          <p:cNvPr id="63" name="TextBox 62">
            <a:extLst>
              <a:ext uri="{FF2B5EF4-FFF2-40B4-BE49-F238E27FC236}">
                <a16:creationId xmlns:a16="http://schemas.microsoft.com/office/drawing/2014/main" id="{89130FC0-223D-DF43-8529-0E355DE91EB4}"/>
              </a:ext>
            </a:extLst>
          </p:cNvPr>
          <p:cNvSpPr txBox="1"/>
          <p:nvPr/>
        </p:nvSpPr>
        <p:spPr>
          <a:xfrm>
            <a:off x="7955153" y="2505577"/>
            <a:ext cx="1093569" cy="707886"/>
          </a:xfrm>
          <a:prstGeom prst="rect">
            <a:avLst/>
          </a:prstGeom>
          <a:noFill/>
        </p:spPr>
        <p:txBody>
          <a:bodyPr wrap="none" rtlCol="0">
            <a:spAutoFit/>
          </a:bodyPr>
          <a:lstStyle/>
          <a:p>
            <a:r>
              <a:rPr lang="en-US" sz="2000" dirty="0">
                <a:solidFill>
                  <a:prstClr val="black"/>
                </a:solidFill>
                <a:latin typeface="Calibri"/>
              </a:rPr>
              <a:t>(</a:t>
            </a:r>
            <a:r>
              <a:rPr lang="en-US" sz="2000" dirty="0" err="1">
                <a:solidFill>
                  <a:prstClr val="black"/>
                </a:solidFill>
                <a:latin typeface="Calibri"/>
              </a:rPr>
              <a:t>pk</a:t>
            </a:r>
            <a:r>
              <a:rPr lang="en-US" sz="2000" baseline="-25000" dirty="0" err="1">
                <a:solidFill>
                  <a:prstClr val="black"/>
                </a:solidFill>
                <a:latin typeface="Calibri"/>
              </a:rPr>
              <a:t>ID</a:t>
            </a:r>
            <a:r>
              <a:rPr lang="en-US" sz="2000" dirty="0">
                <a:solidFill>
                  <a:prstClr val="black"/>
                </a:solidFill>
                <a:latin typeface="Calibri"/>
              </a:rPr>
              <a:t>, </a:t>
            </a:r>
            <a:br>
              <a:rPr lang="en-US" sz="2000" dirty="0">
                <a:solidFill>
                  <a:prstClr val="black"/>
                </a:solidFill>
                <a:latin typeface="Calibri"/>
              </a:rPr>
            </a:br>
            <a:r>
              <a:rPr lang="en-US" sz="2000" dirty="0">
                <a:solidFill>
                  <a:prstClr val="black"/>
                </a:solidFill>
                <a:latin typeface="Calibri"/>
              </a:rPr>
              <a:t>  handle)</a:t>
            </a:r>
          </a:p>
        </p:txBody>
      </p:sp>
      <p:sp>
        <p:nvSpPr>
          <p:cNvPr id="64" name="TextBox 63">
            <a:extLst>
              <a:ext uri="{FF2B5EF4-FFF2-40B4-BE49-F238E27FC236}">
                <a16:creationId xmlns:a16="http://schemas.microsoft.com/office/drawing/2014/main" id="{73EA17E5-A262-3B45-A497-07BD125899A3}"/>
              </a:ext>
            </a:extLst>
          </p:cNvPr>
          <p:cNvSpPr txBox="1"/>
          <p:nvPr/>
        </p:nvSpPr>
        <p:spPr>
          <a:xfrm>
            <a:off x="108022" y="2621668"/>
            <a:ext cx="378630" cy="369332"/>
          </a:xfrm>
          <a:prstGeom prst="rect">
            <a:avLst/>
          </a:prstGeom>
          <a:solidFill>
            <a:srgbClr val="FF0000"/>
          </a:solidFill>
        </p:spPr>
        <p:txBody>
          <a:bodyPr wrap="none" rtlCol="0">
            <a:spAutoFit/>
          </a:bodyPr>
          <a:lstStyle/>
          <a:p>
            <a:r>
              <a:rPr lang="en-US" dirty="0" err="1">
                <a:solidFill>
                  <a:prstClr val="white"/>
                </a:solidFill>
                <a:latin typeface="Calibri"/>
              </a:rPr>
              <a:t>sk</a:t>
            </a:r>
            <a:endParaRPr lang="en-US" dirty="0">
              <a:solidFill>
                <a:prstClr val="white"/>
              </a:solidFill>
              <a:latin typeface="Calibri"/>
            </a:endParaRPr>
          </a:p>
        </p:txBody>
      </p:sp>
      <p:sp>
        <p:nvSpPr>
          <p:cNvPr id="66" name="TextBox 65">
            <a:extLst>
              <a:ext uri="{FF2B5EF4-FFF2-40B4-BE49-F238E27FC236}">
                <a16:creationId xmlns:a16="http://schemas.microsoft.com/office/drawing/2014/main" id="{CB201EFB-0A5F-AF46-A073-6CF3FBA9D342}"/>
              </a:ext>
            </a:extLst>
          </p:cNvPr>
          <p:cNvSpPr txBox="1"/>
          <p:nvPr/>
        </p:nvSpPr>
        <p:spPr>
          <a:xfrm>
            <a:off x="155769" y="4804421"/>
            <a:ext cx="378630" cy="369332"/>
          </a:xfrm>
          <a:prstGeom prst="rect">
            <a:avLst/>
          </a:prstGeom>
          <a:solidFill>
            <a:srgbClr val="FF0000"/>
          </a:solidFill>
        </p:spPr>
        <p:txBody>
          <a:bodyPr wrap="none" rtlCol="0">
            <a:spAutoFit/>
          </a:bodyPr>
          <a:lstStyle/>
          <a:p>
            <a:r>
              <a:rPr lang="en-US" dirty="0" err="1">
                <a:solidFill>
                  <a:prstClr val="white"/>
                </a:solidFill>
                <a:latin typeface="Calibri"/>
              </a:rPr>
              <a:t>sk</a:t>
            </a:r>
            <a:endParaRPr lang="en-US" dirty="0">
              <a:solidFill>
                <a:prstClr val="white"/>
              </a:solidFill>
              <a:latin typeface="Calibri"/>
            </a:endParaRPr>
          </a:p>
        </p:txBody>
      </p:sp>
      <p:grpSp>
        <p:nvGrpSpPr>
          <p:cNvPr id="6" name="Group 5">
            <a:extLst>
              <a:ext uri="{FF2B5EF4-FFF2-40B4-BE49-F238E27FC236}">
                <a16:creationId xmlns:a16="http://schemas.microsoft.com/office/drawing/2014/main" id="{8A92E84C-588E-6147-8C1D-10F15364FA09}"/>
              </a:ext>
            </a:extLst>
          </p:cNvPr>
          <p:cNvGrpSpPr/>
          <p:nvPr/>
        </p:nvGrpSpPr>
        <p:grpSpPr>
          <a:xfrm>
            <a:off x="108023" y="3101622"/>
            <a:ext cx="511679" cy="719393"/>
            <a:chOff x="108022" y="2302246"/>
            <a:chExt cx="511679" cy="719393"/>
          </a:xfrm>
        </p:grpSpPr>
        <p:sp>
          <p:nvSpPr>
            <p:cNvPr id="45" name="TextBox 44">
              <a:extLst>
                <a:ext uri="{FF2B5EF4-FFF2-40B4-BE49-F238E27FC236}">
                  <a16:creationId xmlns:a16="http://schemas.microsoft.com/office/drawing/2014/main" id="{57310074-AC5E-C24F-B4EB-60E68AD805DA}"/>
                </a:ext>
              </a:extLst>
            </p:cNvPr>
            <p:cNvSpPr txBox="1"/>
            <p:nvPr/>
          </p:nvSpPr>
          <p:spPr>
            <a:xfrm>
              <a:off x="108022" y="2652307"/>
              <a:ext cx="511679" cy="369332"/>
            </a:xfrm>
            <a:prstGeom prst="rect">
              <a:avLst/>
            </a:prstGeom>
            <a:solidFill>
              <a:srgbClr val="FF0000"/>
            </a:solidFill>
            <a:ln>
              <a:solidFill>
                <a:srgbClr val="FF0000"/>
              </a:solidFill>
            </a:ln>
          </p:spPr>
          <p:txBody>
            <a:bodyPr wrap="none" rtlCol="0">
              <a:spAutoFit/>
            </a:bodyPr>
            <a:lstStyle/>
            <a:p>
              <a:r>
                <a:rPr lang="en-US" dirty="0" err="1">
                  <a:solidFill>
                    <a:prstClr val="white"/>
                  </a:solidFill>
                  <a:latin typeface="Calibri"/>
                </a:rPr>
                <a:t>sk</a:t>
              </a:r>
              <a:r>
                <a:rPr lang="en-US" baseline="-25000" dirty="0" err="1">
                  <a:solidFill>
                    <a:prstClr val="white"/>
                  </a:solidFill>
                  <a:latin typeface="Calibri"/>
                </a:rPr>
                <a:t>ID</a:t>
              </a:r>
              <a:endParaRPr lang="en-US" baseline="-25000" dirty="0">
                <a:solidFill>
                  <a:prstClr val="white"/>
                </a:solidFill>
                <a:latin typeface="Calibri"/>
              </a:endParaRPr>
            </a:p>
          </p:txBody>
        </p:sp>
        <p:cxnSp>
          <p:nvCxnSpPr>
            <p:cNvPr id="5" name="Straight Arrow Connector 4">
              <a:extLst>
                <a:ext uri="{FF2B5EF4-FFF2-40B4-BE49-F238E27FC236}">
                  <a16:creationId xmlns:a16="http://schemas.microsoft.com/office/drawing/2014/main" id="{1A9B8767-592F-474E-BE01-B0BBB385B1F8}"/>
                </a:ext>
              </a:extLst>
            </p:cNvPr>
            <p:cNvCxnSpPr>
              <a:cxnSpLocks/>
            </p:cNvCxnSpPr>
            <p:nvPr/>
          </p:nvCxnSpPr>
          <p:spPr>
            <a:xfrm>
              <a:off x="330198" y="2302246"/>
              <a:ext cx="0" cy="317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F8AB65EC-0101-DA48-AB0A-C24A26640F7D}"/>
              </a:ext>
            </a:extLst>
          </p:cNvPr>
          <p:cNvSpPr txBox="1"/>
          <p:nvPr/>
        </p:nvSpPr>
        <p:spPr>
          <a:xfrm>
            <a:off x="7976798" y="4559479"/>
            <a:ext cx="1120820" cy="1015663"/>
          </a:xfrm>
          <a:prstGeom prst="rect">
            <a:avLst/>
          </a:prstGeom>
          <a:noFill/>
        </p:spPr>
        <p:txBody>
          <a:bodyPr wrap="none" rtlCol="0">
            <a:spAutoFit/>
          </a:bodyPr>
          <a:lstStyle/>
          <a:p>
            <a:pPr algn="ctr"/>
            <a:r>
              <a:rPr lang="en-US" sz="2000" dirty="0">
                <a:solidFill>
                  <a:prstClr val="black"/>
                </a:solidFill>
                <a:latin typeface="Calibri"/>
              </a:rPr>
              <a:t>verify </a:t>
            </a:r>
            <a:br>
              <a:rPr lang="en-US" sz="2000" dirty="0">
                <a:solidFill>
                  <a:prstClr val="black"/>
                </a:solidFill>
                <a:latin typeface="Calibri"/>
              </a:rPr>
            </a:br>
            <a:r>
              <a:rPr lang="en-US" sz="2000" dirty="0">
                <a:solidFill>
                  <a:prstClr val="black"/>
                </a:solidFill>
                <a:latin typeface="Calibri"/>
              </a:rPr>
              <a:t>sig.</a:t>
            </a:r>
            <a:br>
              <a:rPr lang="en-US" sz="2000" dirty="0">
                <a:solidFill>
                  <a:prstClr val="black"/>
                </a:solidFill>
                <a:latin typeface="Calibri"/>
              </a:rPr>
            </a:br>
            <a:r>
              <a:rPr lang="en-US" sz="2000" dirty="0">
                <a:solidFill>
                  <a:prstClr val="black"/>
                </a:solidFill>
                <a:latin typeface="Calibri"/>
              </a:rPr>
              <a:t>with PK</a:t>
            </a:r>
            <a:r>
              <a:rPr lang="en-US" sz="2000" baseline="-25000" dirty="0">
                <a:solidFill>
                  <a:prstClr val="black"/>
                </a:solidFill>
                <a:latin typeface="Calibri"/>
              </a:rPr>
              <a:t>ID</a:t>
            </a:r>
          </a:p>
        </p:txBody>
      </p:sp>
      <p:sp>
        <p:nvSpPr>
          <p:cNvPr id="4" name="Rounded Rectangular Callout 3">
            <a:extLst>
              <a:ext uri="{FF2B5EF4-FFF2-40B4-BE49-F238E27FC236}">
                <a16:creationId xmlns:a16="http://schemas.microsoft.com/office/drawing/2014/main" id="{647CBBA6-3758-904A-98FB-BFC7098B925C}"/>
              </a:ext>
            </a:extLst>
          </p:cNvPr>
          <p:cNvSpPr/>
          <p:nvPr/>
        </p:nvSpPr>
        <p:spPr>
          <a:xfrm>
            <a:off x="2488557" y="3861998"/>
            <a:ext cx="4548370" cy="1404065"/>
          </a:xfrm>
          <a:prstGeom prst="wedgeRoundRectCallout">
            <a:avLst>
              <a:gd name="adj1" fmla="val 7708"/>
              <a:gd name="adj2" fmla="val -78468"/>
              <a:gd name="adj3" fmla="val 16667"/>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black"/>
                </a:solidFill>
                <a:latin typeface="Calibri"/>
              </a:rPr>
              <a:t>Fresh  </a:t>
            </a:r>
            <a:r>
              <a:rPr lang="en-US" dirty="0" err="1">
                <a:solidFill>
                  <a:prstClr val="black"/>
                </a:solidFill>
                <a:latin typeface="Calibri"/>
              </a:rPr>
              <a:t>pk</a:t>
            </a:r>
            <a:r>
              <a:rPr lang="en-US" baseline="-25000" dirty="0" err="1">
                <a:solidFill>
                  <a:prstClr val="black"/>
                </a:solidFill>
                <a:latin typeface="Calibri"/>
              </a:rPr>
              <a:t>ID</a:t>
            </a:r>
            <a:r>
              <a:rPr lang="en-US" baseline="-25000" dirty="0">
                <a:solidFill>
                  <a:prstClr val="black"/>
                </a:solidFill>
                <a:latin typeface="Calibri"/>
              </a:rPr>
              <a:t>  </a:t>
            </a:r>
            <a:r>
              <a:rPr lang="en-US" dirty="0">
                <a:solidFill>
                  <a:prstClr val="black"/>
                </a:solidFill>
                <a:latin typeface="Calibri"/>
              </a:rPr>
              <a:t>per site</a:t>
            </a:r>
            <a:br>
              <a:rPr lang="en-US" dirty="0">
                <a:solidFill>
                  <a:prstClr val="black"/>
                </a:solidFill>
                <a:latin typeface="Calibri"/>
              </a:rPr>
            </a:br>
            <a:r>
              <a:rPr lang="en-US" dirty="0">
                <a:solidFill>
                  <a:prstClr val="black"/>
                </a:solidFill>
                <a:latin typeface="Calibri"/>
              </a:rPr>
              <a:t>prevents user tracking across sites</a:t>
            </a:r>
          </a:p>
        </p:txBody>
      </p:sp>
    </p:spTree>
    <p:extLst>
      <p:ext uri="{BB962C8B-B14F-4D97-AF65-F5344CB8AC3E}">
        <p14:creationId xmlns:p14="http://schemas.microsoft.com/office/powerpoint/2010/main" val="298775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1587500"/>
            <a:ext cx="8443913"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3"/>
          <p:cNvSpPr txBox="1">
            <a:spLocks noChangeArrowheads="1"/>
          </p:cNvSpPr>
          <p:nvPr/>
        </p:nvSpPr>
        <p:spPr bwMode="auto">
          <a:xfrm>
            <a:off x="676246"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lvl1pPr>
              <a:lnSpc>
                <a:spcPct val="90000"/>
              </a:lnSpc>
              <a:spcBef>
                <a:spcPct val="0"/>
              </a:spcBef>
              <a:buNone/>
              <a:defRPr sz="4400">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黑体" pitchFamily="2" charset="-122"/>
              </a:defRPr>
            </a:lvl2pPr>
            <a:lvl3pPr algn="ctr" rtl="0" eaLnBrk="0" fontAlgn="base" hangingPunct="0">
              <a:spcBef>
                <a:spcPct val="0"/>
              </a:spcBef>
              <a:spcAft>
                <a:spcPct val="0"/>
              </a:spcAft>
              <a:defRPr sz="3200" b="1">
                <a:solidFill>
                  <a:schemeClr val="bg1"/>
                </a:solidFill>
                <a:latin typeface="Verdana" pitchFamily="34" charset="0"/>
                <a:ea typeface="黑体" pitchFamily="2" charset="-122"/>
              </a:defRPr>
            </a:lvl3pPr>
            <a:lvl4pPr algn="ctr" rtl="0" eaLnBrk="0" fontAlgn="base" hangingPunct="0">
              <a:spcBef>
                <a:spcPct val="0"/>
              </a:spcBef>
              <a:spcAft>
                <a:spcPct val="0"/>
              </a:spcAft>
              <a:defRPr sz="3200" b="1">
                <a:solidFill>
                  <a:schemeClr val="bg1"/>
                </a:solidFill>
                <a:latin typeface="Verdana" pitchFamily="34" charset="0"/>
                <a:ea typeface="黑体" pitchFamily="2" charset="-122"/>
              </a:defRPr>
            </a:lvl4pPr>
            <a:lvl5pPr algn="ctr" rtl="0"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rtl="0"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rtl="0"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rtl="0"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rtl="0"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sz="4000" dirty="0"/>
              <a:t>口令认证</a:t>
            </a:r>
          </a:p>
        </p:txBody>
      </p:sp>
      <p:sp>
        <p:nvSpPr>
          <p:cNvPr id="3" name="Slide Number Placeholder 2"/>
          <p:cNvSpPr>
            <a:spLocks noGrp="1"/>
          </p:cNvSpPr>
          <p:nvPr>
            <p:ph type="sldNum" sz="quarter" idx="12"/>
          </p:nvPr>
        </p:nvSpPr>
        <p:spPr/>
        <p:txBody>
          <a:bodyPr/>
          <a:lstStyle/>
          <a:p>
            <a:fld id="{297DE729-F9B5-6B4A-8061-A00ED75EC337}" type="slidenum">
              <a:rPr lang="en-US" smtClean="0"/>
              <a:t>6</a:t>
            </a:fld>
            <a:endParaRPr lang="en-US"/>
          </a:p>
        </p:txBody>
      </p:sp>
    </p:spTree>
    <p:extLst>
      <p:ext uri="{BB962C8B-B14F-4D97-AF65-F5344CB8AC3E}">
        <p14:creationId xmlns:p14="http://schemas.microsoft.com/office/powerpoint/2010/main" val="66227574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A8361-9022-4633-B7E2-EBA382D6DF04}"/>
              </a:ext>
            </a:extLst>
          </p:cNvPr>
          <p:cNvSpPr>
            <a:spLocks noGrp="1"/>
          </p:cNvSpPr>
          <p:nvPr>
            <p:ph type="title"/>
          </p:nvPr>
        </p:nvSpPr>
        <p:spPr/>
        <p:txBody>
          <a:bodyPr/>
          <a:lstStyle/>
          <a:p>
            <a:r>
              <a:rPr lang="en-US" altLang="zh-CN" dirty="0"/>
              <a:t>FIDO 2</a:t>
            </a:r>
            <a:endParaRPr lang="zh-CN" altLang="en-US" dirty="0"/>
          </a:p>
        </p:txBody>
      </p:sp>
      <p:sp>
        <p:nvSpPr>
          <p:cNvPr id="3" name="内容占位符 2">
            <a:extLst>
              <a:ext uri="{FF2B5EF4-FFF2-40B4-BE49-F238E27FC236}">
                <a16:creationId xmlns:a16="http://schemas.microsoft.com/office/drawing/2014/main" id="{1EEF734A-33FC-4139-AED5-ED885020952F}"/>
              </a:ext>
            </a:extLst>
          </p:cNvPr>
          <p:cNvSpPr>
            <a:spLocks noGrp="1"/>
          </p:cNvSpPr>
          <p:nvPr>
            <p:ph idx="1"/>
          </p:nvPr>
        </p:nvSpPr>
        <p:spPr>
          <a:xfrm>
            <a:off x="539198" y="1747149"/>
            <a:ext cx="8336445" cy="2636008"/>
          </a:xfrm>
        </p:spPr>
        <p:txBody>
          <a:bodyPr>
            <a:normAutofit/>
          </a:bodyPr>
          <a:lstStyle/>
          <a:p>
            <a:pPr>
              <a:lnSpc>
                <a:spcPct val="110000"/>
              </a:lnSpc>
            </a:pPr>
            <a:r>
              <a:rPr lang="en-US" altLang="zh-CN" b="1" dirty="0" err="1">
                <a:solidFill>
                  <a:srgbClr val="292929"/>
                </a:solidFill>
                <a:latin typeface="charter"/>
              </a:rPr>
              <a:t>WebAuthn</a:t>
            </a:r>
            <a:r>
              <a:rPr lang="en-US" altLang="zh-CN" b="1" dirty="0">
                <a:solidFill>
                  <a:srgbClr val="292929"/>
                </a:solidFill>
                <a:latin typeface="charter"/>
              </a:rPr>
              <a:t> </a:t>
            </a:r>
            <a:r>
              <a:rPr lang="en-US" altLang="zh-CN" dirty="0">
                <a:solidFill>
                  <a:srgbClr val="292929"/>
                </a:solidFill>
                <a:latin typeface="charter"/>
              </a:rPr>
              <a:t>(the client API) </a:t>
            </a:r>
          </a:p>
          <a:p>
            <a:pPr lvl="1">
              <a:lnSpc>
                <a:spcPct val="110000"/>
              </a:lnSpc>
            </a:pPr>
            <a:r>
              <a:rPr lang="zh-CN" altLang="en-US" dirty="0">
                <a:solidFill>
                  <a:srgbClr val="292929"/>
                </a:solidFill>
                <a:latin typeface="charter"/>
              </a:rPr>
              <a:t>一个浏览器</a:t>
            </a:r>
            <a:r>
              <a:rPr lang="en-US" altLang="zh-CN" dirty="0">
                <a:solidFill>
                  <a:srgbClr val="292929"/>
                </a:solidFill>
                <a:latin typeface="charter"/>
              </a:rPr>
              <a:t>JS API</a:t>
            </a:r>
            <a:r>
              <a:rPr lang="zh-CN" altLang="en-US" dirty="0">
                <a:solidFill>
                  <a:srgbClr val="292929"/>
                </a:solidFill>
                <a:latin typeface="charter"/>
              </a:rPr>
              <a:t>，描述了一个用于创建和管理公钥凭证的接口。</a:t>
            </a:r>
            <a:endParaRPr lang="en-US" altLang="zh-CN" dirty="0">
              <a:solidFill>
                <a:srgbClr val="292929"/>
              </a:solidFill>
              <a:latin typeface="charter"/>
            </a:endParaRPr>
          </a:p>
          <a:p>
            <a:pPr>
              <a:lnSpc>
                <a:spcPct val="110000"/>
              </a:lnSpc>
            </a:pPr>
            <a:r>
              <a:rPr lang="en-US" altLang="zh-CN" b="1" dirty="0">
                <a:solidFill>
                  <a:srgbClr val="292929"/>
                </a:solidFill>
                <a:latin typeface="charter"/>
              </a:rPr>
              <a:t>CTAP </a:t>
            </a:r>
            <a:r>
              <a:rPr lang="en-US" altLang="zh-CN" dirty="0">
                <a:solidFill>
                  <a:srgbClr val="292929"/>
                </a:solidFill>
                <a:latin typeface="charter"/>
              </a:rPr>
              <a:t>(the authenticator API), Client to Authenticator Protocols</a:t>
            </a:r>
          </a:p>
          <a:p>
            <a:pPr>
              <a:lnSpc>
                <a:spcPct val="110000"/>
              </a:lnSpc>
            </a:pPr>
            <a:endParaRPr lang="en-US" altLang="zh-CN" dirty="0">
              <a:solidFill>
                <a:srgbClr val="292929"/>
              </a:solidFill>
              <a:latin typeface="charter"/>
            </a:endParaRPr>
          </a:p>
        </p:txBody>
      </p:sp>
      <p:sp>
        <p:nvSpPr>
          <p:cNvPr id="4" name="灯片编号占位符 3">
            <a:extLst>
              <a:ext uri="{FF2B5EF4-FFF2-40B4-BE49-F238E27FC236}">
                <a16:creationId xmlns:a16="http://schemas.microsoft.com/office/drawing/2014/main" id="{95386F50-B679-42D7-AE62-198EDDEDF6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DE729-F9B5-6B4A-8061-A00ED75EC33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218" name="Picture 2" descr="fido2_building_blocks.png">
            <a:extLst>
              <a:ext uri="{FF2B5EF4-FFF2-40B4-BE49-F238E27FC236}">
                <a16:creationId xmlns:a16="http://schemas.microsoft.com/office/drawing/2014/main" id="{14DFB7D8-2F10-42D0-9102-77C8A5B7C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6" y="4225823"/>
            <a:ext cx="5265254" cy="205649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ile:Evolution of FIDO2-WebAuthn.svg">
            <a:extLst>
              <a:ext uri="{FF2B5EF4-FFF2-40B4-BE49-F238E27FC236}">
                <a16:creationId xmlns:a16="http://schemas.microsoft.com/office/drawing/2014/main" id="{0762DAB1-4DA5-40BD-8A37-55A0B9130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141" y="4323877"/>
            <a:ext cx="3953859" cy="215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507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A8361-9022-4633-B7E2-EBA382D6DF04}"/>
              </a:ext>
            </a:extLst>
          </p:cNvPr>
          <p:cNvSpPr>
            <a:spLocks noGrp="1"/>
          </p:cNvSpPr>
          <p:nvPr>
            <p:ph type="title"/>
          </p:nvPr>
        </p:nvSpPr>
        <p:spPr/>
        <p:txBody>
          <a:bodyPr/>
          <a:lstStyle/>
          <a:p>
            <a:r>
              <a:rPr lang="en-US" altLang="zh-CN" dirty="0"/>
              <a:t>FIDO 2</a:t>
            </a:r>
            <a:endParaRPr lang="zh-CN" altLang="en-US" dirty="0"/>
          </a:p>
        </p:txBody>
      </p:sp>
      <p:sp>
        <p:nvSpPr>
          <p:cNvPr id="4" name="灯片编号占位符 3">
            <a:extLst>
              <a:ext uri="{FF2B5EF4-FFF2-40B4-BE49-F238E27FC236}">
                <a16:creationId xmlns:a16="http://schemas.microsoft.com/office/drawing/2014/main" id="{95386F50-B679-42D7-AE62-198EDDEDF6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DE729-F9B5-6B4A-8061-A00ED75EC33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220" name="Picture 4" descr="fido2_app_architecture.png">
            <a:extLst>
              <a:ext uri="{FF2B5EF4-FFF2-40B4-BE49-F238E27FC236}">
                <a16:creationId xmlns:a16="http://schemas.microsoft.com/office/drawing/2014/main" id="{496EC16B-7535-4BBF-9013-AD1A4CED4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7" y="1378605"/>
            <a:ext cx="8849326" cy="497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310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366C-39E2-7F49-AE90-B74DD8C958FD}"/>
              </a:ext>
            </a:extLst>
          </p:cNvPr>
          <p:cNvSpPr>
            <a:spLocks noGrp="1"/>
          </p:cNvSpPr>
          <p:nvPr>
            <p:ph type="title"/>
          </p:nvPr>
        </p:nvSpPr>
        <p:spPr>
          <a:xfrm>
            <a:off x="347870" y="312530"/>
            <a:ext cx="8229600" cy="1143000"/>
          </a:xfrm>
        </p:spPr>
        <p:txBody>
          <a:bodyPr vert="horz" lIns="91440" tIns="45720" rIns="91440" bIns="45720" rtlCol="0" anchor="ctr">
            <a:normAutofit/>
          </a:bodyPr>
          <a:lstStyle/>
          <a:p>
            <a:pPr algn="l">
              <a:lnSpc>
                <a:spcPct val="90000"/>
              </a:lnSpc>
            </a:pPr>
            <a:r>
              <a:rPr lang="en-US" sz="4000" dirty="0" err="1">
                <a:latin typeface="Calibri Light" panose="020F0302020204030204" pitchFamily="34" charset="0"/>
                <a:cs typeface="Calibri Light" panose="020F0302020204030204" pitchFamily="34" charset="0"/>
              </a:rPr>
              <a:t>WebAuthn</a:t>
            </a:r>
            <a:endParaRPr lang="en-US" sz="4000"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E1ED9AB1-C5E8-444D-8ADD-8CDB0C8CC3C0}"/>
              </a:ext>
            </a:extLst>
          </p:cNvPr>
          <p:cNvSpPr>
            <a:spLocks noGrp="1"/>
          </p:cNvSpPr>
          <p:nvPr>
            <p:ph idx="1"/>
          </p:nvPr>
        </p:nvSpPr>
        <p:spPr>
          <a:xfrm>
            <a:off x="457200" y="1798982"/>
            <a:ext cx="8229600" cy="1600200"/>
          </a:xfrm>
        </p:spPr>
        <p:txBody>
          <a:bodyPr>
            <a:normAutofit/>
          </a:bodyPr>
          <a:lstStyle/>
          <a:p>
            <a:pPr marL="0" indent="0">
              <a:buNone/>
            </a:pPr>
            <a:r>
              <a:rPr lang="en-US" dirty="0"/>
              <a:t>A browser </a:t>
            </a:r>
            <a:r>
              <a:rPr lang="en-US" dirty="0" err="1"/>
              <a:t>Javascript</a:t>
            </a:r>
            <a:r>
              <a:rPr lang="en-US" dirty="0"/>
              <a:t> API:</a:t>
            </a:r>
          </a:p>
          <a:p>
            <a:r>
              <a:rPr lang="zh-CN" altLang="en-US" dirty="0"/>
              <a:t>站点的</a:t>
            </a:r>
            <a:r>
              <a:rPr lang="en-US" altLang="zh-CN" dirty="0" err="1"/>
              <a:t>Javascript</a:t>
            </a:r>
            <a:r>
              <a:rPr lang="zh-CN" altLang="en-US" dirty="0"/>
              <a:t>可以注册一个</a:t>
            </a:r>
            <a:r>
              <a:rPr lang="en-US" altLang="zh-CN" dirty="0"/>
              <a:t>U2F</a:t>
            </a:r>
            <a:r>
              <a:rPr lang="zh-CN" altLang="en-US" dirty="0"/>
              <a:t>设备，之后用户可以通过</a:t>
            </a:r>
            <a:r>
              <a:rPr lang="en-US" altLang="zh-CN" dirty="0"/>
              <a:t>U2F</a:t>
            </a:r>
            <a:r>
              <a:rPr lang="zh-CN" altLang="en-US" dirty="0"/>
              <a:t>设备实现到</a:t>
            </a:r>
            <a:r>
              <a:rPr lang="en-US" altLang="zh-CN" dirty="0"/>
              <a:t>web</a:t>
            </a:r>
            <a:r>
              <a:rPr lang="zh-CN" altLang="en-US" dirty="0"/>
              <a:t>站点的认证</a:t>
            </a:r>
            <a:endParaRPr lang="en-US" dirty="0"/>
          </a:p>
        </p:txBody>
      </p:sp>
      <p:pic>
        <p:nvPicPr>
          <p:cNvPr id="4" name="Picture 3">
            <a:extLst>
              <a:ext uri="{FF2B5EF4-FFF2-40B4-BE49-F238E27FC236}">
                <a16:creationId xmlns:a16="http://schemas.microsoft.com/office/drawing/2014/main" id="{8D8EA845-3CD3-5542-9D65-25434B47D910}"/>
              </a:ext>
            </a:extLst>
          </p:cNvPr>
          <p:cNvPicPr>
            <a:picLocks noChangeAspect="1"/>
          </p:cNvPicPr>
          <p:nvPr/>
        </p:nvPicPr>
        <p:blipFill>
          <a:blip r:embed="rId2"/>
          <a:stretch>
            <a:fillRect/>
          </a:stretch>
        </p:blipFill>
        <p:spPr>
          <a:xfrm>
            <a:off x="2687845" y="3458819"/>
            <a:ext cx="3549650" cy="2274609"/>
          </a:xfrm>
          <a:prstGeom prst="rect">
            <a:avLst/>
          </a:prstGeom>
          <a:ln>
            <a:solidFill>
              <a:schemeClr val="accent1"/>
            </a:solidFill>
          </a:ln>
        </p:spPr>
      </p:pic>
    </p:spTree>
    <p:extLst>
      <p:ext uri="{BB962C8B-B14F-4D97-AF65-F5344CB8AC3E}">
        <p14:creationId xmlns:p14="http://schemas.microsoft.com/office/powerpoint/2010/main" val="3591830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normAutofit/>
          </a:bodyPr>
          <a:lstStyle/>
          <a:p>
            <a:pPr eaLnBrk="1" hangingPunct="1"/>
            <a:r>
              <a:rPr lang="en-US" altLang="zh-CN" sz="4000" dirty="0"/>
              <a:t>Web Authentication</a:t>
            </a:r>
            <a:endParaRPr lang="en-US" altLang="en-US" sz="4000" dirty="0"/>
          </a:p>
        </p:txBody>
      </p:sp>
      <p:sp>
        <p:nvSpPr>
          <p:cNvPr id="57346" name="Rectangle 3"/>
          <p:cNvSpPr>
            <a:spLocks noGrp="1" noChangeArrowheads="1"/>
          </p:cNvSpPr>
          <p:nvPr>
            <p:ph type="body" idx="1"/>
          </p:nvPr>
        </p:nvSpPr>
        <p:spPr>
          <a:xfrm>
            <a:off x="628650" y="1690689"/>
            <a:ext cx="7886700" cy="4351338"/>
          </a:xfrm>
        </p:spPr>
        <p:txBody>
          <a:bodyPr>
            <a:normAutofit fontScale="92500" lnSpcReduction="10000"/>
          </a:bodyPr>
          <a:lstStyle/>
          <a:p>
            <a:pPr eaLnBrk="1" hangingPunct="1">
              <a:lnSpc>
                <a:spcPct val="110000"/>
              </a:lnSpc>
            </a:pPr>
            <a:r>
              <a:rPr lang="en-US" altLang="zh-CN" dirty="0"/>
              <a:t>Security</a:t>
            </a:r>
          </a:p>
          <a:p>
            <a:pPr lvl="1">
              <a:lnSpc>
                <a:spcPct val="110000"/>
              </a:lnSpc>
            </a:pPr>
            <a:r>
              <a:rPr lang="zh-CN" altLang="en-US" dirty="0"/>
              <a:t>强大的加密</a:t>
            </a:r>
          </a:p>
          <a:p>
            <a:pPr lvl="1">
              <a:lnSpc>
                <a:spcPct val="110000"/>
              </a:lnSpc>
            </a:pPr>
            <a:r>
              <a:rPr lang="zh-CN" altLang="en-US" b="0" i="0" dirty="0">
                <a:effectLst/>
                <a:latin typeface="Arial" panose="020B0604020202020204" pitchFamily="34" charset="0"/>
              </a:rPr>
              <a:t>不可网络钓鱼 </a:t>
            </a:r>
            <a:endParaRPr lang="en-US" altLang="zh-CN" dirty="0"/>
          </a:p>
          <a:p>
            <a:pPr lvl="1">
              <a:lnSpc>
                <a:spcPct val="110000"/>
              </a:lnSpc>
            </a:pPr>
            <a:r>
              <a:rPr lang="zh-CN" altLang="en-US" dirty="0"/>
              <a:t>抵抗数据泄露和暴力攻击</a:t>
            </a:r>
          </a:p>
          <a:p>
            <a:pPr lvl="1">
              <a:lnSpc>
                <a:spcPct val="110000"/>
              </a:lnSpc>
            </a:pPr>
            <a:r>
              <a:rPr lang="zh-CN" altLang="en-US" dirty="0"/>
              <a:t>用户存在性测试</a:t>
            </a:r>
          </a:p>
          <a:p>
            <a:pPr lvl="1">
              <a:lnSpc>
                <a:spcPct val="110000"/>
              </a:lnSpc>
            </a:pPr>
            <a:r>
              <a:rPr lang="zh-CN" altLang="en-US" dirty="0"/>
              <a:t>认证</a:t>
            </a:r>
            <a:endParaRPr lang="en-US" altLang="zh-CN" dirty="0"/>
          </a:p>
          <a:p>
            <a:pPr>
              <a:lnSpc>
                <a:spcPct val="110000"/>
              </a:lnSpc>
            </a:pPr>
            <a:r>
              <a:rPr lang="en-US" altLang="zh-CN" dirty="0"/>
              <a:t>Usability</a:t>
            </a:r>
          </a:p>
          <a:p>
            <a:pPr lvl="1">
              <a:lnSpc>
                <a:spcPct val="110000"/>
              </a:lnSpc>
            </a:pPr>
            <a:r>
              <a:rPr lang="zh-CN" altLang="en-US" dirty="0"/>
              <a:t>无密钥</a:t>
            </a:r>
            <a:endParaRPr lang="en-US" altLang="zh-CN" dirty="0"/>
          </a:p>
          <a:p>
            <a:pPr lvl="1">
              <a:lnSpc>
                <a:spcPct val="110000"/>
              </a:lnSpc>
            </a:pPr>
            <a:r>
              <a:rPr lang="zh-CN" altLang="en-US" dirty="0"/>
              <a:t>多因素认证</a:t>
            </a:r>
            <a:endParaRPr lang="en-US" altLang="zh-CN" dirty="0"/>
          </a:p>
          <a:p>
            <a:pPr lvl="1">
              <a:lnSpc>
                <a:spcPct val="110000"/>
              </a:lnSpc>
            </a:pPr>
            <a:r>
              <a:rPr lang="zh-CN" altLang="en-US" dirty="0"/>
              <a:t>生物因素，存储在设备内</a:t>
            </a:r>
            <a:endParaRPr lang="en-US" altLang="zh-CN"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DE729-F9B5-6B4A-8061-A00ED75EC33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69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a:xfrm>
            <a:off x="628650" y="1690689"/>
            <a:ext cx="7886700" cy="4351338"/>
          </a:xfrm>
        </p:spPr>
        <p:txBody>
          <a:bodyPr>
            <a:normAutofit fontScale="92500" lnSpcReduction="10000"/>
          </a:bodyPr>
          <a:lstStyle/>
          <a:p>
            <a:pPr>
              <a:lnSpc>
                <a:spcPct val="120000"/>
              </a:lnSpc>
            </a:pPr>
            <a:r>
              <a:rPr lang="zh-CN" altLang="en-US" dirty="0"/>
              <a:t>用户认证</a:t>
            </a:r>
            <a:endParaRPr lang="en-US" altLang="zh-CN" dirty="0"/>
          </a:p>
          <a:p>
            <a:pPr lvl="1">
              <a:lnSpc>
                <a:spcPct val="120000"/>
              </a:lnSpc>
            </a:pPr>
            <a:r>
              <a:rPr lang="zh-CN" altLang="en-US" dirty="0"/>
              <a:t>口令认证，</a:t>
            </a:r>
            <a:r>
              <a:rPr lang="en-US" altLang="zh-CN" dirty="0"/>
              <a:t>Salt</a:t>
            </a:r>
          </a:p>
          <a:p>
            <a:pPr lvl="1">
              <a:lnSpc>
                <a:spcPct val="120000"/>
              </a:lnSpc>
            </a:pPr>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lnSpc>
                <a:spcPct val="120000"/>
              </a:lnSpc>
            </a:pPr>
            <a:r>
              <a:rPr lang="zh-CN" altLang="en-US" dirty="0"/>
              <a:t>动态口令</a:t>
            </a:r>
            <a:endParaRPr lang="en-US" altLang="zh-CN" dirty="0"/>
          </a:p>
          <a:p>
            <a:pPr lvl="1">
              <a:lnSpc>
                <a:spcPct val="120000"/>
              </a:lnSpc>
            </a:pPr>
            <a:r>
              <a:rPr lang="zh-CN" altLang="en-US" dirty="0"/>
              <a:t>生物识别技术</a:t>
            </a:r>
            <a:endParaRPr lang="en-US" altLang="zh-CN" dirty="0"/>
          </a:p>
          <a:p>
            <a:pPr lvl="1">
              <a:lnSpc>
                <a:spcPct val="120000"/>
              </a:lnSpc>
            </a:pPr>
            <a:r>
              <a:rPr lang="zh-CN" altLang="en-US" dirty="0"/>
              <a:t>基于令牌</a:t>
            </a:r>
            <a:r>
              <a:rPr lang="en-US" altLang="zh-CN" dirty="0"/>
              <a:t>(Token-based)</a:t>
            </a:r>
            <a:r>
              <a:rPr lang="zh-CN" altLang="en-US" dirty="0"/>
              <a:t>的认证</a:t>
            </a:r>
            <a:endParaRPr lang="en-US" dirty="0"/>
          </a:p>
          <a:p>
            <a:pPr>
              <a:lnSpc>
                <a:spcPct val="120000"/>
              </a:lnSpc>
            </a:pPr>
            <a:r>
              <a:rPr lang="zh-CN" altLang="en-US" dirty="0"/>
              <a:t>分布式系统中的身份认证</a:t>
            </a:r>
            <a:endParaRPr lang="en-US" altLang="zh-CN" dirty="0"/>
          </a:p>
          <a:p>
            <a:pPr lvl="1">
              <a:lnSpc>
                <a:spcPct val="120000"/>
              </a:lnSpc>
            </a:pPr>
            <a:r>
              <a:rPr lang="zh-CN" altLang="en-US" dirty="0">
                <a:solidFill>
                  <a:srgbClr val="FF0000"/>
                </a:solidFill>
              </a:rPr>
              <a:t>单点登录系统</a:t>
            </a:r>
            <a:r>
              <a:rPr lang="en-US" altLang="zh-CN" dirty="0">
                <a:solidFill>
                  <a:srgbClr val="FF0000"/>
                </a:solidFill>
              </a:rPr>
              <a:t>(Single</a:t>
            </a:r>
            <a:r>
              <a:rPr lang="zh-CN" altLang="en-US" dirty="0">
                <a:solidFill>
                  <a:srgbClr val="FF0000"/>
                </a:solidFill>
              </a:rPr>
              <a:t> </a:t>
            </a:r>
            <a:r>
              <a:rPr lang="en-US" altLang="zh-CN" dirty="0">
                <a:solidFill>
                  <a:srgbClr val="FF0000"/>
                </a:solidFill>
              </a:rPr>
              <a:t>Sign-On)</a:t>
            </a:r>
          </a:p>
          <a:p>
            <a:pPr lvl="1">
              <a:lnSpc>
                <a:spcPct val="120000"/>
              </a:lnSpc>
            </a:pPr>
            <a:r>
              <a:rPr lang="zh-CN" altLang="en-US" dirty="0"/>
              <a:t>可信中介（</a:t>
            </a:r>
            <a:r>
              <a:rPr lang="en-US" altLang="zh-CN" dirty="0"/>
              <a:t>KPC</a:t>
            </a:r>
            <a:r>
              <a:rPr lang="zh-CN" altLang="en-US" dirty="0"/>
              <a:t>和</a:t>
            </a:r>
            <a:r>
              <a:rPr lang="en-US" altLang="zh-CN" dirty="0"/>
              <a:t>CA</a:t>
            </a:r>
            <a:r>
              <a:rPr lang="zh-CN" altLang="en-US" dirty="0"/>
              <a:t>）</a:t>
            </a:r>
            <a:endParaRPr lang="en-US" dirty="0"/>
          </a:p>
        </p:txBody>
      </p:sp>
      <p:sp>
        <p:nvSpPr>
          <p:cNvPr id="5" name="Slide Number Placeholder 4"/>
          <p:cNvSpPr>
            <a:spLocks noGrp="1"/>
          </p:cNvSpPr>
          <p:nvPr>
            <p:ph type="sldNum" sz="quarter" idx="12"/>
          </p:nvPr>
        </p:nvSpPr>
        <p:spPr/>
        <p:txBody>
          <a:bodyPr/>
          <a:lstStyle/>
          <a:p>
            <a:fld id="{297DE729-F9B5-6B4A-8061-A00ED75EC337}" type="slidenum">
              <a:rPr lang="en-US" smtClean="0"/>
              <a:t>64</a:t>
            </a:fld>
            <a:endParaRPr lang="en-US"/>
          </a:p>
        </p:txBody>
      </p:sp>
    </p:spTree>
    <p:extLst>
      <p:ext uri="{BB962C8B-B14F-4D97-AF65-F5344CB8AC3E}">
        <p14:creationId xmlns:p14="http://schemas.microsoft.com/office/powerpoint/2010/main" val="1110184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435428" y="228600"/>
            <a:ext cx="8229600" cy="1143000"/>
          </a:xfrm>
        </p:spPr>
        <p:txBody>
          <a:bodyPr>
            <a:normAutofit/>
          </a:bodyPr>
          <a:lstStyle/>
          <a:p>
            <a:pPr eaLnBrk="1" hangingPunct="1"/>
            <a:r>
              <a:rPr lang="zh-CN" altLang="en-US" sz="4000" dirty="0"/>
              <a:t>单点登录</a:t>
            </a:r>
            <a:r>
              <a:rPr lang="en-US" altLang="zh-CN" sz="4000" dirty="0"/>
              <a:t>(</a:t>
            </a:r>
            <a:r>
              <a:rPr lang="en-US" altLang="en-US" sz="4000" dirty="0"/>
              <a:t>Single Sign-on</a:t>
            </a:r>
            <a:r>
              <a:rPr lang="en-US" altLang="zh-CN" sz="4000" dirty="0"/>
              <a:t>)</a:t>
            </a:r>
            <a:r>
              <a:rPr lang="zh-CN" altLang="en-US" sz="4000" dirty="0"/>
              <a:t>系统</a:t>
            </a:r>
            <a:endParaRPr lang="en-US" altLang="en-US" sz="4000" dirty="0"/>
          </a:p>
        </p:txBody>
      </p:sp>
      <p:sp>
        <p:nvSpPr>
          <p:cNvPr id="64514" name="Oval 4"/>
          <p:cNvSpPr>
            <a:spLocks noChangeArrowheads="1"/>
          </p:cNvSpPr>
          <p:nvPr/>
        </p:nvSpPr>
        <p:spPr bwMode="auto">
          <a:xfrm>
            <a:off x="2416628" y="1371600"/>
            <a:ext cx="5321300" cy="3886200"/>
          </a:xfrm>
          <a:prstGeom prst="ellipse">
            <a:avLst/>
          </a:prstGeom>
          <a:solidFill>
            <a:srgbClr val="869406">
              <a:alpha val="50195"/>
            </a:srgbClr>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endParaRPr lang="en-US" altLang="en-US" sz="2000">
              <a:latin typeface="Arial Narrow" charset="0"/>
            </a:endParaRPr>
          </a:p>
        </p:txBody>
      </p:sp>
      <p:sp>
        <p:nvSpPr>
          <p:cNvPr id="64515" name="AutoShape 5"/>
          <p:cNvSpPr>
            <a:spLocks noChangeArrowheads="1"/>
          </p:cNvSpPr>
          <p:nvPr/>
        </p:nvSpPr>
        <p:spPr bwMode="auto">
          <a:xfrm>
            <a:off x="3202441" y="1828800"/>
            <a:ext cx="762000" cy="762000"/>
          </a:xfrm>
          <a:prstGeom prst="flowChartMagneticDisk">
            <a:avLst/>
          </a:prstGeom>
          <a:solidFill>
            <a:schemeClr val="tx1"/>
          </a:solidFill>
          <a:ln w="12700">
            <a:solidFill>
              <a:schemeClr val="bg1"/>
            </a:solidFill>
            <a:round/>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1800" dirty="0">
                <a:solidFill>
                  <a:schemeClr val="bg1"/>
                </a:solidFill>
                <a:latin typeface="Arial" charset="0"/>
              </a:rPr>
              <a:t>规则</a:t>
            </a:r>
            <a:endParaRPr lang="en-US" altLang="en-US" sz="1800" dirty="0">
              <a:solidFill>
                <a:schemeClr val="bg1"/>
              </a:solidFill>
              <a:latin typeface="Arial" charset="0"/>
            </a:endParaRPr>
          </a:p>
        </p:txBody>
      </p:sp>
      <p:sp>
        <p:nvSpPr>
          <p:cNvPr id="64516" name="Rectangle 6"/>
          <p:cNvSpPr>
            <a:spLocks noChangeArrowheads="1"/>
          </p:cNvSpPr>
          <p:nvPr/>
        </p:nvSpPr>
        <p:spPr bwMode="auto">
          <a:xfrm>
            <a:off x="2632177" y="2895600"/>
            <a:ext cx="1713263" cy="838200"/>
          </a:xfrm>
          <a:prstGeom prst="rect">
            <a:avLst/>
          </a:prstGeom>
          <a:solidFill>
            <a:schemeClr val="tx1"/>
          </a:solidFill>
          <a:ln w="12700">
            <a:solidFill>
              <a:schemeClr val="bg1"/>
            </a:solidFill>
            <a:miter lim="800000"/>
            <a:headEnd/>
            <a:tailEnd/>
          </a:ln>
        </p:spPr>
        <p:txBody>
          <a:bodyPr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400" dirty="0">
                <a:solidFill>
                  <a:schemeClr val="bg1"/>
                </a:solidFill>
                <a:latin typeface="Arial Narrow" charset="0"/>
              </a:rPr>
              <a:t>认证</a:t>
            </a:r>
            <a:endParaRPr lang="en-US" altLang="en-US" sz="2400" dirty="0">
              <a:solidFill>
                <a:schemeClr val="bg1"/>
              </a:solidFill>
              <a:latin typeface="Arial Narrow" charset="0"/>
            </a:endParaRPr>
          </a:p>
        </p:txBody>
      </p:sp>
      <p:sp>
        <p:nvSpPr>
          <p:cNvPr id="64517" name="Rectangle 7"/>
          <p:cNvSpPr>
            <a:spLocks noChangeArrowheads="1"/>
          </p:cNvSpPr>
          <p:nvPr/>
        </p:nvSpPr>
        <p:spPr bwMode="auto">
          <a:xfrm>
            <a:off x="5423353" y="2971800"/>
            <a:ext cx="1500188" cy="762000"/>
          </a:xfrm>
          <a:prstGeom prst="rect">
            <a:avLst/>
          </a:prstGeom>
          <a:solidFill>
            <a:schemeClr val="accent1"/>
          </a:solidFill>
          <a:ln w="12700">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000" dirty="0">
                <a:latin typeface="Arial" charset="0"/>
              </a:rPr>
              <a:t>应用</a:t>
            </a:r>
            <a:endParaRPr lang="en-US" altLang="en-US" sz="2000" dirty="0">
              <a:latin typeface="Arial" charset="0"/>
            </a:endParaRPr>
          </a:p>
        </p:txBody>
      </p:sp>
      <p:sp>
        <p:nvSpPr>
          <p:cNvPr id="64518" name="Rectangle 8"/>
          <p:cNvSpPr>
            <a:spLocks noChangeArrowheads="1"/>
          </p:cNvSpPr>
          <p:nvPr/>
        </p:nvSpPr>
        <p:spPr bwMode="auto">
          <a:xfrm>
            <a:off x="5423353" y="1905000"/>
            <a:ext cx="1500188" cy="762000"/>
          </a:xfrm>
          <a:prstGeom prst="rect">
            <a:avLst/>
          </a:prstGeom>
          <a:solidFill>
            <a:schemeClr val="accent1"/>
          </a:solidFill>
          <a:ln w="12700">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000" dirty="0">
                <a:latin typeface="Arial" charset="0"/>
              </a:rPr>
              <a:t>数据库</a:t>
            </a:r>
            <a:endParaRPr lang="en-US" altLang="en-US" sz="2000" dirty="0">
              <a:latin typeface="Arial" charset="0"/>
            </a:endParaRPr>
          </a:p>
        </p:txBody>
      </p:sp>
      <p:sp>
        <p:nvSpPr>
          <p:cNvPr id="64519" name="Rectangle 9"/>
          <p:cNvSpPr>
            <a:spLocks noChangeArrowheads="1"/>
          </p:cNvSpPr>
          <p:nvPr/>
        </p:nvSpPr>
        <p:spPr bwMode="auto">
          <a:xfrm>
            <a:off x="5423353" y="4038600"/>
            <a:ext cx="1500188" cy="762000"/>
          </a:xfrm>
          <a:prstGeom prst="rect">
            <a:avLst/>
          </a:prstGeom>
          <a:solidFill>
            <a:schemeClr val="accent1"/>
          </a:solidFill>
          <a:ln w="12700">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000" dirty="0">
                <a:latin typeface="Arial" charset="0"/>
              </a:rPr>
              <a:t>服务器</a:t>
            </a:r>
            <a:endParaRPr lang="en-US" altLang="en-US" sz="2000" dirty="0">
              <a:latin typeface="Arial" charset="0"/>
            </a:endParaRPr>
          </a:p>
        </p:txBody>
      </p:sp>
      <p:sp>
        <p:nvSpPr>
          <p:cNvPr id="64520" name="Text Box 10"/>
          <p:cNvSpPr txBox="1">
            <a:spLocks noChangeArrowheads="1"/>
          </p:cNvSpPr>
          <p:nvPr/>
        </p:nvSpPr>
        <p:spPr bwMode="auto">
          <a:xfrm>
            <a:off x="4300991" y="150812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latin typeface="Arial" charset="0"/>
              </a:rPr>
              <a:t>LAN</a:t>
            </a:r>
          </a:p>
        </p:txBody>
      </p:sp>
      <p:sp>
        <p:nvSpPr>
          <p:cNvPr id="64521" name="Line 11"/>
          <p:cNvSpPr>
            <a:spLocks noChangeShapeType="1"/>
          </p:cNvSpPr>
          <p:nvPr/>
        </p:nvSpPr>
        <p:spPr bwMode="auto">
          <a:xfrm flipV="1">
            <a:off x="4356553" y="3352800"/>
            <a:ext cx="1066800"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64522" name="Line 12"/>
          <p:cNvSpPr>
            <a:spLocks noChangeShapeType="1"/>
          </p:cNvSpPr>
          <p:nvPr/>
        </p:nvSpPr>
        <p:spPr bwMode="auto">
          <a:xfrm flipV="1">
            <a:off x="3583441" y="2590800"/>
            <a:ext cx="0" cy="304800"/>
          </a:xfrm>
          <a:prstGeom prst="line">
            <a:avLst/>
          </a:prstGeom>
          <a:noFill/>
          <a:ln w="12700">
            <a:solidFill>
              <a:schemeClr val="folHlink"/>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64523" name="Line 13"/>
          <p:cNvSpPr>
            <a:spLocks noChangeShapeType="1"/>
          </p:cNvSpPr>
          <p:nvPr/>
        </p:nvSpPr>
        <p:spPr bwMode="auto">
          <a:xfrm>
            <a:off x="2135641" y="3352800"/>
            <a:ext cx="4965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64524" name="Text Box 14"/>
          <p:cNvSpPr txBox="1">
            <a:spLocks noChangeArrowheads="1"/>
          </p:cNvSpPr>
          <p:nvPr/>
        </p:nvSpPr>
        <p:spPr bwMode="auto">
          <a:xfrm>
            <a:off x="995465" y="2819400"/>
            <a:ext cx="10246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zh-CN" altLang="en-US" sz="2000" dirty="0">
                <a:latin typeface="Arial" charset="0"/>
              </a:rPr>
              <a:t>用户名</a:t>
            </a:r>
            <a:r>
              <a:rPr lang="en-US" altLang="en-US" sz="2000" dirty="0">
                <a:latin typeface="Arial" charset="0"/>
              </a:rPr>
              <a:t>,</a:t>
            </a:r>
          </a:p>
          <a:p>
            <a:pPr algn="ctr">
              <a:spcBef>
                <a:spcPct val="0"/>
              </a:spcBef>
              <a:spcAft>
                <a:spcPct val="0"/>
              </a:spcAft>
              <a:buFontTx/>
              <a:buNone/>
            </a:pPr>
            <a:r>
              <a:rPr lang="zh-CN" altLang="en-US" sz="2000" dirty="0">
                <a:latin typeface="Arial" charset="0"/>
              </a:rPr>
              <a:t>口令</a:t>
            </a:r>
            <a:endParaRPr lang="en-US" altLang="en-US" sz="2000" dirty="0">
              <a:latin typeface="Arial" charset="0"/>
            </a:endParaRPr>
          </a:p>
        </p:txBody>
      </p:sp>
      <p:sp>
        <p:nvSpPr>
          <p:cNvPr id="64525" name="Rectangle 15"/>
          <p:cNvSpPr>
            <a:spLocks noChangeArrowheads="1"/>
          </p:cNvSpPr>
          <p:nvPr/>
        </p:nvSpPr>
        <p:spPr bwMode="auto">
          <a:xfrm>
            <a:off x="422728" y="4876800"/>
            <a:ext cx="8242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pPr>
            <a:r>
              <a:rPr lang="zh-CN" altLang="en-US" sz="2000" dirty="0">
                <a:latin typeface="Arial" charset="0"/>
              </a:rPr>
              <a:t>优点</a:t>
            </a:r>
            <a:endParaRPr lang="en-US" altLang="en-US" sz="2000" dirty="0">
              <a:latin typeface="Arial" charset="0"/>
            </a:endParaRPr>
          </a:p>
          <a:p>
            <a:pPr lvl="1" eaLnBrk="1" hangingPunct="1">
              <a:lnSpc>
                <a:spcPct val="80000"/>
              </a:lnSpc>
            </a:pPr>
            <a:r>
              <a:rPr lang="zh-CN" altLang="en-US" sz="1800" dirty="0">
                <a:latin typeface="Arial" charset="0"/>
              </a:rPr>
              <a:t>用户登录一次</a:t>
            </a:r>
            <a:endParaRPr lang="en-US" altLang="en-US" sz="1800" dirty="0">
              <a:latin typeface="Arial" charset="0"/>
            </a:endParaRPr>
          </a:p>
          <a:p>
            <a:pPr lvl="1">
              <a:lnSpc>
                <a:spcPct val="80000"/>
              </a:lnSpc>
            </a:pPr>
            <a:r>
              <a:rPr lang="zh-CN" altLang="en-US" sz="1800" dirty="0">
                <a:latin typeface="Arial" charset="0"/>
              </a:rPr>
              <a:t>无需在多个站点或应用程序进行多次身份验证 </a:t>
            </a:r>
            <a:endParaRPr lang="en-US" altLang="zh-CN" sz="1800" dirty="0">
              <a:latin typeface="Arial" charset="0"/>
            </a:endParaRPr>
          </a:p>
          <a:p>
            <a:pPr lvl="1">
              <a:lnSpc>
                <a:spcPct val="80000"/>
              </a:lnSpc>
            </a:pPr>
            <a:r>
              <a:rPr lang="zh-CN" altLang="en-US" sz="1800" dirty="0">
                <a:latin typeface="Arial" charset="0"/>
              </a:rPr>
              <a:t>可以设置集中的策略</a:t>
            </a:r>
            <a:endParaRPr lang="en-US" altLang="en-US" sz="1800" dirty="0">
              <a:latin typeface="Arial" charset="0"/>
            </a:endParaRPr>
          </a:p>
        </p:txBody>
      </p:sp>
      <p:sp>
        <p:nvSpPr>
          <p:cNvPr id="64526" name="Line 16"/>
          <p:cNvSpPr>
            <a:spLocks noChangeShapeType="1"/>
          </p:cNvSpPr>
          <p:nvPr/>
        </p:nvSpPr>
        <p:spPr bwMode="auto">
          <a:xfrm flipV="1">
            <a:off x="4356553" y="2286000"/>
            <a:ext cx="1066800" cy="106680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64527" name="Line 17"/>
          <p:cNvSpPr>
            <a:spLocks noChangeShapeType="1"/>
          </p:cNvSpPr>
          <p:nvPr/>
        </p:nvSpPr>
        <p:spPr bwMode="auto">
          <a:xfrm>
            <a:off x="4356553" y="3352800"/>
            <a:ext cx="1066800" cy="106680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3" name="Slide Number Placeholder 2"/>
          <p:cNvSpPr>
            <a:spLocks noGrp="1"/>
          </p:cNvSpPr>
          <p:nvPr>
            <p:ph type="sldNum" sz="quarter" idx="12"/>
          </p:nvPr>
        </p:nvSpPr>
        <p:spPr/>
        <p:txBody>
          <a:bodyPr/>
          <a:lstStyle/>
          <a:p>
            <a:fld id="{297DE729-F9B5-6B4A-8061-A00ED75EC337}" type="slidenum">
              <a:rPr lang="en-US" smtClean="0"/>
              <a:t>65</a:t>
            </a:fld>
            <a:endParaRPr lang="en-US"/>
          </a:p>
        </p:txBody>
      </p:sp>
    </p:spTree>
    <p:extLst>
      <p:ext uri="{BB962C8B-B14F-4D97-AF65-F5344CB8AC3E}">
        <p14:creationId xmlns:p14="http://schemas.microsoft.com/office/powerpoint/2010/main" val="982130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628650" y="365127"/>
            <a:ext cx="7886700" cy="976312"/>
          </a:xfrm>
        </p:spPr>
        <p:txBody>
          <a:bodyPr>
            <a:normAutofit/>
          </a:bodyPr>
          <a:lstStyle/>
          <a:p>
            <a:r>
              <a:rPr lang="en-US" altLang="en-US" sz="4000" dirty="0"/>
              <a:t>Web</a:t>
            </a:r>
            <a:r>
              <a:rPr lang="zh-CN" altLang="en-US" sz="4000" dirty="0"/>
              <a:t>的单点登录系统</a:t>
            </a:r>
            <a:endParaRPr lang="en-US" altLang="en-US" sz="4000" dirty="0"/>
          </a:p>
        </p:txBody>
      </p:sp>
      <p:sp>
        <p:nvSpPr>
          <p:cNvPr id="66563" name="Shape 120"/>
          <p:cNvSpPr>
            <a:spLocks noChangeArrowheads="1"/>
          </p:cNvSpPr>
          <p:nvPr/>
        </p:nvSpPr>
        <p:spPr bwMode="auto">
          <a:xfrm>
            <a:off x="5019675" y="1295400"/>
            <a:ext cx="4124325" cy="49434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6564" name="Content Placeholder 2"/>
          <p:cNvSpPr txBox="1">
            <a:spLocks/>
          </p:cNvSpPr>
          <p:nvPr/>
        </p:nvSpPr>
        <p:spPr bwMode="auto">
          <a:xfrm>
            <a:off x="319790" y="1504156"/>
            <a:ext cx="45720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120000"/>
              </a:lnSpc>
            </a:pPr>
            <a:r>
              <a:rPr lang="zh-CN" altLang="en-US" dirty="0">
                <a:latin typeface="+mn-ea"/>
              </a:rPr>
              <a:t>涉及的实体</a:t>
            </a:r>
            <a:endParaRPr lang="en-US" altLang="en-US" dirty="0">
              <a:latin typeface="+mn-ea"/>
            </a:endParaRPr>
          </a:p>
          <a:p>
            <a:pPr lvl="1" eaLnBrk="1" hangingPunct="1">
              <a:lnSpc>
                <a:spcPct val="120000"/>
              </a:lnSpc>
            </a:pPr>
            <a:r>
              <a:rPr lang="en-US" altLang="en-US" sz="2000" dirty="0" err="1">
                <a:latin typeface="+mn-ea"/>
              </a:rPr>
              <a:t>IdP</a:t>
            </a:r>
            <a:r>
              <a:rPr lang="en-US" altLang="en-US" sz="2000" dirty="0">
                <a:latin typeface="+mn-ea"/>
              </a:rPr>
              <a:t> (Identity party, </a:t>
            </a:r>
            <a:r>
              <a:rPr lang="zh-CN" altLang="en-US" sz="2000" dirty="0">
                <a:latin typeface="+mn-ea"/>
              </a:rPr>
              <a:t>如</a:t>
            </a:r>
            <a:r>
              <a:rPr lang="en-US" altLang="en-US" sz="2000" dirty="0">
                <a:latin typeface="+mn-ea"/>
              </a:rPr>
              <a:t>Facebook and Google)</a:t>
            </a:r>
          </a:p>
          <a:p>
            <a:pPr lvl="1" eaLnBrk="1" hangingPunct="1">
              <a:lnSpc>
                <a:spcPct val="120000"/>
              </a:lnSpc>
            </a:pPr>
            <a:r>
              <a:rPr lang="en-US" altLang="en-US" sz="2000" dirty="0">
                <a:latin typeface="+mn-ea"/>
              </a:rPr>
              <a:t>RP (Relying party, </a:t>
            </a:r>
            <a:r>
              <a:rPr lang="zh-CN" altLang="en-US" sz="2000" dirty="0">
                <a:latin typeface="+mn-ea"/>
              </a:rPr>
              <a:t>如</a:t>
            </a:r>
            <a:r>
              <a:rPr lang="en-US" altLang="en-US" sz="2000" dirty="0">
                <a:latin typeface="+mn-ea"/>
              </a:rPr>
              <a:t> </a:t>
            </a:r>
            <a:r>
              <a:rPr lang="en-US" altLang="en-US" sz="2000" dirty="0" err="1">
                <a:latin typeface="+mn-ea"/>
              </a:rPr>
              <a:t>NYTimes</a:t>
            </a:r>
            <a:r>
              <a:rPr lang="en-US" altLang="en-US" sz="2000" dirty="0">
                <a:latin typeface="+mn-ea"/>
              </a:rPr>
              <a:t>)</a:t>
            </a:r>
          </a:p>
          <a:p>
            <a:pPr lvl="1" eaLnBrk="1" hangingPunct="1">
              <a:lnSpc>
                <a:spcPct val="120000"/>
              </a:lnSpc>
            </a:pPr>
            <a:r>
              <a:rPr lang="en-US" altLang="en-US" sz="2000" dirty="0">
                <a:latin typeface="+mn-ea"/>
              </a:rPr>
              <a:t>User</a:t>
            </a:r>
          </a:p>
          <a:p>
            <a:pPr eaLnBrk="1" hangingPunct="1">
              <a:lnSpc>
                <a:spcPct val="120000"/>
              </a:lnSpc>
            </a:pPr>
            <a:r>
              <a:rPr lang="zh-CN" altLang="en-US" dirty="0">
                <a:latin typeface="+mn-ea"/>
              </a:rPr>
              <a:t>例子</a:t>
            </a:r>
            <a:r>
              <a:rPr lang="en-US" altLang="en-US" dirty="0">
                <a:latin typeface="+mn-ea"/>
              </a:rPr>
              <a:t>: </a:t>
            </a:r>
            <a:r>
              <a:rPr lang="zh-CN" altLang="en-US" dirty="0">
                <a:latin typeface="+mn-ea"/>
              </a:rPr>
              <a:t>用户通过</a:t>
            </a:r>
            <a:r>
              <a:rPr lang="en-US" altLang="zh-CN" dirty="0">
                <a:latin typeface="+mn-ea"/>
              </a:rPr>
              <a:t>Facebook</a:t>
            </a:r>
            <a:r>
              <a:rPr lang="zh-CN" altLang="en-US" dirty="0">
                <a:latin typeface="+mn-ea"/>
              </a:rPr>
              <a:t>、</a:t>
            </a:r>
            <a:r>
              <a:rPr lang="en-US" altLang="zh-CN" dirty="0">
                <a:latin typeface="+mn-ea"/>
              </a:rPr>
              <a:t>QQ</a:t>
            </a:r>
            <a:r>
              <a:rPr lang="zh-CN" altLang="en-US" dirty="0">
                <a:latin typeface="+mn-ea"/>
              </a:rPr>
              <a:t>提供的身份登录到第三方网站</a:t>
            </a:r>
            <a:endParaRPr lang="en-US" altLang="en-US" dirty="0">
              <a:latin typeface="+mn-ea"/>
            </a:endParaRPr>
          </a:p>
        </p:txBody>
      </p:sp>
      <p:sp>
        <p:nvSpPr>
          <p:cNvPr id="3" name="Slide Number Placeholder 2"/>
          <p:cNvSpPr>
            <a:spLocks noGrp="1"/>
          </p:cNvSpPr>
          <p:nvPr>
            <p:ph type="sldNum" sz="quarter" idx="12"/>
          </p:nvPr>
        </p:nvSpPr>
        <p:spPr/>
        <p:txBody>
          <a:bodyPr/>
          <a:lstStyle/>
          <a:p>
            <a:fld id="{297DE729-F9B5-6B4A-8061-A00ED75EC337}" type="slidenum">
              <a:rPr lang="en-US" smtClean="0"/>
              <a:t>66</a:t>
            </a:fld>
            <a:endParaRPr lang="en-US"/>
          </a:p>
        </p:txBody>
      </p:sp>
    </p:spTree>
    <p:extLst>
      <p:ext uri="{BB962C8B-B14F-4D97-AF65-F5344CB8AC3E}">
        <p14:creationId xmlns:p14="http://schemas.microsoft.com/office/powerpoint/2010/main" val="669189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628650" y="365127"/>
            <a:ext cx="7886700" cy="963612"/>
          </a:xfrm>
        </p:spPr>
        <p:txBody>
          <a:bodyPr>
            <a:normAutofit/>
          </a:bodyPr>
          <a:lstStyle/>
          <a:p>
            <a:r>
              <a:rPr lang="en-US" altLang="en-US" sz="4000" dirty="0"/>
              <a:t>Web</a:t>
            </a:r>
            <a:r>
              <a:rPr lang="zh-CN" altLang="en-US" sz="4000" dirty="0"/>
              <a:t>的单点登录系统</a:t>
            </a:r>
            <a:endParaRPr lang="en-US" altLang="en-US" sz="4000" dirty="0"/>
          </a:p>
        </p:txBody>
      </p:sp>
      <p:sp>
        <p:nvSpPr>
          <p:cNvPr id="67587" name="Shape 132"/>
          <p:cNvSpPr>
            <a:spLocks noChangeArrowheads="1"/>
          </p:cNvSpPr>
          <p:nvPr/>
        </p:nvSpPr>
        <p:spPr bwMode="auto">
          <a:xfrm>
            <a:off x="881063" y="1447800"/>
            <a:ext cx="1419225" cy="539750"/>
          </a:xfrm>
          <a:prstGeom prst="rect">
            <a:avLst/>
          </a:prstGeom>
          <a:solidFill>
            <a:schemeClr val="accent1"/>
          </a:solidFill>
          <a:ln w="19050">
            <a:solidFill>
              <a:schemeClr val="tx2"/>
            </a:solidFill>
            <a:round/>
            <a:headEnd/>
            <a:tailEnd/>
          </a:ln>
        </p:spPr>
        <p:txBody>
          <a:bodyPr lIns="91425" tIns="91425" rIns="91425" bIns="91425"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spcBef>
                <a:spcPct val="0"/>
              </a:spcBef>
              <a:spcAft>
                <a:spcPct val="0"/>
              </a:spcAft>
              <a:buFontTx/>
              <a:buNone/>
            </a:pPr>
            <a:r>
              <a:rPr lang="en-US" altLang="en-US" sz="1800" b="1">
                <a:latin typeface="Arial" charset="0"/>
              </a:rPr>
              <a:t>User</a:t>
            </a:r>
          </a:p>
        </p:txBody>
      </p:sp>
      <p:sp>
        <p:nvSpPr>
          <p:cNvPr id="67588" name="Shape 133"/>
          <p:cNvSpPr>
            <a:spLocks noChangeArrowheads="1"/>
          </p:cNvSpPr>
          <p:nvPr/>
        </p:nvSpPr>
        <p:spPr bwMode="auto">
          <a:xfrm>
            <a:off x="3862388" y="1447800"/>
            <a:ext cx="1419225" cy="539750"/>
          </a:xfrm>
          <a:prstGeom prst="rect">
            <a:avLst/>
          </a:prstGeom>
          <a:solidFill>
            <a:schemeClr val="accent1"/>
          </a:solidFill>
          <a:ln w="19050">
            <a:solidFill>
              <a:schemeClr val="tx2"/>
            </a:solidFill>
            <a:round/>
            <a:headEnd/>
            <a:tailEnd/>
          </a:ln>
        </p:spPr>
        <p:txBody>
          <a:bodyPr lIns="91425" tIns="91425" rIns="91425" bIns="91425"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spcBef>
                <a:spcPct val="0"/>
              </a:spcBef>
              <a:spcAft>
                <a:spcPct val="0"/>
              </a:spcAft>
              <a:buFontTx/>
              <a:buNone/>
            </a:pPr>
            <a:r>
              <a:rPr lang="en-US" altLang="en-US" sz="1800" b="1">
                <a:latin typeface="Arial" charset="0"/>
              </a:rPr>
              <a:t>RP</a:t>
            </a:r>
          </a:p>
        </p:txBody>
      </p:sp>
      <p:sp>
        <p:nvSpPr>
          <p:cNvPr id="67589" name="Shape 134"/>
          <p:cNvSpPr>
            <a:spLocks noChangeArrowheads="1"/>
          </p:cNvSpPr>
          <p:nvPr/>
        </p:nvSpPr>
        <p:spPr bwMode="auto">
          <a:xfrm>
            <a:off x="6864350" y="1447800"/>
            <a:ext cx="1420813" cy="539750"/>
          </a:xfrm>
          <a:prstGeom prst="rect">
            <a:avLst/>
          </a:prstGeom>
          <a:solidFill>
            <a:schemeClr val="accent1"/>
          </a:solidFill>
          <a:ln w="19050">
            <a:solidFill>
              <a:schemeClr val="tx2"/>
            </a:solidFill>
            <a:round/>
            <a:headEnd/>
            <a:tailEnd/>
          </a:ln>
        </p:spPr>
        <p:txBody>
          <a:bodyPr lIns="91425" tIns="91425" rIns="91425" bIns="91425"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spcBef>
                <a:spcPct val="0"/>
              </a:spcBef>
              <a:spcAft>
                <a:spcPct val="0"/>
              </a:spcAft>
              <a:buFontTx/>
              <a:buNone/>
            </a:pPr>
            <a:r>
              <a:rPr lang="en-US" altLang="en-US" sz="1800" b="1">
                <a:latin typeface="Arial" charset="0"/>
              </a:rPr>
              <a:t>IdP</a:t>
            </a:r>
          </a:p>
        </p:txBody>
      </p:sp>
      <p:cxnSp>
        <p:nvCxnSpPr>
          <p:cNvPr id="67590" name="Shape 135"/>
          <p:cNvCxnSpPr>
            <a:cxnSpLocks noChangeShapeType="1"/>
            <a:stCxn id="67587" idx="2"/>
          </p:cNvCxnSpPr>
          <p:nvPr/>
        </p:nvCxnSpPr>
        <p:spPr bwMode="auto">
          <a:xfrm>
            <a:off x="1590675" y="1987550"/>
            <a:ext cx="0" cy="384810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591" name="Shape 136"/>
          <p:cNvCxnSpPr>
            <a:cxnSpLocks noChangeShapeType="1"/>
          </p:cNvCxnSpPr>
          <p:nvPr/>
        </p:nvCxnSpPr>
        <p:spPr bwMode="auto">
          <a:xfrm>
            <a:off x="4572000" y="1981200"/>
            <a:ext cx="0" cy="384810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592" name="Shape 137"/>
          <p:cNvCxnSpPr>
            <a:cxnSpLocks noChangeShapeType="1"/>
          </p:cNvCxnSpPr>
          <p:nvPr/>
        </p:nvCxnSpPr>
        <p:spPr bwMode="auto">
          <a:xfrm>
            <a:off x="7573963" y="1981200"/>
            <a:ext cx="0" cy="384810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593" name="Shape 138"/>
          <p:cNvCxnSpPr>
            <a:cxnSpLocks noChangeShapeType="1"/>
          </p:cNvCxnSpPr>
          <p:nvPr/>
        </p:nvCxnSpPr>
        <p:spPr bwMode="auto">
          <a:xfrm>
            <a:off x="1590675" y="2209800"/>
            <a:ext cx="2995613" cy="169863"/>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594" name="Shape 139"/>
          <p:cNvCxnSpPr>
            <a:cxnSpLocks noChangeShapeType="1"/>
          </p:cNvCxnSpPr>
          <p:nvPr/>
        </p:nvCxnSpPr>
        <p:spPr bwMode="auto">
          <a:xfrm flipH="1">
            <a:off x="1576388" y="3435350"/>
            <a:ext cx="6019800" cy="29845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595" name="Shape 140"/>
          <p:cNvCxnSpPr>
            <a:cxnSpLocks noChangeShapeType="1"/>
          </p:cNvCxnSpPr>
          <p:nvPr/>
        </p:nvCxnSpPr>
        <p:spPr bwMode="auto">
          <a:xfrm>
            <a:off x="1604963" y="3960813"/>
            <a:ext cx="5976937" cy="398462"/>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67596" name="Shape 141"/>
          <p:cNvSpPr>
            <a:spLocks/>
          </p:cNvSpPr>
          <p:nvPr/>
        </p:nvSpPr>
        <p:spPr bwMode="auto">
          <a:xfrm>
            <a:off x="1577975" y="2498725"/>
            <a:ext cx="4868863" cy="625475"/>
          </a:xfrm>
          <a:custGeom>
            <a:avLst/>
            <a:gdLst>
              <a:gd name="T0" fmla="*/ 2147483646 w 194736"/>
              <a:gd name="T1" fmla="*/ 0 h 18174"/>
              <a:gd name="T2" fmla="*/ 2147483646 w 194736"/>
              <a:gd name="T3" fmla="*/ 2147483646 h 18174"/>
              <a:gd name="T4" fmla="*/ 2147483646 w 194736"/>
              <a:gd name="T5" fmla="*/ 2147483646 h 18174"/>
              <a:gd name="T6" fmla="*/ 0 60000 65536"/>
              <a:gd name="T7" fmla="*/ 0 60000 65536"/>
              <a:gd name="T8" fmla="*/ 0 60000 65536"/>
              <a:gd name="T9" fmla="*/ 0 w 194736"/>
              <a:gd name="T10" fmla="*/ 0 h 18174"/>
              <a:gd name="T11" fmla="*/ 194736 w 194736"/>
              <a:gd name="T12" fmla="*/ 18174 h 18174"/>
            </a:gdLst>
            <a:ahLst/>
            <a:cxnLst>
              <a:cxn ang="T6">
                <a:pos x="T0" y="T1"/>
              </a:cxn>
              <a:cxn ang="T7">
                <a:pos x="T2" y="T3"/>
              </a:cxn>
              <a:cxn ang="T8">
                <a:pos x="T4" y="T5"/>
              </a:cxn>
            </a:cxnLst>
            <a:rect l="T9" t="T10" r="T11" b="T12"/>
            <a:pathLst>
              <a:path w="194736" h="18174" extrusionOk="0">
                <a:moveTo>
                  <a:pt x="120335" y="0"/>
                </a:moveTo>
                <a:cubicBezTo>
                  <a:pt x="100456" y="1609"/>
                  <a:pt x="-11335" y="6626"/>
                  <a:pt x="1065" y="9655"/>
                </a:cubicBezTo>
                <a:cubicBezTo>
                  <a:pt x="13465" y="12684"/>
                  <a:pt x="162457" y="16754"/>
                  <a:pt x="194736" y="18174"/>
                </a:cubicBezTo>
              </a:path>
            </a:pathLst>
          </a:custGeom>
          <a:noFill/>
          <a:ln w="19050" cap="flat">
            <a:solidFill>
              <a:schemeClr val="tx2"/>
            </a:solidFill>
            <a:prstDash val="solid"/>
            <a:round/>
            <a:headEnd type="non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597" name="Shape 142"/>
          <p:cNvCxnSpPr>
            <a:cxnSpLocks noChangeShapeType="1"/>
          </p:cNvCxnSpPr>
          <p:nvPr/>
        </p:nvCxnSpPr>
        <p:spPr bwMode="auto">
          <a:xfrm>
            <a:off x="6432550" y="3124200"/>
            <a:ext cx="1120775" cy="42863"/>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67598" name="Shape 143"/>
          <p:cNvSpPr>
            <a:spLocks/>
          </p:cNvSpPr>
          <p:nvPr/>
        </p:nvSpPr>
        <p:spPr bwMode="auto">
          <a:xfrm>
            <a:off x="1547813" y="4495800"/>
            <a:ext cx="6034087" cy="601663"/>
          </a:xfrm>
          <a:custGeom>
            <a:avLst/>
            <a:gdLst>
              <a:gd name="T0" fmla="*/ 2147483646 w 241370"/>
              <a:gd name="T1" fmla="*/ 0 h 19878"/>
              <a:gd name="T2" fmla="*/ 2147483646 w 241370"/>
              <a:gd name="T3" fmla="*/ 2147483646 h 19878"/>
              <a:gd name="T4" fmla="*/ 2147483646 w 241370"/>
              <a:gd name="T5" fmla="*/ 2147483646 h 19878"/>
              <a:gd name="T6" fmla="*/ 0 60000 65536"/>
              <a:gd name="T7" fmla="*/ 0 60000 65536"/>
              <a:gd name="T8" fmla="*/ 0 60000 65536"/>
              <a:gd name="T9" fmla="*/ 0 w 241370"/>
              <a:gd name="T10" fmla="*/ 0 h 19878"/>
              <a:gd name="T11" fmla="*/ 241370 w 241370"/>
              <a:gd name="T12" fmla="*/ 19878 h 19878"/>
            </a:gdLst>
            <a:ahLst/>
            <a:cxnLst>
              <a:cxn ang="T6">
                <a:pos x="T0" y="T1"/>
              </a:cxn>
              <a:cxn ang="T7">
                <a:pos x="T2" y="T3"/>
              </a:cxn>
              <a:cxn ang="T8">
                <a:pos x="T4" y="T5"/>
              </a:cxn>
            </a:cxnLst>
            <a:rect l="T9" t="T10" r="T11" b="T12"/>
            <a:pathLst>
              <a:path w="241370" h="19878" extrusionOk="0">
                <a:moveTo>
                  <a:pt x="241370" y="0"/>
                </a:moveTo>
                <a:cubicBezTo>
                  <a:pt x="201708" y="1325"/>
                  <a:pt x="26495" y="4638"/>
                  <a:pt x="3399" y="7951"/>
                </a:cubicBezTo>
                <a:cubicBezTo>
                  <a:pt x="-19697" y="11264"/>
                  <a:pt x="86225" y="17890"/>
                  <a:pt x="102791" y="19878"/>
                </a:cubicBezTo>
              </a:path>
            </a:pathLst>
          </a:custGeom>
          <a:noFill/>
          <a:ln w="19050" cap="flat">
            <a:solidFill>
              <a:schemeClr val="tx2"/>
            </a:solidFill>
            <a:prstDash val="solid"/>
            <a:round/>
            <a:headEnd type="none" w="lg" len="lg"/>
            <a:tailEnd type="none" w="lg" len="lg"/>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67599" name="Shape 144"/>
          <p:cNvCxnSpPr>
            <a:cxnSpLocks noChangeShapeType="1"/>
          </p:cNvCxnSpPr>
          <p:nvPr/>
        </p:nvCxnSpPr>
        <p:spPr bwMode="auto">
          <a:xfrm>
            <a:off x="4103688" y="5097463"/>
            <a:ext cx="468312" cy="42862"/>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7600" name="Shape 145"/>
          <p:cNvCxnSpPr>
            <a:cxnSpLocks noChangeShapeType="1"/>
          </p:cNvCxnSpPr>
          <p:nvPr/>
        </p:nvCxnSpPr>
        <p:spPr bwMode="auto">
          <a:xfrm flipH="1">
            <a:off x="1619250" y="5438775"/>
            <a:ext cx="2952750" cy="24130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67601" name="Shape 146"/>
          <p:cNvSpPr txBox="1">
            <a:spLocks noChangeArrowheads="1"/>
          </p:cNvSpPr>
          <p:nvPr/>
        </p:nvSpPr>
        <p:spPr bwMode="auto">
          <a:xfrm>
            <a:off x="2100263" y="1905000"/>
            <a:ext cx="27003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dirty="0">
                <a:latin typeface="Arial" charset="0"/>
              </a:rPr>
              <a:t>1. Access Resource</a:t>
            </a:r>
          </a:p>
        </p:txBody>
      </p:sp>
      <p:sp>
        <p:nvSpPr>
          <p:cNvPr id="67602" name="Shape 147"/>
          <p:cNvSpPr txBox="1">
            <a:spLocks noChangeArrowheads="1"/>
          </p:cNvSpPr>
          <p:nvPr/>
        </p:nvSpPr>
        <p:spPr bwMode="auto">
          <a:xfrm>
            <a:off x="2085975" y="2568575"/>
            <a:ext cx="45434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a:latin typeface="Arial" charset="0"/>
              </a:rPr>
              <a:t>2. Redirect with Authentication Request</a:t>
            </a:r>
          </a:p>
        </p:txBody>
      </p:sp>
      <p:sp>
        <p:nvSpPr>
          <p:cNvPr id="67603" name="Shape 148"/>
          <p:cNvSpPr txBox="1">
            <a:spLocks noChangeArrowheads="1"/>
          </p:cNvSpPr>
          <p:nvPr/>
        </p:nvSpPr>
        <p:spPr bwMode="auto">
          <a:xfrm>
            <a:off x="2057400" y="3276600"/>
            <a:ext cx="3055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a:latin typeface="Arial" charset="0"/>
              </a:rPr>
              <a:t>3. Ask for Password</a:t>
            </a:r>
          </a:p>
        </p:txBody>
      </p:sp>
      <p:sp>
        <p:nvSpPr>
          <p:cNvPr id="67604" name="Shape 149"/>
          <p:cNvSpPr txBox="1">
            <a:spLocks noChangeArrowheads="1"/>
          </p:cNvSpPr>
          <p:nvPr/>
        </p:nvSpPr>
        <p:spPr bwMode="auto">
          <a:xfrm>
            <a:off x="2030413" y="3940175"/>
            <a:ext cx="21304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a:latin typeface="Arial" charset="0"/>
              </a:rPr>
              <a:t>4. User Login</a:t>
            </a:r>
          </a:p>
        </p:txBody>
      </p:sp>
      <p:sp>
        <p:nvSpPr>
          <p:cNvPr id="67605" name="Shape 150"/>
          <p:cNvSpPr txBox="1">
            <a:spLocks noChangeArrowheads="1"/>
          </p:cNvSpPr>
          <p:nvPr/>
        </p:nvSpPr>
        <p:spPr bwMode="auto">
          <a:xfrm>
            <a:off x="2057400" y="4572000"/>
            <a:ext cx="45434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a:latin typeface="Arial" charset="0"/>
              </a:rPr>
              <a:t>5. Redirect with Secret Token</a:t>
            </a:r>
          </a:p>
        </p:txBody>
      </p:sp>
      <p:sp>
        <p:nvSpPr>
          <p:cNvPr id="67606" name="Shape 151"/>
          <p:cNvSpPr txBox="1">
            <a:spLocks noChangeArrowheads="1"/>
          </p:cNvSpPr>
          <p:nvPr/>
        </p:nvSpPr>
        <p:spPr bwMode="auto">
          <a:xfrm>
            <a:off x="2035175" y="5616575"/>
            <a:ext cx="55086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b="1">
                <a:latin typeface="Arial" charset="0"/>
              </a:rPr>
              <a:t>6. Ensure Authentication and Provide Service</a:t>
            </a:r>
          </a:p>
        </p:txBody>
      </p:sp>
      <p:sp>
        <p:nvSpPr>
          <p:cNvPr id="3" name="Slide Number Placeholder 2"/>
          <p:cNvSpPr>
            <a:spLocks noGrp="1"/>
          </p:cNvSpPr>
          <p:nvPr>
            <p:ph type="sldNum" sz="quarter" idx="12"/>
          </p:nvPr>
        </p:nvSpPr>
        <p:spPr/>
        <p:txBody>
          <a:bodyPr/>
          <a:lstStyle/>
          <a:p>
            <a:fld id="{297DE729-F9B5-6B4A-8061-A00ED75EC337}" type="slidenum">
              <a:rPr lang="en-US" smtClean="0"/>
              <a:t>67</a:t>
            </a:fld>
            <a:endParaRPr lang="en-US"/>
          </a:p>
        </p:txBody>
      </p:sp>
    </p:spTree>
    <p:extLst>
      <p:ext uri="{BB962C8B-B14F-4D97-AF65-F5344CB8AC3E}">
        <p14:creationId xmlns:p14="http://schemas.microsoft.com/office/powerpoint/2010/main" val="697999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a:xfrm>
            <a:off x="628650" y="1690689"/>
            <a:ext cx="7886700" cy="4351338"/>
          </a:xfrm>
        </p:spPr>
        <p:txBody>
          <a:bodyPr>
            <a:normAutofit fontScale="92500" lnSpcReduction="10000"/>
          </a:bodyPr>
          <a:lstStyle/>
          <a:p>
            <a:pPr>
              <a:lnSpc>
                <a:spcPct val="120000"/>
              </a:lnSpc>
            </a:pPr>
            <a:r>
              <a:rPr lang="zh-CN" altLang="en-US" dirty="0"/>
              <a:t>用户认证</a:t>
            </a:r>
            <a:endParaRPr lang="en-US" altLang="zh-CN" dirty="0"/>
          </a:p>
          <a:p>
            <a:pPr lvl="1">
              <a:lnSpc>
                <a:spcPct val="120000"/>
              </a:lnSpc>
            </a:pPr>
            <a:r>
              <a:rPr lang="zh-CN" altLang="en-US" dirty="0"/>
              <a:t>口令认证，</a:t>
            </a:r>
            <a:r>
              <a:rPr lang="en-US" altLang="zh-CN" dirty="0"/>
              <a:t>Salt</a:t>
            </a:r>
          </a:p>
          <a:p>
            <a:pPr lvl="1">
              <a:lnSpc>
                <a:spcPct val="120000"/>
              </a:lnSpc>
            </a:pPr>
            <a:r>
              <a:rPr lang="zh-CN" altLang="en-US" dirty="0"/>
              <a:t>挑战</a:t>
            </a:r>
            <a:r>
              <a:rPr lang="en-US" altLang="zh-CN" dirty="0"/>
              <a:t>-</a:t>
            </a:r>
            <a:r>
              <a:rPr lang="zh-CN" altLang="en-US" dirty="0"/>
              <a:t>应答</a:t>
            </a:r>
            <a:r>
              <a:rPr lang="en-US" altLang="zh-CN" dirty="0"/>
              <a:t>(Challenge-response)</a:t>
            </a:r>
            <a:r>
              <a:rPr lang="zh-CN" altLang="en-US" dirty="0"/>
              <a:t>认证协议</a:t>
            </a:r>
            <a:endParaRPr lang="en-US" altLang="zh-CN" dirty="0"/>
          </a:p>
          <a:p>
            <a:pPr lvl="1">
              <a:lnSpc>
                <a:spcPct val="120000"/>
              </a:lnSpc>
            </a:pPr>
            <a:r>
              <a:rPr lang="zh-CN" altLang="en-US" dirty="0"/>
              <a:t>动态口令</a:t>
            </a:r>
            <a:endParaRPr lang="en-US" altLang="zh-CN" dirty="0"/>
          </a:p>
          <a:p>
            <a:pPr lvl="1">
              <a:lnSpc>
                <a:spcPct val="120000"/>
              </a:lnSpc>
            </a:pPr>
            <a:r>
              <a:rPr lang="zh-CN" altLang="en-US" dirty="0"/>
              <a:t>生物识别技术</a:t>
            </a:r>
            <a:endParaRPr lang="en-US" altLang="zh-CN" dirty="0"/>
          </a:p>
          <a:p>
            <a:pPr lvl="1">
              <a:lnSpc>
                <a:spcPct val="120000"/>
              </a:lnSpc>
            </a:pPr>
            <a:r>
              <a:rPr lang="zh-CN" altLang="en-US" dirty="0"/>
              <a:t>基于令牌</a:t>
            </a:r>
            <a:r>
              <a:rPr lang="en-US" altLang="zh-CN" dirty="0"/>
              <a:t>(Token-based)</a:t>
            </a:r>
            <a:r>
              <a:rPr lang="zh-CN" altLang="en-US" dirty="0"/>
              <a:t>的认证</a:t>
            </a:r>
            <a:endParaRPr lang="en-US" dirty="0"/>
          </a:p>
          <a:p>
            <a:pPr>
              <a:lnSpc>
                <a:spcPct val="120000"/>
              </a:lnSpc>
            </a:pPr>
            <a:r>
              <a:rPr lang="zh-CN" altLang="en-US" dirty="0"/>
              <a:t>分布式系统中的身份认证</a:t>
            </a:r>
            <a:endParaRPr lang="en-US" altLang="zh-CN" dirty="0"/>
          </a:p>
          <a:p>
            <a:pPr lvl="1">
              <a:lnSpc>
                <a:spcPct val="120000"/>
              </a:lnSpc>
            </a:pPr>
            <a:r>
              <a:rPr lang="zh-CN" altLang="en-US" dirty="0"/>
              <a:t>单点登录系统</a:t>
            </a:r>
            <a:r>
              <a:rPr lang="en-US" altLang="zh-CN" dirty="0"/>
              <a:t>(Single</a:t>
            </a:r>
            <a:r>
              <a:rPr lang="zh-CN" altLang="en-US" dirty="0"/>
              <a:t> </a:t>
            </a:r>
            <a:r>
              <a:rPr lang="en-US" altLang="zh-CN" dirty="0"/>
              <a:t>Sign-On)</a:t>
            </a:r>
          </a:p>
          <a:p>
            <a:pPr lvl="1">
              <a:lnSpc>
                <a:spcPct val="120000"/>
              </a:lnSpc>
            </a:pPr>
            <a:r>
              <a:rPr lang="zh-CN" altLang="en-US" dirty="0">
                <a:solidFill>
                  <a:srgbClr val="FF0000"/>
                </a:solidFill>
              </a:rPr>
              <a:t>可信中介（</a:t>
            </a:r>
            <a:r>
              <a:rPr lang="en-US" altLang="zh-CN" dirty="0">
                <a:solidFill>
                  <a:srgbClr val="FF0000"/>
                </a:solidFill>
              </a:rPr>
              <a:t>KPC</a:t>
            </a:r>
            <a:r>
              <a:rPr lang="zh-CN" altLang="en-US" dirty="0">
                <a:solidFill>
                  <a:srgbClr val="FF0000"/>
                </a:solidFill>
              </a:rPr>
              <a:t>和</a:t>
            </a:r>
            <a:r>
              <a:rPr lang="en-US" altLang="zh-CN" dirty="0">
                <a:solidFill>
                  <a:srgbClr val="FF0000"/>
                </a:solidFill>
              </a:rPr>
              <a:t>CA</a:t>
            </a:r>
            <a:r>
              <a:rPr lang="zh-CN" altLang="en-US" dirty="0">
                <a:solidFill>
                  <a:srgbClr val="FF0000"/>
                </a:solidFill>
              </a:rPr>
              <a:t>）</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297DE729-F9B5-6B4A-8061-A00ED75EC337}" type="slidenum">
              <a:rPr lang="en-US" smtClean="0"/>
              <a:t>68</a:t>
            </a:fld>
            <a:endParaRPr lang="en-US"/>
          </a:p>
        </p:txBody>
      </p:sp>
    </p:spTree>
    <p:extLst>
      <p:ext uri="{BB962C8B-B14F-4D97-AF65-F5344CB8AC3E}">
        <p14:creationId xmlns:p14="http://schemas.microsoft.com/office/powerpoint/2010/main" val="600761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431800" y="215854"/>
            <a:ext cx="7886700" cy="1325563"/>
          </a:xfrm>
        </p:spPr>
        <p:txBody>
          <a:bodyPr>
            <a:normAutofit/>
          </a:bodyPr>
          <a:lstStyle/>
          <a:p>
            <a:pPr eaLnBrk="1" hangingPunct="1"/>
            <a:r>
              <a:rPr lang="zh-CN" altLang="en-US" sz="4000" dirty="0"/>
              <a:t>可信中介</a:t>
            </a:r>
            <a:r>
              <a:rPr lang="en-US" altLang="zh-CN" sz="4000" dirty="0"/>
              <a:t>(</a:t>
            </a:r>
            <a:r>
              <a:rPr lang="en-US" altLang="en-US" sz="4000" dirty="0"/>
              <a:t>Trusted Intermediaries</a:t>
            </a:r>
            <a:r>
              <a:rPr lang="en-US" altLang="zh-CN" sz="4000" dirty="0"/>
              <a:t>)</a:t>
            </a:r>
            <a:endParaRPr lang="en-US" altLang="en-US" sz="4000" dirty="0"/>
          </a:p>
        </p:txBody>
      </p:sp>
      <p:sp>
        <p:nvSpPr>
          <p:cNvPr id="2392067" name="Rectangle 3"/>
          <p:cNvSpPr>
            <a:spLocks noGrp="1" noChangeArrowheads="1"/>
          </p:cNvSpPr>
          <p:nvPr>
            <p:ph type="body" sz="half" idx="1"/>
          </p:nvPr>
        </p:nvSpPr>
        <p:spPr>
          <a:xfrm>
            <a:off x="431800" y="1541417"/>
            <a:ext cx="4418013" cy="4532358"/>
          </a:xfrm>
        </p:spPr>
        <p:txBody>
          <a:bodyPr/>
          <a:lstStyle/>
          <a:p>
            <a:pPr eaLnBrk="1" hangingPunct="1">
              <a:lnSpc>
                <a:spcPct val="120000"/>
              </a:lnSpc>
              <a:buFontTx/>
              <a:buNone/>
            </a:pPr>
            <a:r>
              <a:rPr lang="zh-CN" altLang="en-US" u="sng" dirty="0">
                <a:solidFill>
                  <a:srgbClr val="FF0000"/>
                </a:solidFill>
              </a:rPr>
              <a:t>对称密钥问题</a:t>
            </a:r>
            <a:r>
              <a:rPr lang="en-US" altLang="en-US" u="sng" dirty="0">
                <a:solidFill>
                  <a:srgbClr val="FF0000"/>
                </a:solidFill>
              </a:rPr>
              <a:t>:</a:t>
            </a:r>
            <a:endParaRPr lang="en-US" altLang="en-US" u="sng" dirty="0"/>
          </a:p>
          <a:p>
            <a:pPr>
              <a:lnSpc>
                <a:spcPct val="120000"/>
              </a:lnSpc>
            </a:pPr>
            <a:r>
              <a:rPr lang="zh-CN" altLang="en-US" sz="2200" dirty="0"/>
              <a:t>两个实体如何通过网络建立共享密钥</a:t>
            </a:r>
            <a:r>
              <a:rPr lang="en-US" altLang="en-US" sz="2200" dirty="0"/>
              <a:t>?</a:t>
            </a:r>
          </a:p>
          <a:p>
            <a:pPr eaLnBrk="1" hangingPunct="1">
              <a:lnSpc>
                <a:spcPct val="120000"/>
              </a:lnSpc>
              <a:buFontTx/>
              <a:buNone/>
            </a:pPr>
            <a:r>
              <a:rPr lang="zh-CN" altLang="en-US" dirty="0">
                <a:solidFill>
                  <a:srgbClr val="FF0000"/>
                </a:solidFill>
              </a:rPr>
              <a:t>方法</a:t>
            </a:r>
            <a:r>
              <a:rPr lang="en-US" altLang="en-US" dirty="0">
                <a:solidFill>
                  <a:srgbClr val="FF0000"/>
                </a:solidFill>
              </a:rPr>
              <a:t>:</a:t>
            </a:r>
            <a:endParaRPr lang="en-US" altLang="en-US" dirty="0"/>
          </a:p>
          <a:p>
            <a:pPr>
              <a:lnSpc>
                <a:spcPct val="120000"/>
              </a:lnSpc>
            </a:pPr>
            <a:r>
              <a:rPr lang="zh-CN" altLang="en-US" sz="2200" dirty="0"/>
              <a:t>可信的密钥分配中心（</a:t>
            </a:r>
            <a:r>
              <a:rPr lang="en-US" altLang="en-US" sz="2200" dirty="0"/>
              <a:t> key distribution center</a:t>
            </a:r>
            <a:r>
              <a:rPr lang="en-US" altLang="zh-CN" sz="2200" dirty="0"/>
              <a:t>,</a:t>
            </a:r>
            <a:r>
              <a:rPr lang="en-US" altLang="en-US" sz="2200" dirty="0"/>
              <a:t> </a:t>
            </a:r>
            <a:r>
              <a:rPr lang="en-US" altLang="zh-CN" sz="2200" dirty="0"/>
              <a:t>KDC</a:t>
            </a:r>
            <a:r>
              <a:rPr lang="zh-CN" altLang="en-US" sz="2200" dirty="0"/>
              <a:t>）充当实体之间的中介</a:t>
            </a:r>
            <a:endParaRPr lang="en-US" altLang="en-US" sz="2200" dirty="0"/>
          </a:p>
          <a:p>
            <a:pPr lvl="1" eaLnBrk="1" hangingPunct="1">
              <a:buFontTx/>
              <a:buNone/>
            </a:pPr>
            <a:endParaRPr lang="en-US" altLang="en-US" sz="2000" dirty="0"/>
          </a:p>
        </p:txBody>
      </p:sp>
      <p:sp>
        <p:nvSpPr>
          <p:cNvPr id="2392068" name="Rectangle 4"/>
          <p:cNvSpPr>
            <a:spLocks noGrp="1" noChangeArrowheads="1"/>
          </p:cNvSpPr>
          <p:nvPr>
            <p:ph type="body" sz="half" idx="2"/>
          </p:nvPr>
        </p:nvSpPr>
        <p:spPr>
          <a:xfrm>
            <a:off x="4887913" y="1541417"/>
            <a:ext cx="4106185" cy="4532358"/>
          </a:xfrm>
        </p:spPr>
        <p:txBody>
          <a:bodyPr>
            <a:normAutofit/>
          </a:bodyPr>
          <a:lstStyle/>
          <a:p>
            <a:pPr eaLnBrk="1" hangingPunct="1">
              <a:lnSpc>
                <a:spcPct val="120000"/>
              </a:lnSpc>
              <a:buFontTx/>
              <a:buNone/>
            </a:pPr>
            <a:r>
              <a:rPr lang="zh-CN" altLang="en-US" u="sng" dirty="0">
                <a:solidFill>
                  <a:srgbClr val="FF0000"/>
                </a:solidFill>
              </a:rPr>
              <a:t>公钥问题</a:t>
            </a:r>
            <a:r>
              <a:rPr lang="en-US" altLang="en-US" u="sng" dirty="0">
                <a:solidFill>
                  <a:srgbClr val="FF0000"/>
                </a:solidFill>
              </a:rPr>
              <a:t>:</a:t>
            </a:r>
            <a:endParaRPr lang="en-US" altLang="en-US" u="sng" dirty="0"/>
          </a:p>
          <a:p>
            <a:pPr>
              <a:lnSpc>
                <a:spcPct val="120000"/>
              </a:lnSpc>
            </a:pPr>
            <a:r>
              <a:rPr lang="zh-CN" altLang="en-US" sz="2200" dirty="0"/>
              <a:t>当</a:t>
            </a:r>
            <a:r>
              <a:rPr lang="en-US" altLang="zh-CN" sz="2200" dirty="0"/>
              <a:t>Alice</a:t>
            </a:r>
            <a:r>
              <a:rPr lang="zh-CN" altLang="en-US" sz="2200" dirty="0"/>
              <a:t>获得</a:t>
            </a:r>
            <a:r>
              <a:rPr lang="en-US" altLang="zh-CN" sz="2200" dirty="0"/>
              <a:t>Bob</a:t>
            </a:r>
            <a:r>
              <a:rPr lang="zh-CN" altLang="en-US" sz="2200" dirty="0"/>
              <a:t>的公钥（从网站，电子邮件，</a:t>
            </a:r>
            <a:r>
              <a:rPr lang="en-US" altLang="zh-CN" sz="2200" dirty="0"/>
              <a:t>U</a:t>
            </a:r>
            <a:r>
              <a:rPr lang="zh-CN" altLang="en-US" sz="2200" dirty="0"/>
              <a:t>盘）时，她怎么知道这是</a:t>
            </a:r>
            <a:r>
              <a:rPr lang="en-US" altLang="zh-CN" sz="2200" dirty="0"/>
              <a:t>Bob</a:t>
            </a:r>
            <a:r>
              <a:rPr lang="zh-CN" altLang="en-US" sz="2200" dirty="0"/>
              <a:t>的公钥，而不是</a:t>
            </a:r>
            <a:r>
              <a:rPr lang="en-US" altLang="zh-CN" sz="2200" dirty="0"/>
              <a:t>Trudy</a:t>
            </a:r>
            <a:r>
              <a:rPr lang="zh-CN" altLang="en-US" sz="2200" dirty="0"/>
              <a:t>的公钥</a:t>
            </a:r>
            <a:endParaRPr lang="en-US" altLang="en-US" sz="2200" dirty="0"/>
          </a:p>
          <a:p>
            <a:pPr eaLnBrk="1" hangingPunct="1">
              <a:lnSpc>
                <a:spcPct val="120000"/>
              </a:lnSpc>
              <a:buFontTx/>
              <a:buNone/>
            </a:pPr>
            <a:r>
              <a:rPr lang="zh-CN" altLang="en-US" dirty="0">
                <a:solidFill>
                  <a:srgbClr val="FF0000"/>
                </a:solidFill>
              </a:rPr>
              <a:t>方法</a:t>
            </a:r>
            <a:r>
              <a:rPr lang="en-US" altLang="en-US" dirty="0">
                <a:solidFill>
                  <a:srgbClr val="FF0000"/>
                </a:solidFill>
              </a:rPr>
              <a:t>:</a:t>
            </a:r>
          </a:p>
          <a:p>
            <a:pPr eaLnBrk="1" hangingPunct="1">
              <a:lnSpc>
                <a:spcPct val="120000"/>
              </a:lnSpc>
            </a:pPr>
            <a:r>
              <a:rPr lang="zh-CN" altLang="en-US" sz="2200" dirty="0"/>
              <a:t>可信认证中心</a:t>
            </a:r>
            <a:r>
              <a:rPr lang="en-US" altLang="zh-CN" sz="2200" dirty="0"/>
              <a:t>(</a:t>
            </a:r>
            <a:r>
              <a:rPr lang="en-US" altLang="en-US" sz="2200" dirty="0"/>
              <a:t>certification authority</a:t>
            </a:r>
            <a:r>
              <a:rPr lang="en-US" altLang="zh-CN" sz="2200" dirty="0"/>
              <a:t>,</a:t>
            </a:r>
            <a:r>
              <a:rPr lang="zh-CN" altLang="en-US" sz="2200" dirty="0"/>
              <a:t> </a:t>
            </a:r>
            <a:r>
              <a:rPr lang="en-US" altLang="en-US" sz="2200" dirty="0"/>
              <a:t>CA)</a:t>
            </a:r>
          </a:p>
        </p:txBody>
      </p:sp>
      <p:sp>
        <p:nvSpPr>
          <p:cNvPr id="3" name="Slide Number Placeholder 2"/>
          <p:cNvSpPr>
            <a:spLocks noGrp="1"/>
          </p:cNvSpPr>
          <p:nvPr>
            <p:ph type="sldNum" sz="quarter" idx="12"/>
          </p:nvPr>
        </p:nvSpPr>
        <p:spPr/>
        <p:txBody>
          <a:bodyPr/>
          <a:lstStyle/>
          <a:p>
            <a:fld id="{297DE729-F9B5-6B4A-8061-A00ED75EC337}" type="slidenum">
              <a:rPr lang="en-US" smtClean="0"/>
              <a:t>69</a:t>
            </a:fld>
            <a:endParaRPr lang="en-US"/>
          </a:p>
        </p:txBody>
      </p:sp>
    </p:spTree>
    <p:extLst>
      <p:ext uri="{BB962C8B-B14F-4D97-AF65-F5344CB8AC3E}">
        <p14:creationId xmlns:p14="http://schemas.microsoft.com/office/powerpoint/2010/main" val="172974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20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20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9206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920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206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9206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9206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92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en-US" sz="4000" dirty="0"/>
              <a:t>Unix </a:t>
            </a:r>
            <a:r>
              <a:rPr lang="zh-CN" altLang="en-US" sz="4000" dirty="0"/>
              <a:t>口令系统</a:t>
            </a:r>
            <a:endParaRPr lang="en-US" altLang="en-US" sz="4000" dirty="0"/>
          </a:p>
        </p:txBody>
      </p:sp>
      <p:sp>
        <p:nvSpPr>
          <p:cNvPr id="35842" name="Rectangle 3"/>
          <p:cNvSpPr>
            <a:spLocks noGrp="1" noChangeArrowheads="1"/>
          </p:cNvSpPr>
          <p:nvPr>
            <p:ph type="body" idx="1"/>
          </p:nvPr>
        </p:nvSpPr>
        <p:spPr>
          <a:xfrm>
            <a:off x="628650" y="1690689"/>
            <a:ext cx="7886700" cy="4351338"/>
          </a:xfrm>
        </p:spPr>
        <p:txBody>
          <a:bodyPr/>
          <a:lstStyle/>
          <a:p>
            <a:pPr eaLnBrk="1" hangingPunct="1">
              <a:lnSpc>
                <a:spcPct val="120000"/>
              </a:lnSpc>
            </a:pPr>
            <a:r>
              <a:rPr lang="en-US" altLang="en-US" dirty="0"/>
              <a:t>Hash </a:t>
            </a:r>
            <a:r>
              <a:rPr lang="zh-CN" altLang="en-US" dirty="0"/>
              <a:t>函数为</a:t>
            </a:r>
            <a:r>
              <a:rPr lang="en-US" altLang="en-US" dirty="0"/>
              <a:t> 25xDES</a:t>
            </a:r>
          </a:p>
          <a:p>
            <a:pPr lvl="1" eaLnBrk="1" hangingPunct="1">
              <a:lnSpc>
                <a:spcPct val="120000"/>
              </a:lnSpc>
            </a:pPr>
            <a:r>
              <a:rPr lang="en-US" altLang="en-US" dirty="0"/>
              <a:t>25 </a:t>
            </a:r>
            <a:r>
              <a:rPr lang="zh-CN" altLang="en-US" dirty="0"/>
              <a:t>轮 </a:t>
            </a:r>
            <a:r>
              <a:rPr lang="en-US" altLang="en-US" dirty="0"/>
              <a:t>DES</a:t>
            </a:r>
            <a:r>
              <a:rPr lang="zh-CN" altLang="en-US" dirty="0"/>
              <a:t> 变体加密</a:t>
            </a:r>
            <a:r>
              <a:rPr lang="en-US" altLang="en-US" dirty="0"/>
              <a:t>	</a:t>
            </a:r>
          </a:p>
          <a:p>
            <a:pPr>
              <a:lnSpc>
                <a:spcPct val="120000"/>
              </a:lnSpc>
            </a:pPr>
            <a:r>
              <a:rPr lang="zh-CN" altLang="en-US" dirty="0"/>
              <a:t>任何用户都可以尝试“字典攻击”</a:t>
            </a:r>
          </a:p>
        </p:txBody>
      </p:sp>
      <p:sp>
        <p:nvSpPr>
          <p:cNvPr id="35843" name="Text Box 4"/>
          <p:cNvSpPr txBox="1">
            <a:spLocks noChangeArrowheads="1"/>
          </p:cNvSpPr>
          <p:nvPr/>
        </p:nvSpPr>
        <p:spPr bwMode="auto">
          <a:xfrm>
            <a:off x="735874" y="5400677"/>
            <a:ext cx="6450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1800" dirty="0">
                <a:latin typeface="Tahoma" charset="0"/>
              </a:rPr>
              <a:t>R.H. Morris and K. Thompson, Password security: a case history,  Communications of the ACM, November 1979</a:t>
            </a:r>
          </a:p>
        </p:txBody>
      </p:sp>
      <p:sp>
        <p:nvSpPr>
          <p:cNvPr id="3" name="Slide Number Placeholder 2"/>
          <p:cNvSpPr>
            <a:spLocks noGrp="1"/>
          </p:cNvSpPr>
          <p:nvPr>
            <p:ph type="sldNum" sz="quarter" idx="12"/>
          </p:nvPr>
        </p:nvSpPr>
        <p:spPr/>
        <p:txBody>
          <a:bodyPr/>
          <a:lstStyle/>
          <a:p>
            <a:fld id="{297DE729-F9B5-6B4A-8061-A00ED75EC337}" type="slidenum">
              <a:rPr lang="en-US" smtClean="0"/>
              <a:t>7</a:t>
            </a:fld>
            <a:endParaRPr lang="en-US"/>
          </a:p>
        </p:txBody>
      </p:sp>
    </p:spTree>
    <p:extLst>
      <p:ext uri="{BB962C8B-B14F-4D97-AF65-F5344CB8AC3E}">
        <p14:creationId xmlns:p14="http://schemas.microsoft.com/office/powerpoint/2010/main" val="706496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Oval 2"/>
          <p:cNvSpPr>
            <a:spLocks noChangeArrowheads="1"/>
          </p:cNvSpPr>
          <p:nvPr/>
        </p:nvSpPr>
        <p:spPr bwMode="auto">
          <a:xfrm>
            <a:off x="5472113" y="3671888"/>
            <a:ext cx="3038475" cy="2306637"/>
          </a:xfrm>
          <a:prstGeom prst="ellipse">
            <a:avLst/>
          </a:prstGeom>
          <a:solidFill>
            <a:srgbClr val="CCFFFF"/>
          </a:solidFill>
          <a:ln w="9525">
            <a:solidFill>
              <a:schemeClr val="tx1"/>
            </a:solidFill>
            <a:round/>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9634" name="Rectangle 3"/>
          <p:cNvSpPr>
            <a:spLocks noGrp="1" noChangeArrowheads="1"/>
          </p:cNvSpPr>
          <p:nvPr>
            <p:ph type="title"/>
          </p:nvPr>
        </p:nvSpPr>
        <p:spPr/>
        <p:txBody>
          <a:bodyPr>
            <a:normAutofit/>
          </a:bodyPr>
          <a:lstStyle/>
          <a:p>
            <a:pPr eaLnBrk="1" hangingPunct="1"/>
            <a:r>
              <a:rPr lang="zh-CN" altLang="en-US" sz="4000" dirty="0"/>
              <a:t>密钥分发中心</a:t>
            </a:r>
            <a:r>
              <a:rPr lang="en-US" altLang="en-US" sz="4000" dirty="0"/>
              <a:t>(KDC)</a:t>
            </a:r>
          </a:p>
        </p:txBody>
      </p:sp>
      <p:sp>
        <p:nvSpPr>
          <p:cNvPr id="69635" name="Rectangle 4"/>
          <p:cNvSpPr>
            <a:spLocks noGrp="1" noChangeArrowheads="1"/>
          </p:cNvSpPr>
          <p:nvPr>
            <p:ph type="body" sz="half" idx="1"/>
          </p:nvPr>
        </p:nvSpPr>
        <p:spPr>
          <a:xfrm>
            <a:off x="590550" y="1366838"/>
            <a:ext cx="8266113" cy="4648200"/>
          </a:xfrm>
        </p:spPr>
        <p:txBody>
          <a:bodyPr/>
          <a:lstStyle/>
          <a:p>
            <a:r>
              <a:rPr lang="en-US" altLang="zh-CN" sz="2400" dirty="0">
                <a:latin typeface="+mn-ea"/>
              </a:rPr>
              <a:t>Alice</a:t>
            </a:r>
            <a:r>
              <a:rPr lang="zh-CN" altLang="en-US" sz="2400" dirty="0">
                <a:latin typeface="+mn-ea"/>
              </a:rPr>
              <a:t>，</a:t>
            </a:r>
            <a:r>
              <a:rPr lang="en-US" altLang="zh-CN" sz="2400" dirty="0">
                <a:latin typeface="+mn-ea"/>
              </a:rPr>
              <a:t>Bob</a:t>
            </a:r>
            <a:r>
              <a:rPr lang="zh-CN" altLang="en-US" sz="2400" dirty="0">
                <a:latin typeface="+mn-ea"/>
              </a:rPr>
              <a:t>需要共享对称密钥 </a:t>
            </a:r>
            <a:endParaRPr lang="en-US" altLang="zh-CN" sz="2400" dirty="0">
              <a:latin typeface="+mn-ea"/>
            </a:endParaRPr>
          </a:p>
          <a:p>
            <a:r>
              <a:rPr lang="en-US" altLang="en-US" sz="2400" dirty="0">
                <a:solidFill>
                  <a:srgbClr val="FF0000"/>
                </a:solidFill>
                <a:latin typeface="+mn-ea"/>
              </a:rPr>
              <a:t>KDC:</a:t>
            </a:r>
            <a:r>
              <a:rPr lang="en-US" altLang="en-US" sz="2400" dirty="0">
                <a:latin typeface="+mn-ea"/>
              </a:rPr>
              <a:t> </a:t>
            </a:r>
            <a:r>
              <a:rPr lang="zh-CN" altLang="en-US" sz="2400" dirty="0">
                <a:latin typeface="+mn-ea"/>
              </a:rPr>
              <a:t>服务器与</a:t>
            </a:r>
            <a:r>
              <a:rPr lang="zh-CN" altLang="en-US" sz="2400" dirty="0">
                <a:solidFill>
                  <a:srgbClr val="FF0000"/>
                </a:solidFill>
                <a:latin typeface="+mn-ea"/>
              </a:rPr>
              <a:t>每个</a:t>
            </a:r>
            <a:r>
              <a:rPr lang="zh-CN" altLang="en-US" sz="2400" dirty="0">
                <a:latin typeface="+mn-ea"/>
              </a:rPr>
              <a:t>注册用户（许多用户）共享不同的密钥</a:t>
            </a:r>
            <a:endParaRPr lang="en-US" altLang="zh-CN" sz="2400" dirty="0">
              <a:latin typeface="+mn-ea"/>
            </a:endParaRPr>
          </a:p>
          <a:p>
            <a:r>
              <a:rPr lang="en-US" altLang="en-US" sz="2400" dirty="0" err="1">
                <a:latin typeface="+mn-ea"/>
              </a:rPr>
              <a:t>Alice，Bob知道自己的对称密钥</a:t>
            </a:r>
            <a:r>
              <a:rPr lang="en-US" altLang="en-US" sz="2400" dirty="0">
                <a:latin typeface="+mn-ea"/>
              </a:rPr>
              <a:t> K</a:t>
            </a:r>
            <a:r>
              <a:rPr lang="en-US" altLang="en-US" sz="2400" baseline="-25000" dirty="0">
                <a:latin typeface="+mn-ea"/>
              </a:rPr>
              <a:t>A-KDC</a:t>
            </a:r>
            <a:r>
              <a:rPr lang="en-US" altLang="en-US" sz="2400" dirty="0">
                <a:latin typeface="+mn-ea"/>
              </a:rPr>
              <a:t>, K</a:t>
            </a:r>
            <a:r>
              <a:rPr lang="en-US" altLang="en-US" sz="2400" baseline="-25000" dirty="0">
                <a:latin typeface="+mn-ea"/>
              </a:rPr>
              <a:t>B-KDC </a:t>
            </a:r>
            <a:r>
              <a:rPr lang="en-US" altLang="en-US" sz="2400" dirty="0">
                <a:latin typeface="+mn-ea"/>
              </a:rPr>
              <a:t>，</a:t>
            </a:r>
            <a:r>
              <a:rPr lang="en-US" altLang="en-US" sz="2400" dirty="0" err="1">
                <a:latin typeface="+mn-ea"/>
              </a:rPr>
              <a:t>用于与KDC进行通信</a:t>
            </a:r>
            <a:r>
              <a:rPr lang="en-US" altLang="en-US" sz="2400" dirty="0">
                <a:latin typeface="+mn-ea"/>
              </a:rPr>
              <a:t>。</a:t>
            </a:r>
          </a:p>
        </p:txBody>
      </p:sp>
      <p:pic>
        <p:nvPicPr>
          <p:cNvPr id="69636" name="Picture 5" descr="j017566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038" y="4449763"/>
            <a:ext cx="12017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oup 6"/>
          <p:cNvGrpSpPr>
            <a:grpSpLocks/>
          </p:cNvGrpSpPr>
          <p:nvPr/>
        </p:nvGrpSpPr>
        <p:grpSpPr bwMode="auto">
          <a:xfrm>
            <a:off x="6129338" y="5449888"/>
            <a:ext cx="1068387" cy="428625"/>
            <a:chOff x="4006" y="2460"/>
            <a:chExt cx="673" cy="270"/>
          </a:xfrm>
        </p:grpSpPr>
        <p:pic>
          <p:nvPicPr>
            <p:cNvPr id="69671" name="Picture 7"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2" name="Text Box 8"/>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B-KDC</a:t>
              </a:r>
            </a:p>
          </p:txBody>
        </p:sp>
      </p:grpSp>
      <p:grpSp>
        <p:nvGrpSpPr>
          <p:cNvPr id="69638" name="Group 9"/>
          <p:cNvGrpSpPr>
            <a:grpSpLocks/>
          </p:cNvGrpSpPr>
          <p:nvPr/>
        </p:nvGrpSpPr>
        <p:grpSpPr bwMode="auto">
          <a:xfrm>
            <a:off x="7308850" y="4224338"/>
            <a:ext cx="1068388" cy="428625"/>
            <a:chOff x="4006" y="2460"/>
            <a:chExt cx="673" cy="270"/>
          </a:xfrm>
        </p:grpSpPr>
        <p:pic>
          <p:nvPicPr>
            <p:cNvPr id="69669" name="Picture 10"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0" name="Text Box 11"/>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X-KDC</a:t>
              </a:r>
            </a:p>
          </p:txBody>
        </p:sp>
      </p:grpSp>
      <p:grpSp>
        <p:nvGrpSpPr>
          <p:cNvPr id="69639" name="Group 12"/>
          <p:cNvGrpSpPr>
            <a:grpSpLocks/>
          </p:cNvGrpSpPr>
          <p:nvPr/>
        </p:nvGrpSpPr>
        <p:grpSpPr bwMode="auto">
          <a:xfrm>
            <a:off x="7235825" y="4684713"/>
            <a:ext cx="1068388" cy="428625"/>
            <a:chOff x="4006" y="2460"/>
            <a:chExt cx="673" cy="270"/>
          </a:xfrm>
        </p:grpSpPr>
        <p:pic>
          <p:nvPicPr>
            <p:cNvPr id="69667" name="Picture 13"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8" name="Text Box 14"/>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Y-KDC</a:t>
              </a:r>
            </a:p>
          </p:txBody>
        </p:sp>
      </p:grpSp>
      <p:grpSp>
        <p:nvGrpSpPr>
          <p:cNvPr id="69640" name="Group 15"/>
          <p:cNvGrpSpPr>
            <a:grpSpLocks/>
          </p:cNvGrpSpPr>
          <p:nvPr/>
        </p:nvGrpSpPr>
        <p:grpSpPr bwMode="auto">
          <a:xfrm>
            <a:off x="6967538" y="5162550"/>
            <a:ext cx="1068387" cy="428625"/>
            <a:chOff x="4006" y="2460"/>
            <a:chExt cx="673" cy="270"/>
          </a:xfrm>
        </p:grpSpPr>
        <p:pic>
          <p:nvPicPr>
            <p:cNvPr id="69665" name="Picture 16"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6" name="Text Box 17"/>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Z-KDC</a:t>
              </a:r>
            </a:p>
          </p:txBody>
        </p:sp>
      </p:grpSp>
      <p:grpSp>
        <p:nvGrpSpPr>
          <p:cNvPr id="69641" name="Group 18"/>
          <p:cNvGrpSpPr>
            <a:grpSpLocks/>
          </p:cNvGrpSpPr>
          <p:nvPr/>
        </p:nvGrpSpPr>
        <p:grpSpPr bwMode="auto">
          <a:xfrm>
            <a:off x="6567488" y="3916363"/>
            <a:ext cx="1068387" cy="428625"/>
            <a:chOff x="4006" y="2460"/>
            <a:chExt cx="673" cy="270"/>
          </a:xfrm>
        </p:grpSpPr>
        <p:pic>
          <p:nvPicPr>
            <p:cNvPr id="69663" name="Picture 19"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4" name="Text Box 20"/>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P-KDC</a:t>
              </a:r>
            </a:p>
          </p:txBody>
        </p:sp>
      </p:grpSp>
      <p:grpSp>
        <p:nvGrpSpPr>
          <p:cNvPr id="69642" name="Group 21"/>
          <p:cNvGrpSpPr>
            <a:grpSpLocks/>
          </p:cNvGrpSpPr>
          <p:nvPr/>
        </p:nvGrpSpPr>
        <p:grpSpPr bwMode="auto">
          <a:xfrm>
            <a:off x="2674938" y="3836988"/>
            <a:ext cx="1898650" cy="1168400"/>
            <a:chOff x="240" y="2216"/>
            <a:chExt cx="1196" cy="736"/>
          </a:xfrm>
        </p:grpSpPr>
        <p:pic>
          <p:nvPicPr>
            <p:cNvPr id="69658" name="Picture 22" descr="Bo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 y="2286"/>
              <a:ext cx="50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59" name="Group 23"/>
            <p:cNvGrpSpPr>
              <a:grpSpLocks/>
            </p:cNvGrpSpPr>
            <p:nvPr/>
          </p:nvGrpSpPr>
          <p:grpSpPr bwMode="auto">
            <a:xfrm>
              <a:off x="652" y="2582"/>
              <a:ext cx="673" cy="270"/>
              <a:chOff x="4006" y="2460"/>
              <a:chExt cx="673" cy="270"/>
            </a:xfrm>
          </p:grpSpPr>
          <p:pic>
            <p:nvPicPr>
              <p:cNvPr id="69661" name="Picture 24"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2" name="Text Box 25"/>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B-KDC</a:t>
                </a:r>
              </a:p>
            </p:txBody>
          </p:sp>
        </p:grpSp>
        <p:sp>
          <p:nvSpPr>
            <p:cNvPr id="69660" name="Oval 26"/>
            <p:cNvSpPr>
              <a:spLocks noChangeArrowheads="1"/>
            </p:cNvSpPr>
            <p:nvPr/>
          </p:nvSpPr>
          <p:spPr bwMode="auto">
            <a:xfrm>
              <a:off x="240" y="2216"/>
              <a:ext cx="1196" cy="7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grpSp>
      <p:grpSp>
        <p:nvGrpSpPr>
          <p:cNvPr id="69643" name="Group 27"/>
          <p:cNvGrpSpPr>
            <a:grpSpLocks/>
          </p:cNvGrpSpPr>
          <p:nvPr/>
        </p:nvGrpSpPr>
        <p:grpSpPr bwMode="auto">
          <a:xfrm>
            <a:off x="2008188" y="5240338"/>
            <a:ext cx="1911350" cy="1168400"/>
            <a:chOff x="168" y="3136"/>
            <a:chExt cx="1204" cy="736"/>
          </a:xfrm>
        </p:grpSpPr>
        <p:pic>
          <p:nvPicPr>
            <p:cNvPr id="69653" name="Picture 28"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 y="3202"/>
              <a:ext cx="474"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54" name="Group 29"/>
            <p:cNvGrpSpPr>
              <a:grpSpLocks/>
            </p:cNvGrpSpPr>
            <p:nvPr/>
          </p:nvGrpSpPr>
          <p:grpSpPr bwMode="auto">
            <a:xfrm>
              <a:off x="699" y="3336"/>
              <a:ext cx="673" cy="270"/>
              <a:chOff x="4006" y="2460"/>
              <a:chExt cx="673" cy="270"/>
            </a:xfrm>
          </p:grpSpPr>
          <p:pic>
            <p:nvPicPr>
              <p:cNvPr id="69656" name="Picture 30"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7" name="Text Box 31"/>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A-KDC</a:t>
                </a:r>
              </a:p>
            </p:txBody>
          </p:sp>
        </p:grpSp>
        <p:sp>
          <p:nvSpPr>
            <p:cNvPr id="69655" name="Oval 32"/>
            <p:cNvSpPr>
              <a:spLocks noChangeArrowheads="1"/>
            </p:cNvSpPr>
            <p:nvPr/>
          </p:nvSpPr>
          <p:spPr bwMode="auto">
            <a:xfrm>
              <a:off x="168" y="3136"/>
              <a:ext cx="1196" cy="73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grpSp>
      <p:grpSp>
        <p:nvGrpSpPr>
          <p:cNvPr id="69644" name="Group 33"/>
          <p:cNvGrpSpPr>
            <a:grpSpLocks/>
          </p:cNvGrpSpPr>
          <p:nvPr/>
        </p:nvGrpSpPr>
        <p:grpSpPr bwMode="auto">
          <a:xfrm>
            <a:off x="5815013" y="4021138"/>
            <a:ext cx="1068387" cy="428625"/>
            <a:chOff x="4006" y="2460"/>
            <a:chExt cx="673" cy="270"/>
          </a:xfrm>
        </p:grpSpPr>
        <p:pic>
          <p:nvPicPr>
            <p:cNvPr id="69651" name="Picture 34"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2" name="Text Box 35"/>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A-KDC</a:t>
              </a:r>
            </a:p>
          </p:txBody>
        </p:sp>
      </p:grpSp>
      <p:grpSp>
        <p:nvGrpSpPr>
          <p:cNvPr id="69646" name="Group 37"/>
          <p:cNvGrpSpPr>
            <a:grpSpLocks/>
          </p:cNvGrpSpPr>
          <p:nvPr/>
        </p:nvGrpSpPr>
        <p:grpSpPr bwMode="auto">
          <a:xfrm>
            <a:off x="1335088" y="4459288"/>
            <a:ext cx="1068387" cy="428625"/>
            <a:chOff x="4006" y="2460"/>
            <a:chExt cx="673" cy="270"/>
          </a:xfrm>
        </p:grpSpPr>
        <p:pic>
          <p:nvPicPr>
            <p:cNvPr id="69649" name="Picture 38" descr="BS00768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205" y="2460"/>
              <a:ext cx="283"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0" name="Text Box 39"/>
            <p:cNvSpPr txBox="1">
              <a:spLocks noChangeArrowheads="1"/>
            </p:cNvSpPr>
            <p:nvPr/>
          </p:nvSpPr>
          <p:spPr bwMode="auto">
            <a:xfrm>
              <a:off x="4006" y="2499"/>
              <a:ext cx="6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50000"/>
                </a:spcBef>
                <a:spcAft>
                  <a:spcPct val="0"/>
                </a:spcAft>
                <a:buFontTx/>
                <a:buNone/>
              </a:pPr>
              <a:r>
                <a:rPr lang="en-US" altLang="en-US" sz="1800"/>
                <a:t>K</a:t>
              </a:r>
              <a:r>
                <a:rPr lang="en-US" altLang="en-US" sz="2400" baseline="-25000"/>
                <a:t>P-KDC</a:t>
              </a:r>
            </a:p>
          </p:txBody>
        </p:sp>
      </p:grpSp>
      <p:sp>
        <p:nvSpPr>
          <p:cNvPr id="69647" name="Oval 40"/>
          <p:cNvSpPr>
            <a:spLocks noChangeArrowheads="1"/>
          </p:cNvSpPr>
          <p:nvPr/>
        </p:nvSpPr>
        <p:spPr bwMode="auto">
          <a:xfrm>
            <a:off x="349250" y="3924300"/>
            <a:ext cx="1898650" cy="13858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69648" name="Text Box 41"/>
          <p:cNvSpPr txBox="1">
            <a:spLocks noChangeArrowheads="1"/>
          </p:cNvSpPr>
          <p:nvPr/>
        </p:nvSpPr>
        <p:spPr bwMode="auto">
          <a:xfrm>
            <a:off x="7683500" y="3467100"/>
            <a:ext cx="77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t>KDC</a:t>
            </a:r>
          </a:p>
        </p:txBody>
      </p:sp>
      <p:pic>
        <p:nvPicPr>
          <p:cNvPr id="7170" name="Picture 2" descr="gushi.tw/wp-content/uploads/Donald_Trump_August...">
            <a:extLst>
              <a:ext uri="{FF2B5EF4-FFF2-40B4-BE49-F238E27FC236}">
                <a16:creationId xmlns:a16="http://schemas.microsoft.com/office/drawing/2014/main" id="{6486FF54-CEC5-4D06-A832-56421B2F5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577" y="4000500"/>
            <a:ext cx="79907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30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628649" y="271419"/>
            <a:ext cx="7886700" cy="1325563"/>
          </a:xfrm>
        </p:spPr>
        <p:txBody>
          <a:bodyPr>
            <a:normAutofit/>
          </a:bodyPr>
          <a:lstStyle/>
          <a:p>
            <a:r>
              <a:rPr lang="zh-CN" altLang="en-US" sz="4000" dirty="0"/>
              <a:t>密钥分发中心</a:t>
            </a:r>
            <a:r>
              <a:rPr lang="en-US" altLang="en-US" sz="4000" dirty="0"/>
              <a:t>(KDC)</a:t>
            </a:r>
          </a:p>
        </p:txBody>
      </p:sp>
      <p:sp>
        <p:nvSpPr>
          <p:cNvPr id="2394124" name="Text Box 12"/>
          <p:cNvSpPr txBox="1">
            <a:spLocks noChangeArrowheads="1"/>
          </p:cNvSpPr>
          <p:nvPr/>
        </p:nvSpPr>
        <p:spPr bwMode="auto">
          <a:xfrm>
            <a:off x="677068" y="5443534"/>
            <a:ext cx="7789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zh-CN" sz="2400" dirty="0"/>
              <a:t>Alice</a:t>
            </a:r>
            <a:r>
              <a:rPr lang="zh-CN" altLang="en-US" sz="2400" dirty="0"/>
              <a:t>和</a:t>
            </a:r>
            <a:r>
              <a:rPr lang="en-US" altLang="zh-CN" sz="2400" dirty="0"/>
              <a:t>Bob</a:t>
            </a:r>
            <a:r>
              <a:rPr lang="zh-CN" altLang="en-US" sz="2400" dirty="0"/>
              <a:t>通信：将</a:t>
            </a:r>
            <a:r>
              <a:rPr lang="en-US" altLang="zh-CN" sz="2400" dirty="0"/>
              <a:t>R1</a:t>
            </a:r>
            <a:r>
              <a:rPr lang="zh-CN" altLang="en-US" sz="2400" dirty="0"/>
              <a:t>用作共享对称加密的</a:t>
            </a:r>
            <a:r>
              <a:rPr lang="en-US" altLang="en-US" sz="2400" i="1" dirty="0">
                <a:solidFill>
                  <a:srgbClr val="FF0000"/>
                </a:solidFill>
              </a:rPr>
              <a:t>session key</a:t>
            </a:r>
            <a:endParaRPr lang="en-US" altLang="en-US" sz="2400" dirty="0"/>
          </a:p>
        </p:txBody>
      </p:sp>
      <p:sp>
        <p:nvSpPr>
          <p:cNvPr id="71683" name="Text Box 13"/>
          <p:cNvSpPr txBox="1">
            <a:spLocks noChangeArrowheads="1"/>
          </p:cNvSpPr>
          <p:nvPr/>
        </p:nvSpPr>
        <p:spPr bwMode="auto">
          <a:xfrm>
            <a:off x="484981" y="1416261"/>
            <a:ext cx="8174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spcBef>
                <a:spcPct val="0"/>
              </a:spcBef>
              <a:spcAft>
                <a:spcPct val="0"/>
              </a:spcAft>
              <a:buFontTx/>
              <a:buNone/>
            </a:pPr>
            <a:r>
              <a:rPr lang="en-US" altLang="en-US" sz="2400" i="1" u="sng" dirty="0">
                <a:solidFill>
                  <a:srgbClr val="FF0000"/>
                </a:solidFill>
              </a:rPr>
              <a:t>Q:</a:t>
            </a:r>
            <a:r>
              <a:rPr lang="en-US" altLang="en-US" sz="2400" dirty="0"/>
              <a:t> </a:t>
            </a:r>
            <a:r>
              <a:rPr lang="en-US" altLang="zh-CN" sz="2400" dirty="0"/>
              <a:t>KDC</a:t>
            </a:r>
            <a:r>
              <a:rPr lang="zh-CN" altLang="en-US" sz="2400" dirty="0"/>
              <a:t>如何让</a:t>
            </a:r>
            <a:r>
              <a:rPr lang="en-US" altLang="zh-CN" sz="2400" dirty="0"/>
              <a:t>Bob</a:t>
            </a:r>
            <a:r>
              <a:rPr lang="zh-CN" altLang="en-US" sz="2400" dirty="0"/>
              <a:t>，</a:t>
            </a:r>
            <a:r>
              <a:rPr lang="en-US" altLang="zh-CN" sz="2400" dirty="0"/>
              <a:t>Alice</a:t>
            </a:r>
            <a:r>
              <a:rPr lang="zh-CN" altLang="en-US" sz="2400" dirty="0"/>
              <a:t>确定共享对称密钥以相互通信。</a:t>
            </a:r>
            <a:endParaRPr lang="en-US" altLang="en-US" sz="2400" dirty="0"/>
          </a:p>
        </p:txBody>
      </p:sp>
      <p:pic>
        <p:nvPicPr>
          <p:cNvPr id="716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41600"/>
            <a:ext cx="68580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71</a:t>
            </a:fld>
            <a:endParaRPr lang="en-US"/>
          </a:p>
        </p:txBody>
      </p:sp>
    </p:spTree>
    <p:extLst>
      <p:ext uri="{BB962C8B-B14F-4D97-AF65-F5344CB8AC3E}">
        <p14:creationId xmlns:p14="http://schemas.microsoft.com/office/powerpoint/2010/main" val="1287648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94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41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628650" y="365127"/>
            <a:ext cx="7886700" cy="1097914"/>
          </a:xfrm>
        </p:spPr>
        <p:txBody>
          <a:bodyPr>
            <a:normAutofit/>
          </a:bodyPr>
          <a:lstStyle/>
          <a:p>
            <a:pPr eaLnBrk="1" hangingPunct="1"/>
            <a:r>
              <a:rPr lang="zh-CN" altLang="en-US" sz="4000" dirty="0"/>
              <a:t>使用</a:t>
            </a:r>
            <a:r>
              <a:rPr lang="en-US" altLang="zh-CN" sz="4000" dirty="0"/>
              <a:t>KDC</a:t>
            </a:r>
            <a:r>
              <a:rPr lang="zh-CN" altLang="en-US" sz="4000" dirty="0"/>
              <a:t>的</a:t>
            </a:r>
            <a:r>
              <a:rPr lang="en-US" altLang="en-US" sz="4000" dirty="0"/>
              <a:t>Ticket </a:t>
            </a:r>
            <a:r>
              <a:rPr lang="zh-CN" altLang="en-US" sz="4000" dirty="0"/>
              <a:t>和标准</a:t>
            </a:r>
            <a:endParaRPr lang="en-US" altLang="en-US" sz="4000" dirty="0"/>
          </a:p>
        </p:txBody>
      </p:sp>
      <p:sp>
        <p:nvSpPr>
          <p:cNvPr id="2427907" name="Rectangle 3"/>
          <p:cNvSpPr>
            <a:spLocks noGrp="1" noChangeArrowheads="1"/>
          </p:cNvSpPr>
          <p:nvPr>
            <p:ph type="body" idx="1"/>
          </p:nvPr>
        </p:nvSpPr>
        <p:spPr>
          <a:xfrm>
            <a:off x="457200" y="1371600"/>
            <a:ext cx="8534400" cy="5029200"/>
          </a:xfrm>
        </p:spPr>
        <p:txBody>
          <a:bodyPr/>
          <a:lstStyle/>
          <a:p>
            <a:pPr eaLnBrk="1" hangingPunct="1">
              <a:lnSpc>
                <a:spcPct val="120000"/>
              </a:lnSpc>
            </a:pPr>
            <a:r>
              <a:rPr lang="en-US" altLang="en-US" dirty="0"/>
              <a:t>Ticket</a:t>
            </a:r>
          </a:p>
          <a:p>
            <a:pPr lvl="1" eaLnBrk="1" hangingPunct="1">
              <a:lnSpc>
                <a:spcPct val="120000"/>
              </a:lnSpc>
            </a:pPr>
            <a:r>
              <a:rPr lang="zh-CN" altLang="en-US" dirty="0"/>
              <a:t>在</a:t>
            </a:r>
            <a:r>
              <a:rPr lang="en-US" altLang="en-US" dirty="0"/>
              <a:t>K</a:t>
            </a:r>
            <a:r>
              <a:rPr lang="en-US" altLang="en-US" baseline="-25000" dirty="0"/>
              <a:t>A-KDC</a:t>
            </a:r>
            <a:r>
              <a:rPr lang="en-US" altLang="en-US" dirty="0"/>
              <a:t>(R1, K</a:t>
            </a:r>
            <a:r>
              <a:rPr lang="en-US" altLang="en-US" baseline="-25000" dirty="0"/>
              <a:t>B-KDC</a:t>
            </a:r>
            <a:r>
              <a:rPr lang="en-US" altLang="en-US" dirty="0"/>
              <a:t>(A,R1) )</a:t>
            </a:r>
            <a:r>
              <a:rPr lang="zh-CN" altLang="en-US" dirty="0"/>
              <a:t>中</a:t>
            </a:r>
            <a:r>
              <a:rPr lang="en-US" altLang="en-US" dirty="0"/>
              <a:t>, K</a:t>
            </a:r>
            <a:r>
              <a:rPr lang="en-US" altLang="en-US" baseline="-25000" dirty="0"/>
              <a:t>B-KDC</a:t>
            </a:r>
            <a:r>
              <a:rPr lang="en-US" altLang="en-US" dirty="0"/>
              <a:t>(A,R1) </a:t>
            </a:r>
            <a:r>
              <a:rPr lang="zh-CN" altLang="en-US" dirty="0"/>
              <a:t>也被称为</a:t>
            </a:r>
            <a:r>
              <a:rPr lang="en-US" altLang="en-US" dirty="0"/>
              <a:t>ticket</a:t>
            </a:r>
          </a:p>
          <a:p>
            <a:pPr lvl="1" eaLnBrk="1" hangingPunct="1">
              <a:lnSpc>
                <a:spcPct val="120000"/>
              </a:lnSpc>
            </a:pPr>
            <a:r>
              <a:rPr lang="en-US" altLang="zh-CN" dirty="0"/>
              <a:t>Ticket</a:t>
            </a:r>
            <a:r>
              <a:rPr lang="zh-CN" altLang="en-US" dirty="0"/>
              <a:t>具有有效期</a:t>
            </a:r>
            <a:r>
              <a:rPr lang="en-US" altLang="zh-CN" dirty="0"/>
              <a:t>(</a:t>
            </a:r>
            <a:r>
              <a:rPr lang="en-US" altLang="en-US" dirty="0"/>
              <a:t>expiration time</a:t>
            </a:r>
            <a:r>
              <a:rPr lang="en-US" altLang="zh-CN" dirty="0"/>
              <a:t>)</a:t>
            </a:r>
            <a:endParaRPr lang="en-US" altLang="en-US" dirty="0"/>
          </a:p>
          <a:p>
            <a:pPr>
              <a:lnSpc>
                <a:spcPct val="120000"/>
              </a:lnSpc>
            </a:pPr>
            <a:r>
              <a:rPr lang="en-US" altLang="en-US" dirty="0"/>
              <a:t>KDC </a:t>
            </a:r>
            <a:r>
              <a:rPr lang="zh-CN" altLang="en-US" dirty="0"/>
              <a:t>在</a:t>
            </a:r>
            <a:r>
              <a:rPr lang="en-US" altLang="en-US" dirty="0"/>
              <a:t> Kerberos</a:t>
            </a:r>
            <a:r>
              <a:rPr lang="zh-CN" altLang="en-US" dirty="0"/>
              <a:t>中使用</a:t>
            </a:r>
            <a:r>
              <a:rPr lang="en-US" altLang="en-US" dirty="0"/>
              <a:t>: </a:t>
            </a:r>
            <a:r>
              <a:rPr lang="zh-CN" altLang="en-US" dirty="0"/>
              <a:t>基于共享密钥的认证标准</a:t>
            </a:r>
            <a:endParaRPr lang="en-US" altLang="zh-CN" dirty="0"/>
          </a:p>
          <a:p>
            <a:pPr lvl="1">
              <a:lnSpc>
                <a:spcPct val="120000"/>
              </a:lnSpc>
            </a:pPr>
            <a:r>
              <a:rPr lang="zh-CN" altLang="en-US" dirty="0"/>
              <a:t>用户注册密码</a:t>
            </a:r>
            <a:endParaRPr lang="en-US" altLang="zh-CN" dirty="0"/>
          </a:p>
          <a:p>
            <a:pPr lvl="1">
              <a:lnSpc>
                <a:spcPct val="120000"/>
              </a:lnSpc>
            </a:pPr>
            <a:r>
              <a:rPr lang="zh-CN" altLang="en-US" dirty="0"/>
              <a:t>从密码派生共享密钥</a:t>
            </a:r>
            <a:endParaRPr lang="en-US" altLang="zh-CN" dirty="0"/>
          </a:p>
        </p:txBody>
      </p:sp>
      <p:sp>
        <p:nvSpPr>
          <p:cNvPr id="3" name="Slide Number Placeholder 2"/>
          <p:cNvSpPr>
            <a:spLocks noGrp="1"/>
          </p:cNvSpPr>
          <p:nvPr>
            <p:ph type="sldNum" sz="quarter" idx="12"/>
          </p:nvPr>
        </p:nvSpPr>
        <p:spPr/>
        <p:txBody>
          <a:bodyPr/>
          <a:lstStyle/>
          <a:p>
            <a:fld id="{297DE729-F9B5-6B4A-8061-A00ED75EC337}" type="slidenum">
              <a:rPr lang="en-US" smtClean="0"/>
              <a:t>72</a:t>
            </a:fld>
            <a:endParaRPr lang="en-US"/>
          </a:p>
        </p:txBody>
      </p:sp>
    </p:spTree>
    <p:extLst>
      <p:ext uri="{BB962C8B-B14F-4D97-AF65-F5344CB8AC3E}">
        <p14:creationId xmlns:p14="http://schemas.microsoft.com/office/powerpoint/2010/main" val="1112813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7907">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27907">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27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90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76200"/>
            <a:ext cx="8229600" cy="1143000"/>
          </a:xfrm>
        </p:spPr>
        <p:txBody>
          <a:bodyPr>
            <a:normAutofit/>
          </a:bodyPr>
          <a:lstStyle/>
          <a:p>
            <a:r>
              <a:rPr lang="en-AU" altLang="en-US" sz="4000" dirty="0"/>
              <a:t>Kerberos</a:t>
            </a:r>
          </a:p>
        </p:txBody>
      </p:sp>
      <p:sp>
        <p:nvSpPr>
          <p:cNvPr id="74754" name="Rectangle 3"/>
          <p:cNvSpPr>
            <a:spLocks noGrp="1" noChangeArrowheads="1"/>
          </p:cNvSpPr>
          <p:nvPr>
            <p:ph type="body" idx="1"/>
          </p:nvPr>
        </p:nvSpPr>
        <p:spPr>
          <a:xfrm>
            <a:off x="457200" y="1219200"/>
            <a:ext cx="8229600" cy="5638800"/>
          </a:xfrm>
        </p:spPr>
        <p:txBody>
          <a:bodyPr/>
          <a:lstStyle/>
          <a:p>
            <a:pPr>
              <a:lnSpc>
                <a:spcPct val="110000"/>
              </a:lnSpc>
            </a:pPr>
            <a:r>
              <a:rPr lang="zh-CN" altLang="en-US" dirty="0"/>
              <a:t>来自</a:t>
            </a:r>
            <a:r>
              <a:rPr lang="en-US" altLang="zh-CN" dirty="0"/>
              <a:t>MIT</a:t>
            </a:r>
            <a:r>
              <a:rPr lang="zh-CN" altLang="en-US" dirty="0"/>
              <a:t>的可信密钥服务器系统</a:t>
            </a:r>
            <a:endParaRPr lang="en-US" altLang="zh-CN" dirty="0"/>
          </a:p>
          <a:p>
            <a:pPr lvl="1">
              <a:lnSpc>
                <a:spcPct val="110000"/>
              </a:lnSpc>
            </a:pPr>
            <a:r>
              <a:rPr lang="zh-CN" altLang="en-US" dirty="0"/>
              <a:t>最著名和最广泛实施的</a:t>
            </a:r>
            <a:r>
              <a:rPr lang="zh-CN" altLang="en-US" b="1" dirty="0"/>
              <a:t>可信第三方</a:t>
            </a:r>
            <a:r>
              <a:rPr lang="zh-CN" altLang="en-US" dirty="0"/>
              <a:t>密钥分发系统 </a:t>
            </a:r>
            <a:endParaRPr lang="en-US" altLang="zh-CN" dirty="0"/>
          </a:p>
          <a:p>
            <a:pPr>
              <a:lnSpc>
                <a:spcPct val="110000"/>
              </a:lnSpc>
            </a:pPr>
            <a:r>
              <a:rPr lang="zh-CN" altLang="en-US" dirty="0"/>
              <a:t>在分布式网络中提供集中式的基于对称密钥的第三方认证</a:t>
            </a:r>
            <a:endParaRPr lang="en-US" altLang="zh-CN" dirty="0"/>
          </a:p>
          <a:p>
            <a:pPr lvl="1">
              <a:lnSpc>
                <a:spcPct val="110000"/>
              </a:lnSpc>
            </a:pPr>
            <a:r>
              <a:rPr lang="zh-CN" altLang="en-US" sz="2200" dirty="0"/>
              <a:t>允许用户访问通过网络的分布式服务</a:t>
            </a:r>
            <a:endParaRPr lang="en-US" altLang="zh-CN" sz="2200" dirty="0"/>
          </a:p>
          <a:p>
            <a:pPr lvl="1">
              <a:lnSpc>
                <a:spcPct val="110000"/>
              </a:lnSpc>
            </a:pPr>
            <a:r>
              <a:rPr lang="zh-CN" altLang="en-US" sz="2200" dirty="0"/>
              <a:t>无需信任所有站点</a:t>
            </a:r>
            <a:endParaRPr lang="en-US" altLang="zh-CN" sz="2200" dirty="0"/>
          </a:p>
          <a:p>
            <a:pPr lvl="1">
              <a:lnSpc>
                <a:spcPct val="110000"/>
              </a:lnSpc>
            </a:pPr>
            <a:r>
              <a:rPr lang="zh-CN" altLang="en-US" sz="2200" dirty="0"/>
              <a:t>而是全部信任中央认证服务器</a:t>
            </a:r>
            <a:endParaRPr lang="en-AU" altLang="en-US" sz="2200" dirty="0"/>
          </a:p>
          <a:p>
            <a:pPr>
              <a:lnSpc>
                <a:spcPct val="110000"/>
              </a:lnSpc>
            </a:pPr>
            <a:r>
              <a:rPr lang="zh-CN" altLang="en-US" dirty="0"/>
              <a:t>两个版本</a:t>
            </a:r>
            <a:r>
              <a:rPr lang="en-AU" altLang="en-US" dirty="0"/>
              <a:t>: </a:t>
            </a:r>
            <a:r>
              <a:rPr lang="en-US" altLang="zh-CN" dirty="0"/>
              <a:t>V</a:t>
            </a:r>
            <a:r>
              <a:rPr lang="en-AU" altLang="en-US" dirty="0"/>
              <a:t>4 &amp; </a:t>
            </a:r>
            <a:r>
              <a:rPr lang="en-US" altLang="zh-CN"/>
              <a:t>V</a:t>
            </a:r>
            <a:r>
              <a:rPr lang="en-AU" altLang="en-US"/>
              <a:t>5</a:t>
            </a:r>
            <a:endParaRPr lang="en-AU" altLang="en-US" dirty="0"/>
          </a:p>
          <a:p>
            <a:pPr>
              <a:lnSpc>
                <a:spcPct val="110000"/>
              </a:lnSpc>
            </a:pPr>
            <a:r>
              <a:rPr lang="zh-CN" altLang="en-US" dirty="0"/>
              <a:t>广泛使用</a:t>
            </a:r>
            <a:endParaRPr lang="en-US" altLang="zh-CN" dirty="0"/>
          </a:p>
          <a:p>
            <a:pPr lvl="1">
              <a:lnSpc>
                <a:spcPct val="110000"/>
              </a:lnSpc>
            </a:pPr>
            <a:r>
              <a:rPr lang="en-AU" altLang="en-US" sz="2200" dirty="0"/>
              <a:t> Red Hat 7.2 and Windows Server 2003 or higher</a:t>
            </a:r>
          </a:p>
        </p:txBody>
      </p:sp>
      <p:sp>
        <p:nvSpPr>
          <p:cNvPr id="3" name="Slide Number Placeholder 2"/>
          <p:cNvSpPr>
            <a:spLocks noGrp="1"/>
          </p:cNvSpPr>
          <p:nvPr>
            <p:ph type="sldNum" sz="quarter" idx="12"/>
          </p:nvPr>
        </p:nvSpPr>
        <p:spPr/>
        <p:txBody>
          <a:bodyPr/>
          <a:lstStyle/>
          <a:p>
            <a:fld id="{297DE729-F9B5-6B4A-8061-A00ED75EC337}" type="slidenum">
              <a:rPr lang="en-US" smtClean="0"/>
              <a:t>73</a:t>
            </a:fld>
            <a:endParaRPr lang="en-US"/>
          </a:p>
        </p:txBody>
      </p:sp>
    </p:spTree>
    <p:extLst>
      <p:ext uri="{BB962C8B-B14F-4D97-AF65-F5344CB8AC3E}">
        <p14:creationId xmlns:p14="http://schemas.microsoft.com/office/powerpoint/2010/main" val="6285389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reeform 2"/>
          <p:cNvSpPr>
            <a:spLocks/>
          </p:cNvSpPr>
          <p:nvPr/>
        </p:nvSpPr>
        <p:spPr bwMode="auto">
          <a:xfrm>
            <a:off x="4432300" y="2616410"/>
            <a:ext cx="3429000" cy="2844800"/>
          </a:xfrm>
          <a:custGeom>
            <a:avLst/>
            <a:gdLst>
              <a:gd name="T0" fmla="*/ 2147483646 w 2160"/>
              <a:gd name="T1" fmla="*/ 2147483646 h 1792"/>
              <a:gd name="T2" fmla="*/ 2147483646 w 2160"/>
              <a:gd name="T3" fmla="*/ 2147483646 h 1792"/>
              <a:gd name="T4" fmla="*/ 2147483646 w 2160"/>
              <a:gd name="T5" fmla="*/ 2147483646 h 1792"/>
              <a:gd name="T6" fmla="*/ 2147483646 w 2160"/>
              <a:gd name="T7" fmla="*/ 2147483646 h 1792"/>
              <a:gd name="T8" fmla="*/ 2147483646 w 2160"/>
              <a:gd name="T9" fmla="*/ 2147483646 h 1792"/>
              <a:gd name="T10" fmla="*/ 2147483646 w 2160"/>
              <a:gd name="T11" fmla="*/ 2147483646 h 1792"/>
              <a:gd name="T12" fmla="*/ 2147483646 w 2160"/>
              <a:gd name="T13" fmla="*/ 2147483646 h 1792"/>
              <a:gd name="T14" fmla="*/ 2147483646 w 2160"/>
              <a:gd name="T15" fmla="*/ 2147483646 h 1792"/>
              <a:gd name="T16" fmla="*/ 0 60000 65536"/>
              <a:gd name="T17" fmla="*/ 0 60000 65536"/>
              <a:gd name="T18" fmla="*/ 0 60000 65536"/>
              <a:gd name="T19" fmla="*/ 0 60000 65536"/>
              <a:gd name="T20" fmla="*/ 0 60000 65536"/>
              <a:gd name="T21" fmla="*/ 0 60000 65536"/>
              <a:gd name="T22" fmla="*/ 0 60000 65536"/>
              <a:gd name="T23" fmla="*/ 0 60000 65536"/>
              <a:gd name="T24" fmla="*/ 0 w 2160"/>
              <a:gd name="T25" fmla="*/ 0 h 1792"/>
              <a:gd name="T26" fmla="*/ 2160 w 2160"/>
              <a:gd name="T27" fmla="*/ 1792 h 17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 h="1792">
                <a:moveTo>
                  <a:pt x="1096" y="120"/>
                </a:moveTo>
                <a:cubicBezTo>
                  <a:pt x="928" y="240"/>
                  <a:pt x="1016" y="656"/>
                  <a:pt x="856" y="792"/>
                </a:cubicBezTo>
                <a:cubicBezTo>
                  <a:pt x="696" y="928"/>
                  <a:pt x="248" y="792"/>
                  <a:pt x="136" y="936"/>
                </a:cubicBezTo>
                <a:cubicBezTo>
                  <a:pt x="24" y="1080"/>
                  <a:pt x="0" y="1544"/>
                  <a:pt x="184" y="1656"/>
                </a:cubicBezTo>
                <a:cubicBezTo>
                  <a:pt x="368" y="1768"/>
                  <a:pt x="928" y="1792"/>
                  <a:pt x="1240" y="1608"/>
                </a:cubicBezTo>
                <a:cubicBezTo>
                  <a:pt x="1552" y="1424"/>
                  <a:pt x="1952" y="808"/>
                  <a:pt x="2056" y="552"/>
                </a:cubicBezTo>
                <a:cubicBezTo>
                  <a:pt x="2160" y="296"/>
                  <a:pt x="2024" y="144"/>
                  <a:pt x="1864" y="72"/>
                </a:cubicBezTo>
                <a:cubicBezTo>
                  <a:pt x="1704" y="0"/>
                  <a:pt x="1264" y="0"/>
                  <a:pt x="1096" y="120"/>
                </a:cubicBezTo>
                <a:close/>
              </a:path>
            </a:pathLst>
          </a:custGeom>
          <a:noFill/>
          <a:ln w="12700">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803" name="Rectangle 3"/>
          <p:cNvSpPr>
            <a:spLocks noGrp="1" noChangeArrowheads="1"/>
          </p:cNvSpPr>
          <p:nvPr>
            <p:ph type="title"/>
          </p:nvPr>
        </p:nvSpPr>
        <p:spPr>
          <a:xfrm>
            <a:off x="406400" y="228600"/>
            <a:ext cx="8432800" cy="914400"/>
          </a:xfrm>
          <a:noFill/>
        </p:spPr>
        <p:txBody>
          <a:bodyPr lIns="92075" tIns="46038" rIns="92075" bIns="46038">
            <a:normAutofit/>
          </a:bodyPr>
          <a:lstStyle/>
          <a:p>
            <a:r>
              <a:rPr lang="en-US" altLang="en-US" sz="4000" dirty="0"/>
              <a:t>Two-Step </a:t>
            </a:r>
            <a:r>
              <a:rPr lang="zh-CN" altLang="en-US" sz="4000" dirty="0"/>
              <a:t>认证</a:t>
            </a:r>
            <a:endParaRPr lang="en-US" altLang="en-US" sz="4000" dirty="0"/>
          </a:p>
        </p:txBody>
      </p:sp>
      <p:pic>
        <p:nvPicPr>
          <p:cNvPr id="76804" name="Picture 4" descr="PE0374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384760"/>
            <a:ext cx="592138"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kerbe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43423"/>
            <a:ext cx="990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15142" name="Line 6"/>
          <p:cNvSpPr>
            <a:spLocks noChangeShapeType="1"/>
          </p:cNvSpPr>
          <p:nvPr/>
        </p:nvSpPr>
        <p:spPr bwMode="auto">
          <a:xfrm flipH="1">
            <a:off x="1905000" y="3300623"/>
            <a:ext cx="4343400" cy="45720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143" name="Text Box 7"/>
          <p:cNvSpPr txBox="1">
            <a:spLocks noChangeArrowheads="1"/>
          </p:cNvSpPr>
          <p:nvPr/>
        </p:nvSpPr>
        <p:spPr bwMode="auto">
          <a:xfrm>
            <a:off x="3276600" y="3421273"/>
            <a:ext cx="2109788" cy="325437"/>
          </a:xfrm>
          <a:prstGeom prst="rect">
            <a:avLst/>
          </a:prstGeom>
          <a:solidFill>
            <a:srgbClr val="99CCFF"/>
          </a:solidFill>
          <a:ln w="38100">
            <a:solidFill>
              <a:srgbClr val="00FF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600">
                <a:solidFill>
                  <a:srgbClr val="000000"/>
                </a:solidFill>
                <a:latin typeface="Tahoma" charset="0"/>
              </a:rPr>
              <a:t>Encrypted TGS ticket</a:t>
            </a:r>
          </a:p>
        </p:txBody>
      </p:sp>
      <p:sp>
        <p:nvSpPr>
          <p:cNvPr id="76808" name="Text Box 8"/>
          <p:cNvSpPr txBox="1">
            <a:spLocks noChangeArrowheads="1"/>
          </p:cNvSpPr>
          <p:nvPr/>
        </p:nvSpPr>
        <p:spPr bwMode="auto">
          <a:xfrm>
            <a:off x="609600" y="3079960"/>
            <a:ext cx="1585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2000">
                <a:latin typeface="Tahoma" charset="0"/>
              </a:rPr>
              <a:t>Joe the User</a:t>
            </a:r>
          </a:p>
        </p:txBody>
      </p:sp>
      <p:sp>
        <p:nvSpPr>
          <p:cNvPr id="1115145" name="Line 9"/>
          <p:cNvSpPr>
            <a:spLocks noChangeShapeType="1"/>
          </p:cNvSpPr>
          <p:nvPr/>
        </p:nvSpPr>
        <p:spPr bwMode="auto">
          <a:xfrm flipV="1">
            <a:off x="1981200" y="2995823"/>
            <a:ext cx="4343400" cy="45720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6810" name="Text Box 10"/>
          <p:cNvSpPr txBox="1">
            <a:spLocks noChangeArrowheads="1"/>
          </p:cNvSpPr>
          <p:nvPr/>
        </p:nvSpPr>
        <p:spPr bwMode="auto">
          <a:xfrm>
            <a:off x="5770563" y="3721310"/>
            <a:ext cx="17510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800">
                <a:latin typeface="Tahoma" charset="0"/>
              </a:rPr>
              <a:t>Key distribution</a:t>
            </a:r>
          </a:p>
          <a:p>
            <a:pPr algn="ctr" eaLnBrk="1" hangingPunct="1">
              <a:lnSpc>
                <a:spcPct val="80000"/>
              </a:lnSpc>
              <a:spcBef>
                <a:spcPct val="0"/>
              </a:spcBef>
              <a:spcAft>
                <a:spcPct val="0"/>
              </a:spcAft>
              <a:buFontTx/>
              <a:buNone/>
            </a:pPr>
            <a:r>
              <a:rPr lang="en-US" altLang="en-US" sz="1800">
                <a:latin typeface="Tahoma" charset="0"/>
              </a:rPr>
              <a:t>center (KDC)</a:t>
            </a:r>
          </a:p>
        </p:txBody>
      </p:sp>
      <p:sp>
        <p:nvSpPr>
          <p:cNvPr id="1115147" name="Text Box 11"/>
          <p:cNvSpPr txBox="1">
            <a:spLocks noChangeArrowheads="1"/>
          </p:cNvSpPr>
          <p:nvPr/>
        </p:nvSpPr>
        <p:spPr bwMode="auto">
          <a:xfrm>
            <a:off x="3148013" y="2940260"/>
            <a:ext cx="2143125" cy="290513"/>
          </a:xfrm>
          <a:prstGeom prst="rect">
            <a:avLst/>
          </a:prstGeom>
          <a:solidFill>
            <a:srgbClr val="99CCFF"/>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solidFill>
                  <a:srgbClr val="000000"/>
                </a:solidFill>
                <a:latin typeface="Tahoma" charset="0"/>
              </a:rPr>
              <a:t>USER=Joe; service=TGS</a:t>
            </a:r>
          </a:p>
        </p:txBody>
      </p:sp>
      <p:sp>
        <p:nvSpPr>
          <p:cNvPr id="76812" name="Rectangle 12"/>
          <p:cNvSpPr>
            <a:spLocks noChangeArrowheads="1"/>
          </p:cNvSpPr>
          <p:nvPr/>
        </p:nvSpPr>
        <p:spPr bwMode="auto">
          <a:xfrm>
            <a:off x="489743" y="1280319"/>
            <a:ext cx="83169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nSpc>
                <a:spcPct val="120000"/>
              </a:lnSpc>
              <a:spcBef>
                <a:spcPct val="0"/>
              </a:spcBef>
              <a:spcAft>
                <a:spcPct val="0"/>
              </a:spcAft>
            </a:pPr>
            <a:r>
              <a:rPr kumimoji="1" lang="zh-CN" altLang="en-US" sz="2400" dirty="0">
                <a:latin typeface="Arial" charset="0"/>
              </a:rPr>
              <a:t>向</a:t>
            </a:r>
            <a:r>
              <a:rPr kumimoji="1" lang="en-US" altLang="zh-CN" sz="2400" dirty="0">
                <a:latin typeface="Arial" charset="0"/>
              </a:rPr>
              <a:t>KDC</a:t>
            </a:r>
            <a:r>
              <a:rPr kumimoji="1" lang="zh-CN" altLang="en-US" sz="2400" dirty="0">
                <a:latin typeface="Arial" charset="0"/>
              </a:rPr>
              <a:t>证明身份一次，以获得特殊的</a:t>
            </a:r>
            <a:r>
              <a:rPr kumimoji="1" lang="en-US" altLang="zh-CN" sz="2400" dirty="0">
                <a:latin typeface="Arial" charset="0"/>
              </a:rPr>
              <a:t>TGS</a:t>
            </a:r>
            <a:r>
              <a:rPr kumimoji="1" lang="zh-CN" altLang="en-US" sz="2400" dirty="0">
                <a:latin typeface="Arial" charset="0"/>
              </a:rPr>
              <a:t> </a:t>
            </a:r>
            <a:r>
              <a:rPr kumimoji="1" lang="en-US" altLang="zh-CN" sz="2400" dirty="0">
                <a:latin typeface="Arial" charset="0"/>
              </a:rPr>
              <a:t>ticket</a:t>
            </a:r>
          </a:p>
          <a:p>
            <a:pPr>
              <a:lnSpc>
                <a:spcPct val="120000"/>
              </a:lnSpc>
              <a:spcBef>
                <a:spcPct val="0"/>
              </a:spcBef>
              <a:spcAft>
                <a:spcPct val="0"/>
              </a:spcAft>
            </a:pPr>
            <a:r>
              <a:rPr kumimoji="1" lang="zh-CN" altLang="en-US" sz="2400" dirty="0">
                <a:latin typeface="Arial" charset="0"/>
              </a:rPr>
              <a:t>使用</a:t>
            </a:r>
            <a:r>
              <a:rPr kumimoji="1" lang="en-US" altLang="zh-CN" sz="2400" dirty="0">
                <a:latin typeface="Arial" charset="0"/>
              </a:rPr>
              <a:t>TGS</a:t>
            </a:r>
            <a:r>
              <a:rPr kumimoji="1" lang="zh-CN" altLang="en-US" sz="2400" dirty="0">
                <a:latin typeface="Arial" charset="0"/>
              </a:rPr>
              <a:t> </a:t>
            </a:r>
            <a:r>
              <a:rPr kumimoji="1" lang="en-US" altLang="zh-CN" sz="2400" dirty="0">
                <a:latin typeface="Arial" charset="0"/>
              </a:rPr>
              <a:t>ticket</a:t>
            </a:r>
            <a:r>
              <a:rPr kumimoji="1" lang="zh-CN" altLang="en-US" sz="2400" dirty="0">
                <a:latin typeface="Arial" charset="0"/>
              </a:rPr>
              <a:t>服务获取任何网络服务的</a:t>
            </a:r>
            <a:r>
              <a:rPr kumimoji="1" lang="en-US" altLang="zh-CN" sz="2400" dirty="0">
                <a:latin typeface="Arial" charset="0"/>
              </a:rPr>
              <a:t>tickets</a:t>
            </a:r>
            <a:endParaRPr kumimoji="1" lang="en-US" altLang="en-US" sz="2400" dirty="0">
              <a:latin typeface="Arial" charset="0"/>
            </a:endParaRPr>
          </a:p>
        </p:txBody>
      </p:sp>
      <p:sp>
        <p:nvSpPr>
          <p:cNvPr id="1115149" name="Lock"/>
          <p:cNvSpPr>
            <a:spLocks noEditPoints="1" noChangeArrowheads="1"/>
          </p:cNvSpPr>
          <p:nvPr/>
        </p:nvSpPr>
        <p:spPr bwMode="auto">
          <a:xfrm>
            <a:off x="5218113" y="3586373"/>
            <a:ext cx="244475" cy="32385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66FF33"/>
          </a:solidFill>
          <a:ln w="38100">
            <a:solidFill>
              <a:srgbClr val="000000"/>
            </a:solidFill>
            <a:miter lim="800000"/>
            <a:headEnd/>
            <a:tailEnd/>
          </a:ln>
        </p:spPr>
        <p:txBody>
          <a:bodyPr/>
          <a:lstStyle/>
          <a:p>
            <a:endParaRPr lang="en-US"/>
          </a:p>
        </p:txBody>
      </p:sp>
      <p:pic>
        <p:nvPicPr>
          <p:cNvPr id="76814" name="Picture 14" descr="BS00740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8" y="3568910"/>
            <a:ext cx="530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15" descr="j01974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5397710"/>
            <a:ext cx="4651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6" name="Text Box 16"/>
          <p:cNvSpPr txBox="1">
            <a:spLocks noChangeArrowheads="1"/>
          </p:cNvSpPr>
          <p:nvPr/>
        </p:nvSpPr>
        <p:spPr bwMode="auto">
          <a:xfrm>
            <a:off x="5943600" y="5397710"/>
            <a:ext cx="2470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800">
                <a:latin typeface="Tahoma" charset="0"/>
              </a:rPr>
              <a:t>File server, printer,</a:t>
            </a:r>
          </a:p>
          <a:p>
            <a:pPr eaLnBrk="1" hangingPunct="1">
              <a:lnSpc>
                <a:spcPct val="80000"/>
              </a:lnSpc>
              <a:spcBef>
                <a:spcPct val="0"/>
              </a:spcBef>
              <a:spcAft>
                <a:spcPct val="0"/>
              </a:spcAft>
              <a:buFontTx/>
              <a:buNone/>
            </a:pPr>
            <a:r>
              <a:rPr lang="en-US" altLang="en-US" sz="1800">
                <a:latin typeface="Tahoma" charset="0"/>
              </a:rPr>
              <a:t>other network services</a:t>
            </a:r>
          </a:p>
        </p:txBody>
      </p:sp>
      <p:sp>
        <p:nvSpPr>
          <p:cNvPr id="1115153" name="Line 17"/>
          <p:cNvSpPr>
            <a:spLocks noChangeShapeType="1"/>
          </p:cNvSpPr>
          <p:nvPr/>
        </p:nvSpPr>
        <p:spPr bwMode="auto">
          <a:xfrm flipH="1" flipV="1">
            <a:off x="1658938" y="4519823"/>
            <a:ext cx="3141662" cy="519112"/>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154" name="Freeform 18"/>
          <p:cNvSpPr>
            <a:spLocks/>
          </p:cNvSpPr>
          <p:nvPr/>
        </p:nvSpPr>
        <p:spPr bwMode="auto">
          <a:xfrm>
            <a:off x="1517650" y="4996073"/>
            <a:ext cx="3765550" cy="652462"/>
          </a:xfrm>
          <a:custGeom>
            <a:avLst/>
            <a:gdLst>
              <a:gd name="T0" fmla="*/ 0 w 2372"/>
              <a:gd name="T1" fmla="*/ 0 h 411"/>
              <a:gd name="T2" fmla="*/ 2147483646 w 2372"/>
              <a:gd name="T3" fmla="*/ 2147483646 h 411"/>
              <a:gd name="T4" fmla="*/ 2147483646 w 2372"/>
              <a:gd name="T5" fmla="*/ 2147483646 h 411"/>
              <a:gd name="T6" fmla="*/ 0 60000 65536"/>
              <a:gd name="T7" fmla="*/ 0 60000 65536"/>
              <a:gd name="T8" fmla="*/ 0 60000 65536"/>
              <a:gd name="T9" fmla="*/ 0 w 2372"/>
              <a:gd name="T10" fmla="*/ 0 h 411"/>
              <a:gd name="T11" fmla="*/ 2372 w 2372"/>
              <a:gd name="T12" fmla="*/ 411 h 411"/>
            </a:gdLst>
            <a:ahLst/>
            <a:cxnLst>
              <a:cxn ang="T6">
                <a:pos x="T0" y="T1"/>
              </a:cxn>
              <a:cxn ang="T7">
                <a:pos x="T2" y="T3"/>
              </a:cxn>
              <a:cxn ang="T8">
                <a:pos x="T4" y="T5"/>
              </a:cxn>
            </a:cxnLst>
            <a:rect l="T9" t="T10" r="T11" b="T12"/>
            <a:pathLst>
              <a:path w="2372" h="411">
                <a:moveTo>
                  <a:pt x="0" y="0"/>
                </a:moveTo>
                <a:lnTo>
                  <a:pt x="292" y="232"/>
                </a:lnTo>
                <a:lnTo>
                  <a:pt x="2372" y="411"/>
                </a:lnTo>
              </a:path>
            </a:pathLst>
          </a:custGeom>
          <a:noFill/>
          <a:ln w="28575">
            <a:solidFill>
              <a:schemeClr val="tx1"/>
            </a:solidFill>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76819" name="Group 19"/>
          <p:cNvGrpSpPr>
            <a:grpSpLocks noChangeAspect="1"/>
          </p:cNvGrpSpPr>
          <p:nvPr/>
        </p:nvGrpSpPr>
        <p:grpSpPr bwMode="auto">
          <a:xfrm>
            <a:off x="5726113" y="4989723"/>
            <a:ext cx="522287" cy="255587"/>
            <a:chOff x="1410" y="2496"/>
            <a:chExt cx="414" cy="203"/>
          </a:xfrm>
        </p:grpSpPr>
        <p:sp>
          <p:nvSpPr>
            <p:cNvPr id="76869" name="AutoShape 20"/>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870" name="Freeform 21"/>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1" name="Freeform 22"/>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2" name="Freeform 23"/>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3" name="Freeform 24"/>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4" name="Freeform 25"/>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5" name="Freeform 26"/>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6" name="Freeform 27"/>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7" name="Freeform 28"/>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8" name="Freeform 29"/>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79" name="Freeform 30"/>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80" name="Freeform 31"/>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81" name="Freeform 32"/>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82" name="Freeform 33"/>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83" name="Freeform 34"/>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84" name="Freeform 35"/>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6820" name="Group 36"/>
          <p:cNvGrpSpPr>
            <a:grpSpLocks noChangeAspect="1"/>
          </p:cNvGrpSpPr>
          <p:nvPr/>
        </p:nvGrpSpPr>
        <p:grpSpPr bwMode="auto">
          <a:xfrm>
            <a:off x="5878513" y="5904123"/>
            <a:ext cx="522287" cy="255587"/>
            <a:chOff x="1410" y="2496"/>
            <a:chExt cx="414" cy="203"/>
          </a:xfrm>
        </p:grpSpPr>
        <p:sp>
          <p:nvSpPr>
            <p:cNvPr id="76853" name="AutoShape 37"/>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854" name="Freeform 38"/>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5" name="Freeform 39"/>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6" name="Freeform 40"/>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7" name="Freeform 41"/>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8" name="Freeform 42"/>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9" name="Freeform 43"/>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0" name="Freeform 44"/>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1" name="Freeform 45"/>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2" name="Freeform 46"/>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3" name="Freeform 47"/>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4" name="Freeform 48"/>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5" name="Freeform 49"/>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6" name="Freeform 50"/>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7" name="Freeform 51"/>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68" name="Freeform 52"/>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6821" name="Group 53"/>
          <p:cNvGrpSpPr>
            <a:grpSpLocks noChangeAspect="1"/>
          </p:cNvGrpSpPr>
          <p:nvPr/>
        </p:nvGrpSpPr>
        <p:grpSpPr bwMode="auto">
          <a:xfrm>
            <a:off x="304800" y="4062623"/>
            <a:ext cx="522288" cy="255587"/>
            <a:chOff x="1410" y="2496"/>
            <a:chExt cx="414" cy="203"/>
          </a:xfrm>
        </p:grpSpPr>
        <p:sp>
          <p:nvSpPr>
            <p:cNvPr id="76837" name="AutoShape 54"/>
            <p:cNvSpPr>
              <a:spLocks noChangeAspect="1" noChangeArrowheads="1" noTextEdit="1"/>
            </p:cNvSpPr>
            <p:nvPr/>
          </p:nvSpPr>
          <p:spPr bwMode="auto">
            <a:xfrm>
              <a:off x="1410" y="2496"/>
              <a:ext cx="41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838" name="Freeform 55"/>
            <p:cNvSpPr>
              <a:spLocks/>
            </p:cNvSpPr>
            <p:nvPr/>
          </p:nvSpPr>
          <p:spPr bwMode="auto">
            <a:xfrm>
              <a:off x="1723" y="2615"/>
              <a:ext cx="72" cy="75"/>
            </a:xfrm>
            <a:custGeom>
              <a:avLst/>
              <a:gdLst>
                <a:gd name="T0" fmla="*/ 0 w 579"/>
                <a:gd name="T1" fmla="*/ 0 h 605"/>
                <a:gd name="T2" fmla="*/ 0 w 579"/>
                <a:gd name="T3" fmla="*/ 0 h 605"/>
                <a:gd name="T4" fmla="*/ 0 w 579"/>
                <a:gd name="T5" fmla="*/ 0 h 605"/>
                <a:gd name="T6" fmla="*/ 0 w 579"/>
                <a:gd name="T7" fmla="*/ 0 h 605"/>
                <a:gd name="T8" fmla="*/ 0 w 579"/>
                <a:gd name="T9" fmla="*/ 0 h 605"/>
                <a:gd name="T10" fmla="*/ 0 w 579"/>
                <a:gd name="T11" fmla="*/ 0 h 605"/>
                <a:gd name="T12" fmla="*/ 0 w 579"/>
                <a:gd name="T13" fmla="*/ 0 h 605"/>
                <a:gd name="T14" fmla="*/ 0 w 579"/>
                <a:gd name="T15" fmla="*/ 0 h 605"/>
                <a:gd name="T16" fmla="*/ 0 60000 65536"/>
                <a:gd name="T17" fmla="*/ 0 60000 65536"/>
                <a:gd name="T18" fmla="*/ 0 60000 65536"/>
                <a:gd name="T19" fmla="*/ 0 60000 65536"/>
                <a:gd name="T20" fmla="*/ 0 60000 65536"/>
                <a:gd name="T21" fmla="*/ 0 60000 65536"/>
                <a:gd name="T22" fmla="*/ 0 60000 65536"/>
                <a:gd name="T23" fmla="*/ 0 60000 65536"/>
                <a:gd name="T24" fmla="*/ 0 w 579"/>
                <a:gd name="T25" fmla="*/ 0 h 605"/>
                <a:gd name="T26" fmla="*/ 579 w 579"/>
                <a:gd name="T27" fmla="*/ 605 h 6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9" h="605">
                  <a:moveTo>
                    <a:pt x="136" y="12"/>
                  </a:moveTo>
                  <a:lnTo>
                    <a:pt x="136" y="309"/>
                  </a:lnTo>
                  <a:lnTo>
                    <a:pt x="0" y="314"/>
                  </a:lnTo>
                  <a:lnTo>
                    <a:pt x="12" y="605"/>
                  </a:lnTo>
                  <a:lnTo>
                    <a:pt x="567" y="599"/>
                  </a:lnTo>
                  <a:lnTo>
                    <a:pt x="579" y="0"/>
                  </a:lnTo>
                  <a:lnTo>
                    <a:pt x="136" y="12"/>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39" name="Freeform 56"/>
            <p:cNvSpPr>
              <a:spLocks/>
            </p:cNvSpPr>
            <p:nvPr/>
          </p:nvSpPr>
          <p:spPr bwMode="auto">
            <a:xfrm>
              <a:off x="1739" y="2618"/>
              <a:ext cx="54" cy="30"/>
            </a:xfrm>
            <a:custGeom>
              <a:avLst/>
              <a:gdLst>
                <a:gd name="T0" fmla="*/ 0 w 437"/>
                <a:gd name="T1" fmla="*/ 0 h 243"/>
                <a:gd name="T2" fmla="*/ 0 w 437"/>
                <a:gd name="T3" fmla="*/ 0 h 243"/>
                <a:gd name="T4" fmla="*/ 0 w 437"/>
                <a:gd name="T5" fmla="*/ 0 h 243"/>
                <a:gd name="T6" fmla="*/ 0 w 437"/>
                <a:gd name="T7" fmla="*/ 0 h 243"/>
                <a:gd name="T8" fmla="*/ 0 w 437"/>
                <a:gd name="T9" fmla="*/ 0 h 243"/>
                <a:gd name="T10" fmla="*/ 0 w 437"/>
                <a:gd name="T11" fmla="*/ 0 h 243"/>
                <a:gd name="T12" fmla="*/ 0 60000 65536"/>
                <a:gd name="T13" fmla="*/ 0 60000 65536"/>
                <a:gd name="T14" fmla="*/ 0 60000 65536"/>
                <a:gd name="T15" fmla="*/ 0 60000 65536"/>
                <a:gd name="T16" fmla="*/ 0 60000 65536"/>
                <a:gd name="T17" fmla="*/ 0 60000 65536"/>
                <a:gd name="T18" fmla="*/ 0 w 437"/>
                <a:gd name="T19" fmla="*/ 0 h 243"/>
                <a:gd name="T20" fmla="*/ 437 w 437"/>
                <a:gd name="T21" fmla="*/ 243 h 243"/>
              </a:gdLst>
              <a:ahLst/>
              <a:cxnLst>
                <a:cxn ang="T12">
                  <a:pos x="T0" y="T1"/>
                </a:cxn>
                <a:cxn ang="T13">
                  <a:pos x="T2" y="T3"/>
                </a:cxn>
                <a:cxn ang="T14">
                  <a:pos x="T4" y="T5"/>
                </a:cxn>
                <a:cxn ang="T15">
                  <a:pos x="T6" y="T7"/>
                </a:cxn>
                <a:cxn ang="T16">
                  <a:pos x="T8" y="T9"/>
                </a:cxn>
                <a:cxn ang="T17">
                  <a:pos x="T10" y="T11"/>
                </a:cxn>
              </a:cxnLst>
              <a:rect l="T18" t="T19" r="T20" b="T21"/>
              <a:pathLst>
                <a:path w="437" h="243">
                  <a:moveTo>
                    <a:pt x="0" y="18"/>
                  </a:moveTo>
                  <a:lnTo>
                    <a:pt x="35" y="243"/>
                  </a:lnTo>
                  <a:lnTo>
                    <a:pt x="437" y="243"/>
                  </a:lnTo>
                  <a:lnTo>
                    <a:pt x="396"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0" name="Freeform 57"/>
            <p:cNvSpPr>
              <a:spLocks/>
            </p:cNvSpPr>
            <p:nvPr/>
          </p:nvSpPr>
          <p:spPr bwMode="auto">
            <a:xfrm>
              <a:off x="1724" y="2669"/>
              <a:ext cx="72" cy="17"/>
            </a:xfrm>
            <a:custGeom>
              <a:avLst/>
              <a:gdLst>
                <a:gd name="T0" fmla="*/ 0 w 573"/>
                <a:gd name="T1" fmla="*/ 0 h 136"/>
                <a:gd name="T2" fmla="*/ 0 w 573"/>
                <a:gd name="T3" fmla="*/ 0 h 136"/>
                <a:gd name="T4" fmla="*/ 0 w 573"/>
                <a:gd name="T5" fmla="*/ 0 h 136"/>
                <a:gd name="T6" fmla="*/ 0 w 573"/>
                <a:gd name="T7" fmla="*/ 0 h 136"/>
                <a:gd name="T8" fmla="*/ 0 w 573"/>
                <a:gd name="T9" fmla="*/ 0 h 136"/>
                <a:gd name="T10" fmla="*/ 0 w 573"/>
                <a:gd name="T11" fmla="*/ 0 h 136"/>
                <a:gd name="T12" fmla="*/ 0 60000 65536"/>
                <a:gd name="T13" fmla="*/ 0 60000 65536"/>
                <a:gd name="T14" fmla="*/ 0 60000 65536"/>
                <a:gd name="T15" fmla="*/ 0 60000 65536"/>
                <a:gd name="T16" fmla="*/ 0 60000 65536"/>
                <a:gd name="T17" fmla="*/ 0 60000 65536"/>
                <a:gd name="T18" fmla="*/ 0 w 573"/>
                <a:gd name="T19" fmla="*/ 0 h 136"/>
                <a:gd name="T20" fmla="*/ 573 w 57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573" h="136">
                  <a:moveTo>
                    <a:pt x="24" y="0"/>
                  </a:moveTo>
                  <a:lnTo>
                    <a:pt x="573" y="0"/>
                  </a:lnTo>
                  <a:lnTo>
                    <a:pt x="555" y="136"/>
                  </a:lnTo>
                  <a:lnTo>
                    <a:pt x="0" y="119"/>
                  </a:lnTo>
                  <a:lnTo>
                    <a:pt x="24"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1" name="Freeform 58"/>
            <p:cNvSpPr>
              <a:spLocks/>
            </p:cNvSpPr>
            <p:nvPr/>
          </p:nvSpPr>
          <p:spPr bwMode="auto">
            <a:xfrm>
              <a:off x="1446" y="2508"/>
              <a:ext cx="67" cy="40"/>
            </a:xfrm>
            <a:custGeom>
              <a:avLst/>
              <a:gdLst>
                <a:gd name="T0" fmla="*/ 0 w 537"/>
                <a:gd name="T1" fmla="*/ 0 h 326"/>
                <a:gd name="T2" fmla="*/ 0 w 537"/>
                <a:gd name="T3" fmla="*/ 0 h 326"/>
                <a:gd name="T4" fmla="*/ 0 w 537"/>
                <a:gd name="T5" fmla="*/ 0 h 326"/>
                <a:gd name="T6" fmla="*/ 0 w 537"/>
                <a:gd name="T7" fmla="*/ 0 h 326"/>
                <a:gd name="T8" fmla="*/ 0 w 537"/>
                <a:gd name="T9" fmla="*/ 0 h 326"/>
                <a:gd name="T10" fmla="*/ 0 w 537"/>
                <a:gd name="T11" fmla="*/ 0 h 326"/>
                <a:gd name="T12" fmla="*/ 0 60000 65536"/>
                <a:gd name="T13" fmla="*/ 0 60000 65536"/>
                <a:gd name="T14" fmla="*/ 0 60000 65536"/>
                <a:gd name="T15" fmla="*/ 0 60000 65536"/>
                <a:gd name="T16" fmla="*/ 0 60000 65536"/>
                <a:gd name="T17" fmla="*/ 0 60000 65536"/>
                <a:gd name="T18" fmla="*/ 0 w 537"/>
                <a:gd name="T19" fmla="*/ 0 h 326"/>
                <a:gd name="T20" fmla="*/ 537 w 537"/>
                <a:gd name="T21" fmla="*/ 326 h 326"/>
              </a:gdLst>
              <a:ahLst/>
              <a:cxnLst>
                <a:cxn ang="T12">
                  <a:pos x="T0" y="T1"/>
                </a:cxn>
                <a:cxn ang="T13">
                  <a:pos x="T2" y="T3"/>
                </a:cxn>
                <a:cxn ang="T14">
                  <a:pos x="T4" y="T5"/>
                </a:cxn>
                <a:cxn ang="T15">
                  <a:pos x="T6" y="T7"/>
                </a:cxn>
                <a:cxn ang="T16">
                  <a:pos x="T8" y="T9"/>
                </a:cxn>
                <a:cxn ang="T17">
                  <a:pos x="T10" y="T11"/>
                </a:cxn>
              </a:cxnLst>
              <a:rect l="T18" t="T19" r="T20" b="T21"/>
              <a:pathLst>
                <a:path w="537" h="326">
                  <a:moveTo>
                    <a:pt x="0" y="0"/>
                  </a:moveTo>
                  <a:lnTo>
                    <a:pt x="0" y="326"/>
                  </a:lnTo>
                  <a:lnTo>
                    <a:pt x="537" y="296"/>
                  </a:lnTo>
                  <a:lnTo>
                    <a:pt x="501" y="30"/>
                  </a:lnTo>
                  <a:lnTo>
                    <a:pt x="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2" name="Freeform 59"/>
            <p:cNvSpPr>
              <a:spLocks/>
            </p:cNvSpPr>
            <p:nvPr/>
          </p:nvSpPr>
          <p:spPr bwMode="auto">
            <a:xfrm>
              <a:off x="1418" y="2505"/>
              <a:ext cx="378" cy="181"/>
            </a:xfrm>
            <a:custGeom>
              <a:avLst/>
              <a:gdLst>
                <a:gd name="T0" fmla="*/ 0 w 3031"/>
                <a:gd name="T1" fmla="*/ 0 h 1448"/>
                <a:gd name="T2" fmla="*/ 0 w 3031"/>
                <a:gd name="T3" fmla="*/ 0 h 1448"/>
                <a:gd name="T4" fmla="*/ 0 w 3031"/>
                <a:gd name="T5" fmla="*/ 0 h 1448"/>
                <a:gd name="T6" fmla="*/ 0 w 3031"/>
                <a:gd name="T7" fmla="*/ 0 h 1448"/>
                <a:gd name="T8" fmla="*/ 0 w 3031"/>
                <a:gd name="T9" fmla="*/ 0 h 1448"/>
                <a:gd name="T10" fmla="*/ 0 w 3031"/>
                <a:gd name="T11" fmla="*/ 0 h 1448"/>
                <a:gd name="T12" fmla="*/ 0 w 3031"/>
                <a:gd name="T13" fmla="*/ 0 h 1448"/>
                <a:gd name="T14" fmla="*/ 0 w 3031"/>
                <a:gd name="T15" fmla="*/ 0 h 1448"/>
                <a:gd name="T16" fmla="*/ 0 w 3031"/>
                <a:gd name="T17" fmla="*/ 0 h 1448"/>
                <a:gd name="T18" fmla="*/ 0 w 3031"/>
                <a:gd name="T19" fmla="*/ 0 h 1448"/>
                <a:gd name="T20" fmla="*/ 0 w 3031"/>
                <a:gd name="T21" fmla="*/ 0 h 1448"/>
                <a:gd name="T22" fmla="*/ 0 w 3031"/>
                <a:gd name="T23" fmla="*/ 0 h 1448"/>
                <a:gd name="T24" fmla="*/ 0 w 3031"/>
                <a:gd name="T25" fmla="*/ 0 h 1448"/>
                <a:gd name="T26" fmla="*/ 0 w 3031"/>
                <a:gd name="T27" fmla="*/ 0 h 1448"/>
                <a:gd name="T28" fmla="*/ 0 w 3031"/>
                <a:gd name="T29" fmla="*/ 0 h 14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31"/>
                <a:gd name="T46" fmla="*/ 0 h 1448"/>
                <a:gd name="T47" fmla="*/ 3031 w 3031"/>
                <a:gd name="T48" fmla="*/ 1448 h 14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31" h="1448">
                  <a:moveTo>
                    <a:pt x="24" y="0"/>
                  </a:moveTo>
                  <a:lnTo>
                    <a:pt x="0" y="1424"/>
                  </a:lnTo>
                  <a:lnTo>
                    <a:pt x="845" y="1448"/>
                  </a:lnTo>
                  <a:lnTo>
                    <a:pt x="868" y="897"/>
                  </a:lnTo>
                  <a:lnTo>
                    <a:pt x="3013" y="873"/>
                  </a:lnTo>
                  <a:lnTo>
                    <a:pt x="3031" y="594"/>
                  </a:lnTo>
                  <a:lnTo>
                    <a:pt x="863" y="582"/>
                  </a:lnTo>
                  <a:lnTo>
                    <a:pt x="851" y="7"/>
                  </a:lnTo>
                  <a:lnTo>
                    <a:pt x="597" y="19"/>
                  </a:lnTo>
                  <a:lnTo>
                    <a:pt x="574" y="1175"/>
                  </a:lnTo>
                  <a:lnTo>
                    <a:pt x="308" y="1170"/>
                  </a:lnTo>
                  <a:lnTo>
                    <a:pt x="296" y="286"/>
                  </a:lnTo>
                  <a:lnTo>
                    <a:pt x="284" y="12"/>
                  </a:lnTo>
                  <a:lnTo>
                    <a:pt x="24"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3" name="Freeform 60"/>
            <p:cNvSpPr>
              <a:spLocks/>
            </p:cNvSpPr>
            <p:nvPr/>
          </p:nvSpPr>
          <p:spPr bwMode="auto">
            <a:xfrm>
              <a:off x="1506" y="2510"/>
              <a:ext cx="19" cy="79"/>
            </a:xfrm>
            <a:custGeom>
              <a:avLst/>
              <a:gdLst>
                <a:gd name="T0" fmla="*/ 0 w 154"/>
                <a:gd name="T1" fmla="*/ 0 h 634"/>
                <a:gd name="T2" fmla="*/ 0 w 154"/>
                <a:gd name="T3" fmla="*/ 0 h 634"/>
                <a:gd name="T4" fmla="*/ 0 w 154"/>
                <a:gd name="T5" fmla="*/ 0 h 634"/>
                <a:gd name="T6" fmla="*/ 0 w 154"/>
                <a:gd name="T7" fmla="*/ 0 h 634"/>
                <a:gd name="T8" fmla="*/ 0 w 154"/>
                <a:gd name="T9" fmla="*/ 0 h 634"/>
                <a:gd name="T10" fmla="*/ 0 w 154"/>
                <a:gd name="T11" fmla="*/ 0 h 634"/>
                <a:gd name="T12" fmla="*/ 0 w 154"/>
                <a:gd name="T13" fmla="*/ 0 h 634"/>
                <a:gd name="T14" fmla="*/ 0 60000 65536"/>
                <a:gd name="T15" fmla="*/ 0 60000 65536"/>
                <a:gd name="T16" fmla="*/ 0 60000 65536"/>
                <a:gd name="T17" fmla="*/ 0 60000 65536"/>
                <a:gd name="T18" fmla="*/ 0 60000 65536"/>
                <a:gd name="T19" fmla="*/ 0 60000 65536"/>
                <a:gd name="T20" fmla="*/ 0 60000 65536"/>
                <a:gd name="T21" fmla="*/ 0 w 154"/>
                <a:gd name="T22" fmla="*/ 0 h 634"/>
                <a:gd name="T23" fmla="*/ 154 w 154"/>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634">
                  <a:moveTo>
                    <a:pt x="88" y="47"/>
                  </a:moveTo>
                  <a:lnTo>
                    <a:pt x="0" y="124"/>
                  </a:lnTo>
                  <a:lnTo>
                    <a:pt x="6" y="634"/>
                  </a:lnTo>
                  <a:lnTo>
                    <a:pt x="154" y="623"/>
                  </a:lnTo>
                  <a:lnTo>
                    <a:pt x="148" y="0"/>
                  </a:lnTo>
                  <a:lnTo>
                    <a:pt x="88" y="4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4" name="Freeform 61"/>
            <p:cNvSpPr>
              <a:spLocks/>
            </p:cNvSpPr>
            <p:nvPr/>
          </p:nvSpPr>
          <p:spPr bwMode="auto">
            <a:xfrm>
              <a:off x="1436" y="2526"/>
              <a:ext cx="71" cy="143"/>
            </a:xfrm>
            <a:custGeom>
              <a:avLst/>
              <a:gdLst>
                <a:gd name="T0" fmla="*/ 0 w 567"/>
                <a:gd name="T1" fmla="*/ 0 h 1151"/>
                <a:gd name="T2" fmla="*/ 0 w 567"/>
                <a:gd name="T3" fmla="*/ 0 h 1151"/>
                <a:gd name="T4" fmla="*/ 0 w 567"/>
                <a:gd name="T5" fmla="*/ 0 h 1151"/>
                <a:gd name="T6" fmla="*/ 0 w 567"/>
                <a:gd name="T7" fmla="*/ 0 h 1151"/>
                <a:gd name="T8" fmla="*/ 0 w 567"/>
                <a:gd name="T9" fmla="*/ 0 h 1151"/>
                <a:gd name="T10" fmla="*/ 0 w 567"/>
                <a:gd name="T11" fmla="*/ 0 h 1151"/>
                <a:gd name="T12" fmla="*/ 0 w 567"/>
                <a:gd name="T13" fmla="*/ 0 h 1151"/>
                <a:gd name="T14" fmla="*/ 0 w 567"/>
                <a:gd name="T15" fmla="*/ 0 h 1151"/>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151"/>
                <a:gd name="T26" fmla="*/ 567 w 567"/>
                <a:gd name="T27" fmla="*/ 1151 h 11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151">
                  <a:moveTo>
                    <a:pt x="0" y="18"/>
                  </a:moveTo>
                  <a:lnTo>
                    <a:pt x="0" y="1151"/>
                  </a:lnTo>
                  <a:lnTo>
                    <a:pt x="89" y="1074"/>
                  </a:lnTo>
                  <a:lnTo>
                    <a:pt x="124" y="118"/>
                  </a:lnTo>
                  <a:lnTo>
                    <a:pt x="490" y="101"/>
                  </a:lnTo>
                  <a:lnTo>
                    <a:pt x="567" y="0"/>
                  </a:lnTo>
                  <a:lnTo>
                    <a:pt x="0" y="1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5" name="Freeform 62"/>
            <p:cNvSpPr>
              <a:spLocks/>
            </p:cNvSpPr>
            <p:nvPr/>
          </p:nvSpPr>
          <p:spPr bwMode="auto">
            <a:xfrm>
              <a:off x="1422" y="2598"/>
              <a:ext cx="373" cy="85"/>
            </a:xfrm>
            <a:custGeom>
              <a:avLst/>
              <a:gdLst>
                <a:gd name="T0" fmla="*/ 0 w 2983"/>
                <a:gd name="T1" fmla="*/ 0 h 682"/>
                <a:gd name="T2" fmla="*/ 0 w 2983"/>
                <a:gd name="T3" fmla="*/ 0 h 682"/>
                <a:gd name="T4" fmla="*/ 0 w 2983"/>
                <a:gd name="T5" fmla="*/ 0 h 682"/>
                <a:gd name="T6" fmla="*/ 0 w 2983"/>
                <a:gd name="T7" fmla="*/ 0 h 682"/>
                <a:gd name="T8" fmla="*/ 0 w 2983"/>
                <a:gd name="T9" fmla="*/ 0 h 682"/>
                <a:gd name="T10" fmla="*/ 0 w 2983"/>
                <a:gd name="T11" fmla="*/ 0 h 682"/>
                <a:gd name="T12" fmla="*/ 0 w 2983"/>
                <a:gd name="T13" fmla="*/ 0 h 682"/>
                <a:gd name="T14" fmla="*/ 0 w 2983"/>
                <a:gd name="T15" fmla="*/ 0 h 682"/>
                <a:gd name="T16" fmla="*/ 0 w 2983"/>
                <a:gd name="T17" fmla="*/ 0 h 682"/>
                <a:gd name="T18" fmla="*/ 0 w 2983"/>
                <a:gd name="T19" fmla="*/ 0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83"/>
                <a:gd name="T31" fmla="*/ 0 h 682"/>
                <a:gd name="T32" fmla="*/ 2983 w 2983"/>
                <a:gd name="T33" fmla="*/ 682 h 6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83" h="682">
                  <a:moveTo>
                    <a:pt x="690" y="0"/>
                  </a:moveTo>
                  <a:lnTo>
                    <a:pt x="690" y="570"/>
                  </a:lnTo>
                  <a:lnTo>
                    <a:pt x="123" y="564"/>
                  </a:lnTo>
                  <a:lnTo>
                    <a:pt x="0" y="665"/>
                  </a:lnTo>
                  <a:lnTo>
                    <a:pt x="821" y="682"/>
                  </a:lnTo>
                  <a:lnTo>
                    <a:pt x="844" y="137"/>
                  </a:lnTo>
                  <a:lnTo>
                    <a:pt x="2948" y="137"/>
                  </a:lnTo>
                  <a:lnTo>
                    <a:pt x="2983" y="0"/>
                  </a:lnTo>
                  <a:lnTo>
                    <a:pt x="690"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6" name="Freeform 63"/>
            <p:cNvSpPr>
              <a:spLocks/>
            </p:cNvSpPr>
            <p:nvPr/>
          </p:nvSpPr>
          <p:spPr bwMode="auto">
            <a:xfrm>
              <a:off x="1517" y="2571"/>
              <a:ext cx="304" cy="89"/>
            </a:xfrm>
            <a:custGeom>
              <a:avLst/>
              <a:gdLst>
                <a:gd name="T0" fmla="*/ 0 w 2432"/>
                <a:gd name="T1" fmla="*/ 0 h 719"/>
                <a:gd name="T2" fmla="*/ 0 w 2432"/>
                <a:gd name="T3" fmla="*/ 0 h 719"/>
                <a:gd name="T4" fmla="*/ 0 w 2432"/>
                <a:gd name="T5" fmla="*/ 0 h 719"/>
                <a:gd name="T6" fmla="*/ 0 w 2432"/>
                <a:gd name="T7" fmla="*/ 0 h 719"/>
                <a:gd name="T8" fmla="*/ 0 w 2432"/>
                <a:gd name="T9" fmla="*/ 0 h 719"/>
                <a:gd name="T10" fmla="*/ 0 w 2432"/>
                <a:gd name="T11" fmla="*/ 0 h 719"/>
                <a:gd name="T12" fmla="*/ 0 w 2432"/>
                <a:gd name="T13" fmla="*/ 0 h 719"/>
                <a:gd name="T14" fmla="*/ 0 w 2432"/>
                <a:gd name="T15" fmla="*/ 0 h 719"/>
                <a:gd name="T16" fmla="*/ 0 w 2432"/>
                <a:gd name="T17" fmla="*/ 0 h 719"/>
                <a:gd name="T18" fmla="*/ 0 w 2432"/>
                <a:gd name="T19" fmla="*/ 0 h 719"/>
                <a:gd name="T20" fmla="*/ 0 w 2432"/>
                <a:gd name="T21" fmla="*/ 0 h 719"/>
                <a:gd name="T22" fmla="*/ 0 w 2432"/>
                <a:gd name="T23" fmla="*/ 0 h 719"/>
                <a:gd name="T24" fmla="*/ 0 w 2432"/>
                <a:gd name="T25" fmla="*/ 0 h 719"/>
                <a:gd name="T26" fmla="*/ 0 w 2432"/>
                <a:gd name="T27" fmla="*/ 0 h 719"/>
                <a:gd name="T28" fmla="*/ 0 w 2432"/>
                <a:gd name="T29" fmla="*/ 0 h 719"/>
                <a:gd name="T30" fmla="*/ 0 w 2432"/>
                <a:gd name="T31" fmla="*/ 0 h 7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32"/>
                <a:gd name="T49" fmla="*/ 0 h 719"/>
                <a:gd name="T50" fmla="*/ 2432 w 2432"/>
                <a:gd name="T51" fmla="*/ 719 h 7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32" h="719">
                  <a:moveTo>
                    <a:pt x="0" y="0"/>
                  </a:moveTo>
                  <a:lnTo>
                    <a:pt x="2288" y="0"/>
                  </a:lnTo>
                  <a:lnTo>
                    <a:pt x="2432" y="215"/>
                  </a:lnTo>
                  <a:lnTo>
                    <a:pt x="2288" y="431"/>
                  </a:lnTo>
                  <a:lnTo>
                    <a:pt x="2288" y="719"/>
                  </a:lnTo>
                  <a:lnTo>
                    <a:pt x="1717" y="719"/>
                  </a:lnTo>
                  <a:lnTo>
                    <a:pt x="1717" y="575"/>
                  </a:lnTo>
                  <a:lnTo>
                    <a:pt x="2145" y="575"/>
                  </a:lnTo>
                  <a:lnTo>
                    <a:pt x="2145" y="431"/>
                  </a:lnTo>
                  <a:lnTo>
                    <a:pt x="1860" y="431"/>
                  </a:lnTo>
                  <a:lnTo>
                    <a:pt x="1860" y="288"/>
                  </a:lnTo>
                  <a:lnTo>
                    <a:pt x="2145" y="288"/>
                  </a:lnTo>
                  <a:lnTo>
                    <a:pt x="2145" y="144"/>
                  </a:lnTo>
                  <a:lnTo>
                    <a:pt x="0" y="1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7" name="Freeform 64"/>
            <p:cNvSpPr>
              <a:spLocks/>
            </p:cNvSpPr>
            <p:nvPr/>
          </p:nvSpPr>
          <p:spPr bwMode="auto">
            <a:xfrm>
              <a:off x="1517" y="2606"/>
              <a:ext cx="215" cy="18"/>
            </a:xfrm>
            <a:custGeom>
              <a:avLst/>
              <a:gdLst>
                <a:gd name="T0" fmla="*/ 0 w 1717"/>
                <a:gd name="T1" fmla="*/ 0 h 143"/>
                <a:gd name="T2" fmla="*/ 0 w 1717"/>
                <a:gd name="T3" fmla="*/ 0 h 143"/>
                <a:gd name="T4" fmla="*/ 0 w 1717"/>
                <a:gd name="T5" fmla="*/ 0 h 143"/>
                <a:gd name="T6" fmla="*/ 0 w 1717"/>
                <a:gd name="T7" fmla="*/ 0 h 143"/>
                <a:gd name="T8" fmla="*/ 0 w 1717"/>
                <a:gd name="T9" fmla="*/ 0 h 143"/>
                <a:gd name="T10" fmla="*/ 0 w 1717"/>
                <a:gd name="T11" fmla="*/ 0 h 143"/>
                <a:gd name="T12" fmla="*/ 0 w 1717"/>
                <a:gd name="T13" fmla="*/ 0 h 143"/>
                <a:gd name="T14" fmla="*/ 0 60000 65536"/>
                <a:gd name="T15" fmla="*/ 0 60000 65536"/>
                <a:gd name="T16" fmla="*/ 0 60000 65536"/>
                <a:gd name="T17" fmla="*/ 0 60000 65536"/>
                <a:gd name="T18" fmla="*/ 0 60000 65536"/>
                <a:gd name="T19" fmla="*/ 0 60000 65536"/>
                <a:gd name="T20" fmla="*/ 0 60000 65536"/>
                <a:gd name="T21" fmla="*/ 0 w 1717"/>
                <a:gd name="T22" fmla="*/ 0 h 143"/>
                <a:gd name="T23" fmla="*/ 1717 w 1717"/>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17" h="143">
                  <a:moveTo>
                    <a:pt x="143" y="0"/>
                  </a:moveTo>
                  <a:lnTo>
                    <a:pt x="1717" y="0"/>
                  </a:lnTo>
                  <a:lnTo>
                    <a:pt x="1717" y="143"/>
                  </a:lnTo>
                  <a:lnTo>
                    <a:pt x="107" y="143"/>
                  </a:lnTo>
                  <a:lnTo>
                    <a:pt x="0" y="0"/>
                  </a:lnTo>
                  <a:lnTo>
                    <a:pt x="14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8" name="Freeform 65"/>
            <p:cNvSpPr>
              <a:spLocks/>
            </p:cNvSpPr>
            <p:nvPr/>
          </p:nvSpPr>
          <p:spPr bwMode="auto">
            <a:xfrm>
              <a:off x="1410" y="2499"/>
              <a:ext cx="125" cy="197"/>
            </a:xfrm>
            <a:custGeom>
              <a:avLst/>
              <a:gdLst>
                <a:gd name="T0" fmla="*/ 0 w 1001"/>
                <a:gd name="T1" fmla="*/ 0 h 1580"/>
                <a:gd name="T2" fmla="*/ 0 w 1001"/>
                <a:gd name="T3" fmla="*/ 0 h 1580"/>
                <a:gd name="T4" fmla="*/ 0 w 1001"/>
                <a:gd name="T5" fmla="*/ 0 h 1580"/>
                <a:gd name="T6" fmla="*/ 0 w 1001"/>
                <a:gd name="T7" fmla="*/ 0 h 1580"/>
                <a:gd name="T8" fmla="*/ 0 w 1001"/>
                <a:gd name="T9" fmla="*/ 0 h 1580"/>
                <a:gd name="T10" fmla="*/ 0 w 1001"/>
                <a:gd name="T11" fmla="*/ 0 h 1580"/>
                <a:gd name="T12" fmla="*/ 0 w 1001"/>
                <a:gd name="T13" fmla="*/ 0 h 1580"/>
                <a:gd name="T14" fmla="*/ 0 w 1001"/>
                <a:gd name="T15" fmla="*/ 0 h 1580"/>
                <a:gd name="T16" fmla="*/ 0 w 1001"/>
                <a:gd name="T17" fmla="*/ 0 h 1580"/>
                <a:gd name="T18" fmla="*/ 0 w 1001"/>
                <a:gd name="T19" fmla="*/ 0 h 1580"/>
                <a:gd name="T20" fmla="*/ 0 w 1001"/>
                <a:gd name="T21" fmla="*/ 0 h 1580"/>
                <a:gd name="T22" fmla="*/ 0 w 1001"/>
                <a:gd name="T23" fmla="*/ 0 h 15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1"/>
                <a:gd name="T37" fmla="*/ 0 h 1580"/>
                <a:gd name="T38" fmla="*/ 1001 w 1001"/>
                <a:gd name="T39" fmla="*/ 1580 h 15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1" h="1580">
                  <a:moveTo>
                    <a:pt x="0" y="0"/>
                  </a:moveTo>
                  <a:lnTo>
                    <a:pt x="0" y="1580"/>
                  </a:lnTo>
                  <a:lnTo>
                    <a:pt x="1001" y="1580"/>
                  </a:lnTo>
                  <a:lnTo>
                    <a:pt x="1001" y="862"/>
                  </a:lnTo>
                  <a:lnTo>
                    <a:pt x="858" y="862"/>
                  </a:lnTo>
                  <a:lnTo>
                    <a:pt x="858" y="1436"/>
                  </a:lnTo>
                  <a:lnTo>
                    <a:pt x="143" y="1436"/>
                  </a:lnTo>
                  <a:lnTo>
                    <a:pt x="143" y="143"/>
                  </a:lnTo>
                  <a:lnTo>
                    <a:pt x="1001" y="143"/>
                  </a:lnTo>
                  <a:lnTo>
                    <a:pt x="100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49" name="Freeform 66"/>
            <p:cNvSpPr>
              <a:spLocks/>
            </p:cNvSpPr>
            <p:nvPr/>
          </p:nvSpPr>
          <p:spPr bwMode="auto">
            <a:xfrm>
              <a:off x="1446" y="2535"/>
              <a:ext cx="53" cy="125"/>
            </a:xfrm>
            <a:custGeom>
              <a:avLst/>
              <a:gdLst>
                <a:gd name="T0" fmla="*/ 0 w 428"/>
                <a:gd name="T1" fmla="*/ 0 h 1007"/>
                <a:gd name="T2" fmla="*/ 0 w 428"/>
                <a:gd name="T3" fmla="*/ 0 h 1007"/>
                <a:gd name="T4" fmla="*/ 0 w 428"/>
                <a:gd name="T5" fmla="*/ 0 h 1007"/>
                <a:gd name="T6" fmla="*/ 0 w 428"/>
                <a:gd name="T7" fmla="*/ 0 h 1007"/>
                <a:gd name="T8" fmla="*/ 0 w 428"/>
                <a:gd name="T9" fmla="*/ 0 h 1007"/>
                <a:gd name="T10" fmla="*/ 0 w 428"/>
                <a:gd name="T11" fmla="*/ 0 h 1007"/>
                <a:gd name="T12" fmla="*/ 0 w 428"/>
                <a:gd name="T13" fmla="*/ 0 h 1007"/>
                <a:gd name="T14" fmla="*/ 0 w 428"/>
                <a:gd name="T15" fmla="*/ 0 h 1007"/>
                <a:gd name="T16" fmla="*/ 0 w 428"/>
                <a:gd name="T17" fmla="*/ 0 h 1007"/>
                <a:gd name="T18" fmla="*/ 0 w 428"/>
                <a:gd name="T19" fmla="*/ 0 h 10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8"/>
                <a:gd name="T31" fmla="*/ 0 h 1007"/>
                <a:gd name="T32" fmla="*/ 428 w 428"/>
                <a:gd name="T33" fmla="*/ 1007 h 10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8" h="1007">
                  <a:moveTo>
                    <a:pt x="0" y="0"/>
                  </a:moveTo>
                  <a:lnTo>
                    <a:pt x="0" y="1007"/>
                  </a:lnTo>
                  <a:lnTo>
                    <a:pt x="428" y="1007"/>
                  </a:lnTo>
                  <a:lnTo>
                    <a:pt x="428" y="0"/>
                  </a:lnTo>
                  <a:lnTo>
                    <a:pt x="285" y="0"/>
                  </a:lnTo>
                  <a:lnTo>
                    <a:pt x="285" y="863"/>
                  </a:lnTo>
                  <a:lnTo>
                    <a:pt x="143" y="863"/>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0" name="Freeform 67"/>
            <p:cNvSpPr>
              <a:spLocks/>
            </p:cNvSpPr>
            <p:nvPr/>
          </p:nvSpPr>
          <p:spPr bwMode="auto">
            <a:xfrm>
              <a:off x="1446" y="2535"/>
              <a:ext cx="53" cy="18"/>
            </a:xfrm>
            <a:custGeom>
              <a:avLst/>
              <a:gdLst>
                <a:gd name="T0" fmla="*/ 0 w 428"/>
                <a:gd name="T1" fmla="*/ 0 h 145"/>
                <a:gd name="T2" fmla="*/ 0 w 428"/>
                <a:gd name="T3" fmla="*/ 0 h 145"/>
                <a:gd name="T4" fmla="*/ 0 w 428"/>
                <a:gd name="T5" fmla="*/ 0 h 145"/>
                <a:gd name="T6" fmla="*/ 0 w 428"/>
                <a:gd name="T7" fmla="*/ 0 h 145"/>
                <a:gd name="T8" fmla="*/ 0 w 428"/>
                <a:gd name="T9" fmla="*/ 0 h 145"/>
                <a:gd name="T10" fmla="*/ 0 w 428"/>
                <a:gd name="T11" fmla="*/ 0 h 145"/>
                <a:gd name="T12" fmla="*/ 0 60000 65536"/>
                <a:gd name="T13" fmla="*/ 0 60000 65536"/>
                <a:gd name="T14" fmla="*/ 0 60000 65536"/>
                <a:gd name="T15" fmla="*/ 0 60000 65536"/>
                <a:gd name="T16" fmla="*/ 0 60000 65536"/>
                <a:gd name="T17" fmla="*/ 0 60000 65536"/>
                <a:gd name="T18" fmla="*/ 0 w 428"/>
                <a:gd name="T19" fmla="*/ 0 h 145"/>
                <a:gd name="T20" fmla="*/ 428 w 428"/>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428" h="145">
                  <a:moveTo>
                    <a:pt x="0" y="145"/>
                  </a:moveTo>
                  <a:lnTo>
                    <a:pt x="428" y="145"/>
                  </a:lnTo>
                  <a:lnTo>
                    <a:pt x="428" y="0"/>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1" name="Freeform 68"/>
            <p:cNvSpPr>
              <a:spLocks/>
            </p:cNvSpPr>
            <p:nvPr/>
          </p:nvSpPr>
          <p:spPr bwMode="auto">
            <a:xfrm>
              <a:off x="1517" y="2499"/>
              <a:ext cx="18" cy="90"/>
            </a:xfrm>
            <a:custGeom>
              <a:avLst/>
              <a:gdLst>
                <a:gd name="T0" fmla="*/ 0 w 143"/>
                <a:gd name="T1" fmla="*/ 0 h 718"/>
                <a:gd name="T2" fmla="*/ 0 w 143"/>
                <a:gd name="T3" fmla="*/ 0 h 718"/>
                <a:gd name="T4" fmla="*/ 0 w 143"/>
                <a:gd name="T5" fmla="*/ 0 h 718"/>
                <a:gd name="T6" fmla="*/ 0 w 143"/>
                <a:gd name="T7" fmla="*/ 0 h 718"/>
                <a:gd name="T8" fmla="*/ 0 w 143"/>
                <a:gd name="T9" fmla="*/ 0 h 718"/>
                <a:gd name="T10" fmla="*/ 0 w 143"/>
                <a:gd name="T11" fmla="*/ 0 h 718"/>
                <a:gd name="T12" fmla="*/ 0 60000 65536"/>
                <a:gd name="T13" fmla="*/ 0 60000 65536"/>
                <a:gd name="T14" fmla="*/ 0 60000 65536"/>
                <a:gd name="T15" fmla="*/ 0 60000 65536"/>
                <a:gd name="T16" fmla="*/ 0 60000 65536"/>
                <a:gd name="T17" fmla="*/ 0 60000 65536"/>
                <a:gd name="T18" fmla="*/ 0 w 143"/>
                <a:gd name="T19" fmla="*/ 0 h 718"/>
                <a:gd name="T20" fmla="*/ 143 w 143"/>
                <a:gd name="T21" fmla="*/ 718 h 718"/>
              </a:gdLst>
              <a:ahLst/>
              <a:cxnLst>
                <a:cxn ang="T12">
                  <a:pos x="T0" y="T1"/>
                </a:cxn>
                <a:cxn ang="T13">
                  <a:pos x="T2" y="T3"/>
                </a:cxn>
                <a:cxn ang="T14">
                  <a:pos x="T4" y="T5"/>
                </a:cxn>
                <a:cxn ang="T15">
                  <a:pos x="T6" y="T7"/>
                </a:cxn>
                <a:cxn ang="T16">
                  <a:pos x="T8" y="T9"/>
                </a:cxn>
                <a:cxn ang="T17">
                  <a:pos x="T10" y="T11"/>
                </a:cxn>
              </a:cxnLst>
              <a:rect l="T18" t="T19" r="T20" b="T21"/>
              <a:pathLst>
                <a:path w="143" h="718">
                  <a:moveTo>
                    <a:pt x="0" y="0"/>
                  </a:moveTo>
                  <a:lnTo>
                    <a:pt x="0" y="718"/>
                  </a:lnTo>
                  <a:lnTo>
                    <a:pt x="143" y="718"/>
                  </a:lnTo>
                  <a:lnTo>
                    <a:pt x="14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52" name="Freeform 69"/>
            <p:cNvSpPr>
              <a:spLocks/>
            </p:cNvSpPr>
            <p:nvPr/>
          </p:nvSpPr>
          <p:spPr bwMode="auto">
            <a:xfrm>
              <a:off x="1714" y="2606"/>
              <a:ext cx="89" cy="90"/>
            </a:xfrm>
            <a:custGeom>
              <a:avLst/>
              <a:gdLst>
                <a:gd name="T0" fmla="*/ 0 w 714"/>
                <a:gd name="T1" fmla="*/ 0 h 718"/>
                <a:gd name="T2" fmla="*/ 0 w 714"/>
                <a:gd name="T3" fmla="*/ 0 h 718"/>
                <a:gd name="T4" fmla="*/ 0 w 714"/>
                <a:gd name="T5" fmla="*/ 0 h 718"/>
                <a:gd name="T6" fmla="*/ 0 w 714"/>
                <a:gd name="T7" fmla="*/ 0 h 718"/>
                <a:gd name="T8" fmla="*/ 0 w 714"/>
                <a:gd name="T9" fmla="*/ 0 h 718"/>
                <a:gd name="T10" fmla="*/ 0 w 714"/>
                <a:gd name="T11" fmla="*/ 0 h 718"/>
                <a:gd name="T12" fmla="*/ 0 w 714"/>
                <a:gd name="T13" fmla="*/ 0 h 718"/>
                <a:gd name="T14" fmla="*/ 0 w 714"/>
                <a:gd name="T15" fmla="*/ 0 h 718"/>
                <a:gd name="T16" fmla="*/ 0 w 714"/>
                <a:gd name="T17" fmla="*/ 0 h 718"/>
                <a:gd name="T18" fmla="*/ 0 w 714"/>
                <a:gd name="T19" fmla="*/ 0 h 718"/>
                <a:gd name="T20" fmla="*/ 0 w 714"/>
                <a:gd name="T21" fmla="*/ 0 h 718"/>
                <a:gd name="T22" fmla="*/ 0 w 714"/>
                <a:gd name="T23" fmla="*/ 0 h 718"/>
                <a:gd name="T24" fmla="*/ 0 w 714"/>
                <a:gd name="T25" fmla="*/ 0 h 718"/>
                <a:gd name="T26" fmla="*/ 0 w 714"/>
                <a:gd name="T27" fmla="*/ 0 h 7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4"/>
                <a:gd name="T43" fmla="*/ 0 h 718"/>
                <a:gd name="T44" fmla="*/ 714 w 714"/>
                <a:gd name="T45" fmla="*/ 718 h 7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4" h="718">
                  <a:moveTo>
                    <a:pt x="0" y="287"/>
                  </a:moveTo>
                  <a:lnTo>
                    <a:pt x="0" y="718"/>
                  </a:lnTo>
                  <a:lnTo>
                    <a:pt x="714" y="718"/>
                  </a:lnTo>
                  <a:lnTo>
                    <a:pt x="714" y="287"/>
                  </a:lnTo>
                  <a:lnTo>
                    <a:pt x="571" y="287"/>
                  </a:lnTo>
                  <a:lnTo>
                    <a:pt x="571" y="574"/>
                  </a:lnTo>
                  <a:lnTo>
                    <a:pt x="143" y="574"/>
                  </a:lnTo>
                  <a:lnTo>
                    <a:pt x="143" y="431"/>
                  </a:lnTo>
                  <a:lnTo>
                    <a:pt x="286" y="431"/>
                  </a:lnTo>
                  <a:lnTo>
                    <a:pt x="286" y="0"/>
                  </a:lnTo>
                  <a:lnTo>
                    <a:pt x="143" y="0"/>
                  </a:lnTo>
                  <a:lnTo>
                    <a:pt x="143" y="287"/>
                  </a:lnTo>
                  <a:lnTo>
                    <a:pt x="0"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115206" name="Text Box 70"/>
          <p:cNvSpPr txBox="1">
            <a:spLocks noChangeArrowheads="1"/>
          </p:cNvSpPr>
          <p:nvPr/>
        </p:nvSpPr>
        <p:spPr bwMode="auto">
          <a:xfrm>
            <a:off x="3148013" y="5419935"/>
            <a:ext cx="1387475" cy="569913"/>
          </a:xfrm>
          <a:prstGeom prst="rect">
            <a:avLst/>
          </a:prstGeom>
          <a:solidFill>
            <a:srgbClr val="99CCFF"/>
          </a:solidFill>
          <a:ln w="38100">
            <a:solidFill>
              <a:schemeClr val="tx1"/>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600">
                <a:solidFill>
                  <a:srgbClr val="000000"/>
                </a:solidFill>
                <a:latin typeface="Tahoma" charset="0"/>
              </a:rPr>
              <a:t>Encrypted </a:t>
            </a:r>
          </a:p>
          <a:p>
            <a:pPr algn="ctr" eaLnBrk="1" hangingPunct="1">
              <a:lnSpc>
                <a:spcPct val="80000"/>
              </a:lnSpc>
              <a:spcBef>
                <a:spcPct val="0"/>
              </a:spcBef>
              <a:spcAft>
                <a:spcPct val="0"/>
              </a:spcAft>
              <a:buFontTx/>
              <a:buNone/>
            </a:pPr>
            <a:r>
              <a:rPr lang="en-US" altLang="en-US" sz="1600">
                <a:solidFill>
                  <a:srgbClr val="000000"/>
                </a:solidFill>
                <a:latin typeface="Tahoma" charset="0"/>
              </a:rPr>
              <a:t>service ticket</a:t>
            </a:r>
          </a:p>
        </p:txBody>
      </p:sp>
      <p:sp>
        <p:nvSpPr>
          <p:cNvPr id="76823" name="Line 71"/>
          <p:cNvSpPr>
            <a:spLocks noChangeShapeType="1"/>
          </p:cNvSpPr>
          <p:nvPr/>
        </p:nvSpPr>
        <p:spPr bwMode="auto">
          <a:xfrm>
            <a:off x="338138" y="3962610"/>
            <a:ext cx="449262" cy="39687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24" name="Line 72"/>
          <p:cNvSpPr>
            <a:spLocks noChangeShapeType="1"/>
          </p:cNvSpPr>
          <p:nvPr/>
        </p:nvSpPr>
        <p:spPr bwMode="auto">
          <a:xfrm flipH="1">
            <a:off x="414338" y="3956260"/>
            <a:ext cx="347662" cy="41116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25" name="Text Box 73"/>
          <p:cNvSpPr txBox="1">
            <a:spLocks noChangeArrowheads="1"/>
          </p:cNvSpPr>
          <p:nvPr/>
        </p:nvSpPr>
        <p:spPr bwMode="auto">
          <a:xfrm>
            <a:off x="5780088" y="4472198"/>
            <a:ext cx="17684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800" dirty="0">
                <a:latin typeface="Tahoma" charset="0"/>
              </a:rPr>
              <a:t>Ticket granting </a:t>
            </a:r>
          </a:p>
          <a:p>
            <a:pPr algn="ctr" eaLnBrk="1" hangingPunct="1">
              <a:lnSpc>
                <a:spcPct val="80000"/>
              </a:lnSpc>
              <a:spcBef>
                <a:spcPct val="0"/>
              </a:spcBef>
              <a:spcAft>
                <a:spcPct val="0"/>
              </a:spcAft>
              <a:buFontTx/>
              <a:buNone/>
            </a:pPr>
            <a:r>
              <a:rPr lang="en-US" altLang="en-US" sz="1800" dirty="0">
                <a:latin typeface="Tahoma" charset="0"/>
              </a:rPr>
              <a:t>service (TGS)</a:t>
            </a:r>
          </a:p>
        </p:txBody>
      </p:sp>
      <p:pic>
        <p:nvPicPr>
          <p:cNvPr id="76826" name="Picture 74" descr="BD09239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876800" y="4094373"/>
            <a:ext cx="8286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5211" name="Line 75"/>
          <p:cNvSpPr>
            <a:spLocks noChangeShapeType="1"/>
          </p:cNvSpPr>
          <p:nvPr/>
        </p:nvSpPr>
        <p:spPr bwMode="auto">
          <a:xfrm>
            <a:off x="1905000" y="4062623"/>
            <a:ext cx="2971800" cy="15240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212" name="Line 76"/>
          <p:cNvSpPr>
            <a:spLocks noChangeShapeType="1"/>
          </p:cNvSpPr>
          <p:nvPr/>
        </p:nvSpPr>
        <p:spPr bwMode="auto">
          <a:xfrm>
            <a:off x="1828800" y="4138823"/>
            <a:ext cx="2971800" cy="152400"/>
          </a:xfrm>
          <a:prstGeom prst="line">
            <a:avLst/>
          </a:prstGeom>
          <a:noFill/>
          <a:ln w="3175" cap="rnd">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213" name="Line 77"/>
          <p:cNvSpPr>
            <a:spLocks noChangeShapeType="1"/>
          </p:cNvSpPr>
          <p:nvPr/>
        </p:nvSpPr>
        <p:spPr bwMode="auto">
          <a:xfrm>
            <a:off x="1828800" y="4215023"/>
            <a:ext cx="2971800" cy="152400"/>
          </a:xfrm>
          <a:prstGeom prst="line">
            <a:avLst/>
          </a:prstGeom>
          <a:noFill/>
          <a:ln w="3175" cap="rnd">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214" name="Text Box 78"/>
          <p:cNvSpPr txBox="1">
            <a:spLocks noChangeArrowheads="1"/>
          </p:cNvSpPr>
          <p:nvPr/>
        </p:nvSpPr>
        <p:spPr bwMode="auto">
          <a:xfrm>
            <a:off x="2971800" y="4102310"/>
            <a:ext cx="1136650" cy="325438"/>
          </a:xfrm>
          <a:prstGeom prst="rect">
            <a:avLst/>
          </a:prstGeom>
          <a:solidFill>
            <a:srgbClr val="99CCFF"/>
          </a:solidFill>
          <a:ln w="38100">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600">
                <a:solidFill>
                  <a:srgbClr val="000000"/>
                </a:solidFill>
                <a:latin typeface="Tahoma" charset="0"/>
              </a:rPr>
              <a:t>TGS ticket</a:t>
            </a:r>
          </a:p>
        </p:txBody>
      </p:sp>
      <p:sp>
        <p:nvSpPr>
          <p:cNvPr id="1115215" name="Line 79"/>
          <p:cNvSpPr>
            <a:spLocks noChangeShapeType="1"/>
          </p:cNvSpPr>
          <p:nvPr/>
        </p:nvSpPr>
        <p:spPr bwMode="auto">
          <a:xfrm flipH="1" flipV="1">
            <a:off x="1600200" y="4596023"/>
            <a:ext cx="3141663" cy="519112"/>
          </a:xfrm>
          <a:prstGeom prst="line">
            <a:avLst/>
          </a:prstGeom>
          <a:noFill/>
          <a:ln w="3175" cap="rnd">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216" name="Line 80"/>
          <p:cNvSpPr>
            <a:spLocks noChangeShapeType="1"/>
          </p:cNvSpPr>
          <p:nvPr/>
        </p:nvSpPr>
        <p:spPr bwMode="auto">
          <a:xfrm flipH="1" flipV="1">
            <a:off x="1506538" y="4672223"/>
            <a:ext cx="3141662" cy="519112"/>
          </a:xfrm>
          <a:prstGeom prst="line">
            <a:avLst/>
          </a:prstGeom>
          <a:noFill/>
          <a:ln w="3175" cap="rnd">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5217" name="Text Box 81"/>
          <p:cNvSpPr txBox="1">
            <a:spLocks noChangeArrowheads="1"/>
          </p:cNvSpPr>
          <p:nvPr/>
        </p:nvSpPr>
        <p:spPr bwMode="auto">
          <a:xfrm>
            <a:off x="2651125" y="4672223"/>
            <a:ext cx="1387475" cy="569912"/>
          </a:xfrm>
          <a:prstGeom prst="rect">
            <a:avLst/>
          </a:prstGeom>
          <a:solidFill>
            <a:srgbClr val="99CCFF"/>
          </a:solidFill>
          <a:ln w="38100">
            <a:solidFill>
              <a:schemeClr val="tx1"/>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600">
                <a:solidFill>
                  <a:srgbClr val="000000"/>
                </a:solidFill>
                <a:latin typeface="Tahoma" charset="0"/>
              </a:rPr>
              <a:t>Encrypted </a:t>
            </a:r>
          </a:p>
          <a:p>
            <a:pPr algn="ctr" eaLnBrk="1" hangingPunct="1">
              <a:lnSpc>
                <a:spcPct val="80000"/>
              </a:lnSpc>
              <a:spcBef>
                <a:spcPct val="0"/>
              </a:spcBef>
              <a:spcAft>
                <a:spcPct val="0"/>
              </a:spcAft>
              <a:buFontTx/>
              <a:buNone/>
            </a:pPr>
            <a:r>
              <a:rPr lang="en-US" altLang="en-US" sz="1600">
                <a:solidFill>
                  <a:srgbClr val="000000"/>
                </a:solidFill>
                <a:latin typeface="Tahoma" charset="0"/>
              </a:rPr>
              <a:t>service ticket</a:t>
            </a:r>
          </a:p>
        </p:txBody>
      </p:sp>
      <p:sp>
        <p:nvSpPr>
          <p:cNvPr id="1115218" name="Lock"/>
          <p:cNvSpPr>
            <a:spLocks noEditPoints="1" noChangeArrowheads="1"/>
          </p:cNvSpPr>
          <p:nvPr/>
        </p:nvSpPr>
        <p:spPr bwMode="auto">
          <a:xfrm>
            <a:off x="3962400" y="5016710"/>
            <a:ext cx="228600" cy="27781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CC00"/>
          </a:solidFill>
          <a:ln w="38100">
            <a:solidFill>
              <a:srgbClr val="000000"/>
            </a:solidFill>
            <a:miter lim="800000"/>
            <a:headEnd/>
            <a:tailEnd/>
          </a:ln>
        </p:spPr>
        <p:txBody>
          <a:bodyPr/>
          <a:lstStyle/>
          <a:p>
            <a:endParaRPr lang="en-US"/>
          </a:p>
        </p:txBody>
      </p:sp>
      <p:sp>
        <p:nvSpPr>
          <p:cNvPr id="1115219" name="Lock"/>
          <p:cNvSpPr>
            <a:spLocks noEditPoints="1" noChangeArrowheads="1"/>
          </p:cNvSpPr>
          <p:nvPr/>
        </p:nvSpPr>
        <p:spPr bwMode="auto">
          <a:xfrm>
            <a:off x="4419600" y="5854910"/>
            <a:ext cx="228600" cy="277813"/>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CC00"/>
          </a:solidFill>
          <a:ln w="38100">
            <a:solidFill>
              <a:srgbClr val="000000"/>
            </a:solidFill>
            <a:miter lim="800000"/>
            <a:headEnd/>
            <a:tailEnd/>
          </a:ln>
        </p:spPr>
        <p:txBody>
          <a:bodyPr/>
          <a:lstStyle/>
          <a:p>
            <a:endParaRPr lang="en-US"/>
          </a:p>
        </p:txBody>
      </p:sp>
      <p:pic>
        <p:nvPicPr>
          <p:cNvPr id="76836" name="Picture 84" descr="BS00740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575" y="3416510"/>
            <a:ext cx="530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97DE729-F9B5-6B4A-8061-A00ED75EC337}" type="slidenum">
              <a:rPr lang="en-US" smtClean="0"/>
              <a:t>74</a:t>
            </a:fld>
            <a:endParaRPr lang="en-US"/>
          </a:p>
        </p:txBody>
      </p:sp>
    </p:spTree>
    <p:extLst>
      <p:ext uri="{BB962C8B-B14F-4D97-AF65-F5344CB8AC3E}">
        <p14:creationId xmlns:p14="http://schemas.microsoft.com/office/powerpoint/2010/main" val="1260871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5147"/>
                                        </p:tgtEl>
                                        <p:attrNameLst>
                                          <p:attrName>style.visibility</p:attrName>
                                        </p:attrNameLst>
                                      </p:cBhvr>
                                      <p:to>
                                        <p:strVal val="visible"/>
                                      </p:to>
                                    </p:set>
                                    <p:animEffect transition="in" filter="wipe(left)">
                                      <p:cBhvr>
                                        <p:cTn id="7" dur="500"/>
                                        <p:tgtEl>
                                          <p:spTgt spid="11151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15145"/>
                                        </p:tgtEl>
                                        <p:attrNameLst>
                                          <p:attrName>style.visibility</p:attrName>
                                        </p:attrNameLst>
                                      </p:cBhvr>
                                      <p:to>
                                        <p:strVal val="visible"/>
                                      </p:to>
                                    </p:set>
                                    <p:animEffect transition="in" filter="wipe(left)">
                                      <p:cBhvr>
                                        <p:cTn id="10" dur="500"/>
                                        <p:tgtEl>
                                          <p:spTgt spid="11151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115149"/>
                                        </p:tgtEl>
                                        <p:attrNameLst>
                                          <p:attrName>style.visibility</p:attrName>
                                        </p:attrNameLst>
                                      </p:cBhvr>
                                      <p:to>
                                        <p:strVal val="visible"/>
                                      </p:to>
                                    </p:set>
                                    <p:animEffect transition="in" filter="wipe(right)">
                                      <p:cBhvr>
                                        <p:cTn id="15" dur="500"/>
                                        <p:tgtEl>
                                          <p:spTgt spid="111514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115143"/>
                                        </p:tgtEl>
                                        <p:attrNameLst>
                                          <p:attrName>style.visibility</p:attrName>
                                        </p:attrNameLst>
                                      </p:cBhvr>
                                      <p:to>
                                        <p:strVal val="visible"/>
                                      </p:to>
                                    </p:set>
                                    <p:animEffect transition="in" filter="wipe(right)">
                                      <p:cBhvr>
                                        <p:cTn id="18" dur="500"/>
                                        <p:tgtEl>
                                          <p:spTgt spid="111514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15142"/>
                                        </p:tgtEl>
                                        <p:attrNameLst>
                                          <p:attrName>style.visibility</p:attrName>
                                        </p:attrNameLst>
                                      </p:cBhvr>
                                      <p:to>
                                        <p:strVal val="visible"/>
                                      </p:to>
                                    </p:set>
                                    <p:animEffect transition="in" filter="wipe(right)">
                                      <p:cBhvr>
                                        <p:cTn id="21" dur="500"/>
                                        <p:tgtEl>
                                          <p:spTgt spid="11151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15214"/>
                                        </p:tgtEl>
                                        <p:attrNameLst>
                                          <p:attrName>style.visibility</p:attrName>
                                        </p:attrNameLst>
                                      </p:cBhvr>
                                      <p:to>
                                        <p:strVal val="visible"/>
                                      </p:to>
                                    </p:set>
                                    <p:animEffect transition="in" filter="wipe(left)">
                                      <p:cBhvr>
                                        <p:cTn id="26" dur="500"/>
                                        <p:tgtEl>
                                          <p:spTgt spid="111521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15211"/>
                                        </p:tgtEl>
                                        <p:attrNameLst>
                                          <p:attrName>style.visibility</p:attrName>
                                        </p:attrNameLst>
                                      </p:cBhvr>
                                      <p:to>
                                        <p:strVal val="visible"/>
                                      </p:to>
                                    </p:set>
                                    <p:animEffect transition="in" filter="wipe(left)">
                                      <p:cBhvr>
                                        <p:cTn id="29" dur="500"/>
                                        <p:tgtEl>
                                          <p:spTgt spid="111521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115217"/>
                                        </p:tgtEl>
                                        <p:attrNameLst>
                                          <p:attrName>style.visibility</p:attrName>
                                        </p:attrNameLst>
                                      </p:cBhvr>
                                      <p:to>
                                        <p:strVal val="visible"/>
                                      </p:to>
                                    </p:set>
                                    <p:animEffect transition="in" filter="wipe(right)">
                                      <p:cBhvr>
                                        <p:cTn id="34" dur="500"/>
                                        <p:tgtEl>
                                          <p:spTgt spid="111521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15218"/>
                                        </p:tgtEl>
                                        <p:attrNameLst>
                                          <p:attrName>style.visibility</p:attrName>
                                        </p:attrNameLst>
                                      </p:cBhvr>
                                      <p:to>
                                        <p:strVal val="visible"/>
                                      </p:to>
                                    </p:set>
                                    <p:animEffect transition="in" filter="wipe(right)">
                                      <p:cBhvr>
                                        <p:cTn id="37" dur="500"/>
                                        <p:tgtEl>
                                          <p:spTgt spid="1115218"/>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115153"/>
                                        </p:tgtEl>
                                        <p:attrNameLst>
                                          <p:attrName>style.visibility</p:attrName>
                                        </p:attrNameLst>
                                      </p:cBhvr>
                                      <p:to>
                                        <p:strVal val="visible"/>
                                      </p:to>
                                    </p:set>
                                    <p:animEffect transition="in" filter="wipe(right)">
                                      <p:cBhvr>
                                        <p:cTn id="40" dur="500"/>
                                        <p:tgtEl>
                                          <p:spTgt spid="111515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15206"/>
                                        </p:tgtEl>
                                        <p:attrNameLst>
                                          <p:attrName>style.visibility</p:attrName>
                                        </p:attrNameLst>
                                      </p:cBhvr>
                                      <p:to>
                                        <p:strVal val="visible"/>
                                      </p:to>
                                    </p:set>
                                    <p:animEffect transition="in" filter="wipe(left)">
                                      <p:cBhvr>
                                        <p:cTn id="45" dur="500"/>
                                        <p:tgtEl>
                                          <p:spTgt spid="111520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15219"/>
                                        </p:tgtEl>
                                        <p:attrNameLst>
                                          <p:attrName>style.visibility</p:attrName>
                                        </p:attrNameLst>
                                      </p:cBhvr>
                                      <p:to>
                                        <p:strVal val="visible"/>
                                      </p:to>
                                    </p:set>
                                    <p:animEffect transition="in" filter="wipe(left)">
                                      <p:cBhvr>
                                        <p:cTn id="48" dur="500"/>
                                        <p:tgtEl>
                                          <p:spTgt spid="111521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115154"/>
                                        </p:tgtEl>
                                        <p:attrNameLst>
                                          <p:attrName>style.visibility</p:attrName>
                                        </p:attrNameLst>
                                      </p:cBhvr>
                                      <p:to>
                                        <p:strVal val="visible"/>
                                      </p:to>
                                    </p:set>
                                    <p:animEffect transition="in" filter="wipe(left)">
                                      <p:cBhvr>
                                        <p:cTn id="51" dur="500"/>
                                        <p:tgtEl>
                                          <p:spTgt spid="111515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15212"/>
                                        </p:tgtEl>
                                        <p:attrNameLst>
                                          <p:attrName>style.visibility</p:attrName>
                                        </p:attrNameLst>
                                      </p:cBhvr>
                                      <p:to>
                                        <p:strVal val="visible"/>
                                      </p:to>
                                    </p:set>
                                    <p:animEffect transition="in" filter="wipe(left)">
                                      <p:cBhvr>
                                        <p:cTn id="56" dur="500"/>
                                        <p:tgtEl>
                                          <p:spTgt spid="11152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115213"/>
                                        </p:tgtEl>
                                        <p:attrNameLst>
                                          <p:attrName>style.visibility</p:attrName>
                                        </p:attrNameLst>
                                      </p:cBhvr>
                                      <p:to>
                                        <p:strVal val="visible"/>
                                      </p:to>
                                    </p:set>
                                    <p:animEffect transition="in" filter="wipe(left)">
                                      <p:cBhvr>
                                        <p:cTn id="59" dur="500"/>
                                        <p:tgtEl>
                                          <p:spTgt spid="111521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115216"/>
                                        </p:tgtEl>
                                        <p:attrNameLst>
                                          <p:attrName>style.visibility</p:attrName>
                                        </p:attrNameLst>
                                      </p:cBhvr>
                                      <p:to>
                                        <p:strVal val="visible"/>
                                      </p:to>
                                    </p:set>
                                    <p:animEffect transition="in" filter="wipe(right)">
                                      <p:cBhvr>
                                        <p:cTn id="64" dur="500"/>
                                        <p:tgtEl>
                                          <p:spTgt spid="1115216"/>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115215"/>
                                        </p:tgtEl>
                                        <p:attrNameLst>
                                          <p:attrName>style.visibility</p:attrName>
                                        </p:attrNameLst>
                                      </p:cBhvr>
                                      <p:to>
                                        <p:strVal val="visible"/>
                                      </p:to>
                                    </p:set>
                                    <p:animEffect transition="in" filter="wipe(right)">
                                      <p:cBhvr>
                                        <p:cTn id="67" dur="500"/>
                                        <p:tgtEl>
                                          <p:spTgt spid="1115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42" grpId="0" animBg="1"/>
      <p:bldP spid="1115143" grpId="0" animBg="1"/>
      <p:bldP spid="1115145" grpId="0" animBg="1"/>
      <p:bldP spid="1115147" grpId="0" animBg="1"/>
      <p:bldP spid="1115149" grpId="0" animBg="1"/>
      <p:bldP spid="1115153" grpId="0" animBg="1"/>
      <p:bldP spid="1115154" grpId="0" animBg="1"/>
      <p:bldP spid="1115206" grpId="0" animBg="1"/>
      <p:bldP spid="1115211" grpId="0" animBg="1"/>
      <p:bldP spid="1115212" grpId="0" animBg="1"/>
      <p:bldP spid="1115213" grpId="0" animBg="1"/>
      <p:bldP spid="1115214" grpId="0" animBg="1"/>
      <p:bldP spid="1115215" grpId="0" animBg="1"/>
      <p:bldP spid="1115216" grpId="0" animBg="1"/>
      <p:bldP spid="1115217" grpId="0" animBg="1"/>
      <p:bldP spid="1115218" grpId="0" animBg="1"/>
      <p:bldP spid="11152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0"/>
            <a:ext cx="8229600" cy="1143000"/>
          </a:xfrm>
          <a:noFill/>
        </p:spPr>
        <p:txBody>
          <a:bodyPr lIns="92075" tIns="46038" rIns="92075" bIns="46038">
            <a:normAutofit/>
          </a:bodyPr>
          <a:lstStyle/>
          <a:p>
            <a:r>
              <a:rPr lang="en-US" altLang="en-US" sz="4000" dirty="0"/>
              <a:t>Kerberos</a:t>
            </a:r>
            <a:r>
              <a:rPr lang="zh-CN" altLang="en-US" sz="4000" dirty="0"/>
              <a:t>中的对称密钥</a:t>
            </a:r>
            <a:endParaRPr lang="en-US" altLang="en-US" sz="4000" dirty="0"/>
          </a:p>
        </p:txBody>
      </p:sp>
      <p:sp>
        <p:nvSpPr>
          <p:cNvPr id="77827" name="Rectangle 3"/>
          <p:cNvSpPr>
            <a:spLocks noGrp="1" noChangeArrowheads="1"/>
          </p:cNvSpPr>
          <p:nvPr>
            <p:ph type="body" idx="1"/>
          </p:nvPr>
        </p:nvSpPr>
        <p:spPr>
          <a:xfrm>
            <a:off x="152400" y="1069675"/>
            <a:ext cx="8991600" cy="6166011"/>
          </a:xfrm>
          <a:noFill/>
        </p:spPr>
        <p:txBody>
          <a:bodyPr lIns="92075" tIns="46038" rIns="92075" bIns="46038">
            <a:normAutofit/>
          </a:bodyPr>
          <a:lstStyle/>
          <a:p>
            <a:pPr>
              <a:lnSpc>
                <a:spcPct val="100000"/>
              </a:lnSpc>
            </a:pPr>
            <a:r>
              <a:rPr lang="en-US" altLang="en-US" sz="2600" dirty="0">
                <a:solidFill>
                  <a:srgbClr val="99FF33"/>
                </a:solidFill>
              </a:rPr>
              <a:t>K</a:t>
            </a:r>
            <a:r>
              <a:rPr lang="en-US" altLang="en-US" sz="2600" baseline="-25000" dirty="0">
                <a:solidFill>
                  <a:srgbClr val="99FF33"/>
                </a:solidFill>
              </a:rPr>
              <a:t>c</a:t>
            </a:r>
            <a:r>
              <a:rPr lang="en-US" altLang="en-US" sz="2600" dirty="0"/>
              <a:t> </a:t>
            </a:r>
            <a:r>
              <a:rPr lang="zh-CN" altLang="en-US" sz="2600" dirty="0"/>
              <a:t>是客户端</a:t>
            </a:r>
            <a:r>
              <a:rPr lang="en-US" altLang="zh-CN" sz="2600" dirty="0"/>
              <a:t>C</a:t>
            </a:r>
            <a:r>
              <a:rPr lang="zh-CN" altLang="en-US" sz="2600" dirty="0"/>
              <a:t>的</a:t>
            </a:r>
            <a:r>
              <a:rPr lang="zh-CN" altLang="en-US" sz="2600" u="sng" dirty="0"/>
              <a:t>长期</a:t>
            </a:r>
            <a:r>
              <a:rPr lang="zh-CN" altLang="en-US" sz="2600" dirty="0"/>
              <a:t>密钥</a:t>
            </a:r>
            <a:endParaRPr lang="en-US" altLang="en-US" sz="2600" dirty="0"/>
          </a:p>
          <a:p>
            <a:pPr lvl="1">
              <a:lnSpc>
                <a:spcPct val="100000"/>
              </a:lnSpc>
            </a:pPr>
            <a:r>
              <a:rPr lang="zh-CN" altLang="en-US" dirty="0"/>
              <a:t>源自用户的密码</a:t>
            </a:r>
            <a:endParaRPr lang="en-US" altLang="zh-CN" dirty="0"/>
          </a:p>
          <a:p>
            <a:pPr lvl="1">
              <a:lnSpc>
                <a:spcPct val="100000"/>
              </a:lnSpc>
            </a:pPr>
            <a:r>
              <a:rPr lang="zh-CN" altLang="en-US" dirty="0"/>
              <a:t>由客户端和</a:t>
            </a:r>
            <a:r>
              <a:rPr lang="en-US" altLang="zh-CN" dirty="0"/>
              <a:t>KDC</a:t>
            </a:r>
            <a:r>
              <a:rPr lang="zh-CN" altLang="en-US" dirty="0"/>
              <a:t>所知</a:t>
            </a:r>
            <a:endParaRPr lang="en-US" altLang="zh-CN" dirty="0"/>
          </a:p>
          <a:p>
            <a:pPr>
              <a:lnSpc>
                <a:spcPct val="100000"/>
              </a:lnSpc>
            </a:pPr>
            <a:r>
              <a:rPr lang="en-US" altLang="en-US" sz="2600" dirty="0">
                <a:solidFill>
                  <a:srgbClr val="FF9966"/>
                </a:solidFill>
              </a:rPr>
              <a:t>K</a:t>
            </a:r>
            <a:r>
              <a:rPr lang="en-US" altLang="en-US" sz="2600" baseline="-25000" dirty="0">
                <a:solidFill>
                  <a:srgbClr val="FF9966"/>
                </a:solidFill>
              </a:rPr>
              <a:t>TGS</a:t>
            </a:r>
            <a:r>
              <a:rPr lang="en-US" altLang="en-US" sz="2600" dirty="0"/>
              <a:t> </a:t>
            </a:r>
            <a:r>
              <a:rPr lang="en-US" altLang="zh-CN" sz="2600" dirty="0"/>
              <a:t>TGS</a:t>
            </a:r>
            <a:r>
              <a:rPr lang="zh-CN" altLang="en-US" sz="2600" dirty="0"/>
              <a:t>的</a:t>
            </a:r>
            <a:r>
              <a:rPr lang="zh-CN" altLang="en-US" sz="2600" u="sng" dirty="0"/>
              <a:t>长期</a:t>
            </a:r>
            <a:r>
              <a:rPr lang="zh-CN" altLang="en-US" sz="2600" dirty="0"/>
              <a:t>密钥</a:t>
            </a:r>
            <a:endParaRPr lang="en-US" altLang="en-US" sz="2600" dirty="0"/>
          </a:p>
          <a:p>
            <a:pPr lvl="1">
              <a:lnSpc>
                <a:spcPct val="100000"/>
              </a:lnSpc>
            </a:pPr>
            <a:r>
              <a:rPr lang="zh-CN" altLang="en-US" dirty="0"/>
              <a:t>由</a:t>
            </a:r>
            <a:r>
              <a:rPr lang="en-US" altLang="zh-CN" dirty="0"/>
              <a:t>KDC</a:t>
            </a:r>
            <a:r>
              <a:rPr lang="zh-CN" altLang="en-US" dirty="0"/>
              <a:t>和</a:t>
            </a:r>
            <a:r>
              <a:rPr lang="en-US" altLang="zh-CN" dirty="0"/>
              <a:t>TGS</a:t>
            </a:r>
            <a:r>
              <a:rPr lang="zh-CN" altLang="en-US" dirty="0"/>
              <a:t> </a:t>
            </a:r>
            <a:r>
              <a:rPr lang="en-US" altLang="zh-CN" dirty="0"/>
              <a:t>(</a:t>
            </a:r>
            <a:r>
              <a:rPr lang="en-US" altLang="en-US" dirty="0"/>
              <a:t> ticket granting service)</a:t>
            </a:r>
            <a:r>
              <a:rPr lang="zh-CN" altLang="en-US" dirty="0"/>
              <a:t>所知</a:t>
            </a:r>
            <a:endParaRPr lang="en-US" altLang="en-US" dirty="0"/>
          </a:p>
          <a:p>
            <a:pPr>
              <a:lnSpc>
                <a:spcPct val="100000"/>
              </a:lnSpc>
            </a:pPr>
            <a:r>
              <a:rPr lang="en-US" altLang="en-US" sz="2600" dirty="0" err="1">
                <a:solidFill>
                  <a:srgbClr val="FFCCCC"/>
                </a:solidFill>
              </a:rPr>
              <a:t>K</a:t>
            </a:r>
            <a:r>
              <a:rPr lang="en-US" altLang="en-US" sz="2600" baseline="-25000" dirty="0" err="1">
                <a:solidFill>
                  <a:srgbClr val="FFCCCC"/>
                </a:solidFill>
              </a:rPr>
              <a:t>v</a:t>
            </a:r>
            <a:r>
              <a:rPr lang="en-US" altLang="en-US" sz="2600" dirty="0"/>
              <a:t> </a:t>
            </a:r>
            <a:r>
              <a:rPr lang="zh-CN" altLang="en-US" sz="2600" dirty="0"/>
              <a:t>网络服务</a:t>
            </a:r>
            <a:r>
              <a:rPr lang="en-US" altLang="en-US" sz="2600" dirty="0"/>
              <a:t>V</a:t>
            </a:r>
            <a:r>
              <a:rPr lang="zh-CN" altLang="en-US" sz="2600" dirty="0"/>
              <a:t>的长期密钥</a:t>
            </a:r>
            <a:endParaRPr lang="en-US" altLang="en-US" sz="2600" dirty="0"/>
          </a:p>
          <a:p>
            <a:pPr lvl="1">
              <a:lnSpc>
                <a:spcPct val="100000"/>
              </a:lnSpc>
            </a:pPr>
            <a:r>
              <a:rPr lang="zh-CN" altLang="en-US" dirty="0"/>
              <a:t>由</a:t>
            </a:r>
            <a:r>
              <a:rPr lang="en-US" altLang="en-US" dirty="0"/>
              <a:t> V </a:t>
            </a:r>
            <a:r>
              <a:rPr lang="zh-CN" altLang="en-US" dirty="0"/>
              <a:t>和</a:t>
            </a:r>
            <a:r>
              <a:rPr lang="en-US" altLang="en-US" dirty="0"/>
              <a:t>TGS</a:t>
            </a:r>
            <a:r>
              <a:rPr lang="zh-CN" altLang="en-US" dirty="0"/>
              <a:t>所知</a:t>
            </a:r>
            <a:endParaRPr lang="en-US" altLang="zh-CN" dirty="0"/>
          </a:p>
          <a:p>
            <a:pPr lvl="1">
              <a:lnSpc>
                <a:spcPct val="100000"/>
              </a:lnSpc>
            </a:pPr>
            <a:r>
              <a:rPr lang="zh-CN" altLang="en-US" dirty="0"/>
              <a:t>每个服务有单独的密钥</a:t>
            </a:r>
            <a:r>
              <a:rPr lang="en-US" altLang="en-US" dirty="0"/>
              <a:t> </a:t>
            </a:r>
          </a:p>
          <a:p>
            <a:pPr>
              <a:lnSpc>
                <a:spcPct val="100000"/>
              </a:lnSpc>
            </a:pPr>
            <a:r>
              <a:rPr lang="en-US" altLang="en-US" sz="2600" dirty="0" err="1">
                <a:solidFill>
                  <a:schemeClr val="accent2"/>
                </a:solidFill>
              </a:rPr>
              <a:t>K</a:t>
            </a:r>
            <a:r>
              <a:rPr lang="en-US" altLang="en-US" sz="2600" baseline="-25000" dirty="0" err="1">
                <a:solidFill>
                  <a:schemeClr val="accent2"/>
                </a:solidFill>
              </a:rPr>
              <a:t>c,TGS</a:t>
            </a:r>
            <a:r>
              <a:rPr lang="en-US" altLang="en-US" sz="2600" dirty="0"/>
              <a:t> </a:t>
            </a:r>
            <a:r>
              <a:rPr lang="zh-CN" altLang="en-US" sz="2600" dirty="0"/>
              <a:t>是客户端</a:t>
            </a:r>
            <a:r>
              <a:rPr lang="en-US" altLang="zh-CN" sz="2600" dirty="0"/>
              <a:t>C</a:t>
            </a:r>
            <a:r>
              <a:rPr lang="zh-CN" altLang="en-US" sz="2600" dirty="0"/>
              <a:t>和</a:t>
            </a:r>
            <a:r>
              <a:rPr lang="en-US" altLang="zh-CN" sz="2600" dirty="0"/>
              <a:t>TGS</a:t>
            </a:r>
            <a:r>
              <a:rPr lang="zh-CN" altLang="en-US" sz="2600" dirty="0"/>
              <a:t>之间的短期密钥</a:t>
            </a:r>
            <a:endParaRPr lang="en-US" altLang="en-US" sz="2600" dirty="0"/>
          </a:p>
          <a:p>
            <a:pPr lvl="1">
              <a:lnSpc>
                <a:spcPct val="100000"/>
              </a:lnSpc>
            </a:pPr>
            <a:r>
              <a:rPr lang="zh-CN" altLang="en-US" dirty="0"/>
              <a:t>由</a:t>
            </a:r>
            <a:r>
              <a:rPr lang="en-US" altLang="zh-CN" dirty="0"/>
              <a:t>KDC</a:t>
            </a:r>
            <a:r>
              <a:rPr lang="zh-CN" altLang="en-US" dirty="0"/>
              <a:t>创建，由</a:t>
            </a:r>
            <a:r>
              <a:rPr lang="en-US" altLang="zh-CN" dirty="0"/>
              <a:t>C</a:t>
            </a:r>
            <a:r>
              <a:rPr lang="zh-CN" altLang="en-US" dirty="0"/>
              <a:t>和</a:t>
            </a:r>
            <a:r>
              <a:rPr lang="en-US" altLang="zh-CN" dirty="0"/>
              <a:t>TGS</a:t>
            </a:r>
            <a:r>
              <a:rPr lang="zh-CN" altLang="en-US" dirty="0"/>
              <a:t>所知</a:t>
            </a:r>
            <a:endParaRPr lang="en-US" altLang="zh-CN" dirty="0"/>
          </a:p>
          <a:p>
            <a:pPr>
              <a:lnSpc>
                <a:spcPct val="100000"/>
              </a:lnSpc>
            </a:pPr>
            <a:r>
              <a:rPr lang="en-US" altLang="en-US" sz="2600" dirty="0" err="1">
                <a:solidFill>
                  <a:srgbClr val="FFCC00"/>
                </a:solidFill>
              </a:rPr>
              <a:t>K</a:t>
            </a:r>
            <a:r>
              <a:rPr lang="en-US" altLang="en-US" sz="2600" baseline="-25000" dirty="0" err="1">
                <a:solidFill>
                  <a:srgbClr val="FFCC00"/>
                </a:solidFill>
              </a:rPr>
              <a:t>c,v</a:t>
            </a:r>
            <a:r>
              <a:rPr lang="en-US" altLang="en-US" sz="2600" dirty="0"/>
              <a:t> </a:t>
            </a:r>
            <a:r>
              <a:rPr lang="en-US" altLang="zh-CN" sz="2600" dirty="0"/>
              <a:t>C</a:t>
            </a:r>
            <a:r>
              <a:rPr lang="zh-CN" altLang="en-US" sz="2600" dirty="0"/>
              <a:t>和</a:t>
            </a:r>
            <a:r>
              <a:rPr lang="en-US" altLang="zh-CN" sz="2600" dirty="0"/>
              <a:t>V</a:t>
            </a:r>
            <a:r>
              <a:rPr lang="zh-CN" altLang="en-US" sz="2600" dirty="0"/>
              <a:t>之间的短期密钥</a:t>
            </a:r>
            <a:endParaRPr lang="en-US" altLang="en-US" sz="2600" dirty="0"/>
          </a:p>
          <a:p>
            <a:pPr lvl="1">
              <a:lnSpc>
                <a:spcPct val="100000"/>
              </a:lnSpc>
            </a:pPr>
            <a:r>
              <a:rPr lang="zh-CN" altLang="en-US" dirty="0"/>
              <a:t>由</a:t>
            </a:r>
            <a:r>
              <a:rPr lang="en-US" altLang="zh-CN" dirty="0"/>
              <a:t>TGS</a:t>
            </a:r>
            <a:r>
              <a:rPr lang="zh-CN" altLang="en-US" dirty="0"/>
              <a:t>创建，由</a:t>
            </a:r>
            <a:r>
              <a:rPr lang="en-US" altLang="zh-CN" dirty="0"/>
              <a:t>C</a:t>
            </a:r>
            <a:r>
              <a:rPr lang="zh-CN" altLang="en-US" dirty="0"/>
              <a:t>和</a:t>
            </a:r>
            <a:r>
              <a:rPr lang="en-US" altLang="zh-CN" dirty="0"/>
              <a:t>V</a:t>
            </a:r>
            <a:r>
              <a:rPr lang="zh-CN" altLang="en-US" dirty="0"/>
              <a:t>所知</a:t>
            </a:r>
            <a:endParaRPr lang="en-US" altLang="en-US" dirty="0"/>
          </a:p>
        </p:txBody>
      </p:sp>
      <p:sp>
        <p:nvSpPr>
          <p:cNvPr id="2" name="Slide Number Placeholder 1"/>
          <p:cNvSpPr>
            <a:spLocks noGrp="1"/>
          </p:cNvSpPr>
          <p:nvPr>
            <p:ph type="sldNum" sz="quarter" idx="12"/>
          </p:nvPr>
        </p:nvSpPr>
        <p:spPr/>
        <p:txBody>
          <a:bodyPr/>
          <a:lstStyle/>
          <a:p>
            <a:fld id="{297DE729-F9B5-6B4A-8061-A00ED75EC337}" type="slidenum">
              <a:rPr lang="en-US" smtClean="0"/>
              <a:t>75</a:t>
            </a:fld>
            <a:endParaRPr lang="en-US"/>
          </a:p>
        </p:txBody>
      </p:sp>
    </p:spTree>
    <p:extLst>
      <p:ext uri="{BB962C8B-B14F-4D97-AF65-F5344CB8AC3E}">
        <p14:creationId xmlns:p14="http://schemas.microsoft.com/office/powerpoint/2010/main" val="1049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82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782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82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82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782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82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82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82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8" descr="kerbe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25623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118236" name="AutoShape 28"/>
          <p:cNvSpPr>
            <a:spLocks noChangeArrowheads="1"/>
          </p:cNvSpPr>
          <p:nvPr/>
        </p:nvSpPr>
        <p:spPr bwMode="auto">
          <a:xfrm>
            <a:off x="6929438" y="3648468"/>
            <a:ext cx="1606550" cy="1022350"/>
          </a:xfrm>
          <a:prstGeom prst="wedgeRectCallout">
            <a:avLst>
              <a:gd name="adj1" fmla="val -23023"/>
              <a:gd name="adj2" fmla="val -72514"/>
            </a:avLst>
          </a:prstGeom>
          <a:solidFill>
            <a:schemeClr val="bg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78852" name="Rectangle 2"/>
          <p:cNvSpPr>
            <a:spLocks noGrp="1" noChangeArrowheads="1"/>
          </p:cNvSpPr>
          <p:nvPr>
            <p:ph type="title"/>
          </p:nvPr>
        </p:nvSpPr>
        <p:spPr>
          <a:xfrm>
            <a:off x="406400" y="228600"/>
            <a:ext cx="8509000" cy="914400"/>
          </a:xfrm>
          <a:noFill/>
        </p:spPr>
        <p:txBody>
          <a:bodyPr lIns="92075" tIns="46038" rIns="92075" bIns="46038">
            <a:normAutofit/>
          </a:bodyPr>
          <a:lstStyle/>
          <a:p>
            <a:r>
              <a:rPr lang="en-US" altLang="en-US" sz="4000" dirty="0"/>
              <a:t>“Single Logon” </a:t>
            </a:r>
            <a:r>
              <a:rPr lang="zh-CN" altLang="en-US" sz="4000" dirty="0"/>
              <a:t>认证</a:t>
            </a:r>
            <a:endParaRPr lang="en-US" altLang="en-US" sz="4000" dirty="0"/>
          </a:p>
        </p:txBody>
      </p:sp>
      <p:pic>
        <p:nvPicPr>
          <p:cNvPr id="78853" name="Picture 3" descr="PE0374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 y="1894280"/>
            <a:ext cx="7397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 Box 4"/>
          <p:cNvSpPr txBox="1">
            <a:spLocks noChangeArrowheads="1"/>
          </p:cNvSpPr>
          <p:nvPr/>
        </p:nvSpPr>
        <p:spPr bwMode="auto">
          <a:xfrm>
            <a:off x="304800" y="2961080"/>
            <a:ext cx="688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2000" dirty="0">
                <a:latin typeface="Tahoma" charset="0"/>
              </a:rPr>
              <a:t>User</a:t>
            </a:r>
          </a:p>
        </p:txBody>
      </p:sp>
      <p:sp>
        <p:nvSpPr>
          <p:cNvPr id="78855" name="Rectangle 5"/>
          <p:cNvSpPr>
            <a:spLocks noGrp="1" noChangeArrowheads="1"/>
          </p:cNvSpPr>
          <p:nvPr>
            <p:ph type="body" idx="1"/>
          </p:nvPr>
        </p:nvSpPr>
        <p:spPr>
          <a:xfrm>
            <a:off x="469900" y="5518542"/>
            <a:ext cx="8382000" cy="1191213"/>
          </a:xfrm>
          <a:noFill/>
        </p:spPr>
        <p:txBody>
          <a:bodyPr lIns="92075" tIns="46038" rIns="92075" bIns="46038">
            <a:normAutofit/>
          </a:bodyPr>
          <a:lstStyle/>
          <a:p>
            <a:r>
              <a:rPr lang="zh-CN" altLang="en-US" sz="2200" dirty="0"/>
              <a:t>客户只需获得一次</a:t>
            </a:r>
            <a:r>
              <a:rPr lang="en-US" altLang="zh-CN" sz="2200" dirty="0"/>
              <a:t>TGS</a:t>
            </a:r>
            <a:r>
              <a:rPr lang="zh-CN" altLang="en-US" sz="2200" dirty="0"/>
              <a:t>票（比如每天早上）</a:t>
            </a:r>
            <a:endParaRPr lang="en-US" altLang="zh-CN" sz="2200" dirty="0"/>
          </a:p>
          <a:p>
            <a:pPr lvl="1"/>
            <a:r>
              <a:rPr lang="zh-CN" altLang="en-US" sz="1800" dirty="0"/>
              <a:t>票据是加密的</a:t>
            </a:r>
            <a:r>
              <a:rPr lang="en-US" altLang="zh-CN" sz="1800" dirty="0"/>
              <a:t>; </a:t>
            </a:r>
            <a:r>
              <a:rPr lang="zh-CN" altLang="en-US" sz="1800" dirty="0"/>
              <a:t>客户端无法伪造或篡改它</a:t>
            </a:r>
            <a:endParaRPr lang="en-US" altLang="en-US" sz="1800" dirty="0"/>
          </a:p>
        </p:txBody>
      </p:sp>
      <p:sp>
        <p:nvSpPr>
          <p:cNvPr id="78856" name="Rectangle 6"/>
          <p:cNvSpPr>
            <a:spLocks noChangeArrowheads="1"/>
          </p:cNvSpPr>
          <p:nvPr/>
        </p:nvSpPr>
        <p:spPr bwMode="auto">
          <a:xfrm>
            <a:off x="2133600" y="1786330"/>
            <a:ext cx="1371600" cy="3505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78857" name="Text Box 7"/>
          <p:cNvSpPr txBox="1">
            <a:spLocks noChangeArrowheads="1"/>
          </p:cNvSpPr>
          <p:nvPr/>
        </p:nvSpPr>
        <p:spPr bwMode="auto">
          <a:xfrm>
            <a:off x="1974850" y="1360880"/>
            <a:ext cx="2551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70000"/>
              </a:lnSpc>
              <a:spcBef>
                <a:spcPct val="0"/>
              </a:spcBef>
              <a:spcAft>
                <a:spcPct val="0"/>
              </a:spcAft>
              <a:buFontTx/>
              <a:buNone/>
            </a:pPr>
            <a:r>
              <a:rPr lang="en-US" altLang="en-US" sz="2000" u="sng">
                <a:latin typeface="Tahoma" charset="0"/>
              </a:rPr>
              <a:t>kinit</a:t>
            </a:r>
            <a:r>
              <a:rPr lang="en-US" altLang="en-US" sz="2000">
                <a:latin typeface="Tahoma" charset="0"/>
              </a:rPr>
              <a:t> program (client)</a:t>
            </a:r>
          </a:p>
        </p:txBody>
      </p:sp>
      <p:sp>
        <p:nvSpPr>
          <p:cNvPr id="78858" name="Text Box 9"/>
          <p:cNvSpPr txBox="1">
            <a:spLocks noChangeArrowheads="1"/>
          </p:cNvSpPr>
          <p:nvPr/>
        </p:nvSpPr>
        <p:spPr bwMode="auto">
          <a:xfrm>
            <a:off x="6953250" y="1557730"/>
            <a:ext cx="20500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2000">
                <a:latin typeface="Tahoma" charset="0"/>
              </a:rPr>
              <a:t>Key Distribution </a:t>
            </a:r>
          </a:p>
          <a:p>
            <a:pPr eaLnBrk="1" hangingPunct="1">
              <a:lnSpc>
                <a:spcPct val="80000"/>
              </a:lnSpc>
              <a:spcBef>
                <a:spcPct val="0"/>
              </a:spcBef>
              <a:spcAft>
                <a:spcPct val="0"/>
              </a:spcAft>
              <a:buFontTx/>
              <a:buNone/>
            </a:pPr>
            <a:r>
              <a:rPr lang="en-US" altLang="en-US" sz="2000" dirty="0">
                <a:latin typeface="Tahoma" charset="0"/>
              </a:rPr>
              <a:t>Center (KDC)</a:t>
            </a:r>
          </a:p>
        </p:txBody>
      </p:sp>
      <p:sp>
        <p:nvSpPr>
          <p:cNvPr id="1118218" name="Line 10"/>
          <p:cNvSpPr>
            <a:spLocks noChangeShapeType="1"/>
          </p:cNvSpPr>
          <p:nvPr/>
        </p:nvSpPr>
        <p:spPr bwMode="auto">
          <a:xfrm flipV="1">
            <a:off x="1169988" y="2472130"/>
            <a:ext cx="1779587"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8219" name="Text Box 11"/>
          <p:cNvSpPr txBox="1">
            <a:spLocks noChangeArrowheads="1"/>
          </p:cNvSpPr>
          <p:nvPr/>
        </p:nvSpPr>
        <p:spPr bwMode="auto">
          <a:xfrm>
            <a:off x="1295400" y="2275280"/>
            <a:ext cx="1295400" cy="315913"/>
          </a:xfrm>
          <a:prstGeom prst="rect">
            <a:avLst/>
          </a:prstGeom>
          <a:solidFill>
            <a:srgbClr val="99CCFF"/>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600">
                <a:solidFill>
                  <a:srgbClr val="000000"/>
                </a:solidFill>
                <a:latin typeface="Tahoma" charset="0"/>
              </a:rPr>
              <a:t>password</a:t>
            </a:r>
          </a:p>
        </p:txBody>
      </p:sp>
      <p:sp>
        <p:nvSpPr>
          <p:cNvPr id="1118220" name="Line 12"/>
          <p:cNvSpPr>
            <a:spLocks noChangeShapeType="1"/>
          </p:cNvSpPr>
          <p:nvPr/>
        </p:nvSpPr>
        <p:spPr bwMode="auto">
          <a:xfrm flipV="1">
            <a:off x="3352800" y="2503880"/>
            <a:ext cx="36576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8221" name="Text Box 13"/>
          <p:cNvSpPr txBox="1">
            <a:spLocks noChangeArrowheads="1"/>
          </p:cNvSpPr>
          <p:nvPr/>
        </p:nvSpPr>
        <p:spPr bwMode="auto">
          <a:xfrm>
            <a:off x="4473575" y="2340368"/>
            <a:ext cx="1755775" cy="315912"/>
          </a:xfrm>
          <a:prstGeom prst="rect">
            <a:avLst/>
          </a:prstGeom>
          <a:solidFill>
            <a:srgbClr val="99CCFF"/>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000000"/>
                </a:solidFill>
                <a:latin typeface="Tahoma" charset="0"/>
              </a:rPr>
              <a:t>ID</a:t>
            </a:r>
            <a:r>
              <a:rPr lang="en-US" altLang="en-US" sz="1600" baseline="-25000">
                <a:solidFill>
                  <a:srgbClr val="000000"/>
                </a:solidFill>
                <a:latin typeface="Tahoma" charset="0"/>
              </a:rPr>
              <a:t>c </a:t>
            </a:r>
            <a:r>
              <a:rPr lang="en-US" altLang="en-US" sz="1600">
                <a:solidFill>
                  <a:srgbClr val="000000"/>
                </a:solidFill>
                <a:latin typeface="Tahoma" charset="0"/>
              </a:rPr>
              <a:t>, ID</a:t>
            </a:r>
            <a:r>
              <a:rPr lang="en-US" altLang="en-US" sz="1600" baseline="-25000">
                <a:solidFill>
                  <a:srgbClr val="000000"/>
                </a:solidFill>
                <a:latin typeface="Tahoma" charset="0"/>
              </a:rPr>
              <a:t>TGS </a:t>
            </a:r>
            <a:r>
              <a:rPr lang="en-US" altLang="en-US" sz="1600">
                <a:solidFill>
                  <a:srgbClr val="000000"/>
                </a:solidFill>
                <a:latin typeface="Tahoma" charset="0"/>
              </a:rPr>
              <a:t>, time</a:t>
            </a:r>
            <a:r>
              <a:rPr lang="en-US" altLang="en-US" sz="1600" baseline="-25000">
                <a:solidFill>
                  <a:srgbClr val="000000"/>
                </a:solidFill>
                <a:latin typeface="Tahoma" charset="0"/>
              </a:rPr>
              <a:t>c</a:t>
            </a:r>
          </a:p>
        </p:txBody>
      </p:sp>
      <p:sp>
        <p:nvSpPr>
          <p:cNvPr id="1118222" name="Line 14"/>
          <p:cNvSpPr>
            <a:spLocks noChangeShapeType="1"/>
          </p:cNvSpPr>
          <p:nvPr/>
        </p:nvSpPr>
        <p:spPr bwMode="auto">
          <a:xfrm flipH="1" flipV="1">
            <a:off x="3048000" y="3265880"/>
            <a:ext cx="39624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8223" name="Text Box 15"/>
          <p:cNvSpPr txBox="1">
            <a:spLocks noChangeArrowheads="1"/>
          </p:cNvSpPr>
          <p:nvPr/>
        </p:nvSpPr>
        <p:spPr bwMode="auto">
          <a:xfrm>
            <a:off x="3724275" y="3026168"/>
            <a:ext cx="3205163" cy="560387"/>
          </a:xfrm>
          <a:prstGeom prst="rect">
            <a:avLst/>
          </a:prstGeom>
          <a:solidFill>
            <a:srgbClr val="99FF33"/>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000000"/>
                </a:solidFill>
                <a:latin typeface="Tahoma" charset="0"/>
              </a:rPr>
              <a:t>Encrypt</a:t>
            </a:r>
            <a:r>
              <a:rPr lang="en-US" altLang="en-US" sz="1600" baseline="-25000">
                <a:solidFill>
                  <a:srgbClr val="000000"/>
                </a:solidFill>
                <a:latin typeface="Tahoma" charset="0"/>
              </a:rPr>
              <a:t>K</a:t>
            </a:r>
            <a:r>
              <a:rPr lang="en-US" altLang="en-US" sz="1600" baseline="-40000">
                <a:solidFill>
                  <a:srgbClr val="000000"/>
                </a:solidFill>
                <a:latin typeface="Tahoma" charset="0"/>
              </a:rPr>
              <a:t>c</a:t>
            </a:r>
            <a:r>
              <a:rPr lang="en-US" altLang="en-US" sz="1600">
                <a:solidFill>
                  <a:srgbClr val="000000"/>
                </a:solidFill>
                <a:latin typeface="Tahoma" charset="0"/>
              </a:rPr>
              <a:t>(</a:t>
            </a:r>
            <a:r>
              <a:rPr lang="en-US" altLang="en-US" sz="1600">
                <a:solidFill>
                  <a:srgbClr val="0066CC"/>
                </a:solidFill>
                <a:latin typeface="Tahoma" charset="0"/>
              </a:rPr>
              <a:t>K</a:t>
            </a:r>
            <a:r>
              <a:rPr lang="en-US" altLang="en-US" sz="1600" baseline="-25000">
                <a:solidFill>
                  <a:srgbClr val="0066CC"/>
                </a:solidFill>
                <a:latin typeface="Tahoma" charset="0"/>
              </a:rPr>
              <a:t>c,TGS</a:t>
            </a:r>
            <a:r>
              <a:rPr lang="en-US" altLang="en-US" sz="1600" baseline="-25000">
                <a:solidFill>
                  <a:srgbClr val="000000"/>
                </a:solidFill>
                <a:latin typeface="Tahoma" charset="0"/>
              </a:rPr>
              <a:t> </a:t>
            </a:r>
            <a:r>
              <a:rPr lang="en-US" altLang="en-US" sz="1600">
                <a:solidFill>
                  <a:srgbClr val="000000"/>
                </a:solidFill>
                <a:latin typeface="Tahoma" charset="0"/>
              </a:rPr>
              <a:t>, ID</a:t>
            </a:r>
            <a:r>
              <a:rPr lang="en-US" altLang="en-US" sz="1600" baseline="-25000">
                <a:solidFill>
                  <a:srgbClr val="000000"/>
                </a:solidFill>
                <a:latin typeface="Tahoma" charset="0"/>
              </a:rPr>
              <a:t>TGS </a:t>
            </a:r>
            <a:r>
              <a:rPr lang="en-US" altLang="en-US" sz="1600">
                <a:solidFill>
                  <a:srgbClr val="000000"/>
                </a:solidFill>
                <a:latin typeface="Tahoma" charset="0"/>
              </a:rPr>
              <a:t>, time</a:t>
            </a:r>
            <a:r>
              <a:rPr lang="en-US" altLang="en-US" sz="1600" baseline="-25000">
                <a:solidFill>
                  <a:srgbClr val="000000"/>
                </a:solidFill>
                <a:latin typeface="Tahoma" charset="0"/>
              </a:rPr>
              <a:t>KDC </a:t>
            </a:r>
            <a:r>
              <a:rPr lang="en-US" altLang="en-US" sz="1600">
                <a:solidFill>
                  <a:srgbClr val="000000"/>
                </a:solidFill>
                <a:latin typeface="Tahoma" charset="0"/>
              </a:rPr>
              <a:t>,</a:t>
            </a:r>
          </a:p>
          <a:p>
            <a:pPr eaLnBrk="1" hangingPunct="1">
              <a:lnSpc>
                <a:spcPct val="80000"/>
              </a:lnSpc>
              <a:spcBef>
                <a:spcPct val="0"/>
              </a:spcBef>
              <a:spcAft>
                <a:spcPct val="0"/>
              </a:spcAft>
              <a:buFontTx/>
              <a:buNone/>
            </a:pPr>
            <a:r>
              <a:rPr lang="en-US" altLang="en-US" sz="1600">
                <a:solidFill>
                  <a:srgbClr val="000000"/>
                </a:solidFill>
                <a:latin typeface="Tahoma" charset="0"/>
              </a:rPr>
              <a:t>                     lifetime , </a:t>
            </a:r>
            <a:r>
              <a:rPr lang="en-US" altLang="en-US" sz="1600">
                <a:solidFill>
                  <a:srgbClr val="CC6600"/>
                </a:solidFill>
                <a:latin typeface="Tahoma" charset="0"/>
              </a:rPr>
              <a:t>ticket</a:t>
            </a:r>
            <a:r>
              <a:rPr lang="en-US" altLang="en-US" sz="1600" baseline="-25000">
                <a:solidFill>
                  <a:srgbClr val="CC6600"/>
                </a:solidFill>
                <a:latin typeface="Tahoma" charset="0"/>
              </a:rPr>
              <a:t>TGS</a:t>
            </a:r>
            <a:r>
              <a:rPr lang="en-US" altLang="en-US" sz="1600">
                <a:solidFill>
                  <a:srgbClr val="000000"/>
                </a:solidFill>
                <a:latin typeface="Tahoma" charset="0"/>
              </a:rPr>
              <a:t>)</a:t>
            </a:r>
            <a:endParaRPr lang="en-US" altLang="en-US" sz="1600" baseline="-25000">
              <a:solidFill>
                <a:srgbClr val="000000"/>
              </a:solidFill>
              <a:latin typeface="Tahoma" charset="0"/>
            </a:endParaRPr>
          </a:p>
        </p:txBody>
      </p:sp>
      <p:sp>
        <p:nvSpPr>
          <p:cNvPr id="1118224" name="Line 16"/>
          <p:cNvSpPr>
            <a:spLocks noChangeShapeType="1"/>
          </p:cNvSpPr>
          <p:nvPr/>
        </p:nvSpPr>
        <p:spPr bwMode="auto">
          <a:xfrm>
            <a:off x="2312988" y="2580080"/>
            <a:ext cx="0" cy="446088"/>
          </a:xfrm>
          <a:prstGeom prst="line">
            <a:avLst/>
          </a:prstGeom>
          <a:noFill/>
          <a:ln w="28575">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1118225" name="Text Box 17"/>
          <p:cNvSpPr txBox="1">
            <a:spLocks noChangeArrowheads="1"/>
          </p:cNvSpPr>
          <p:nvPr/>
        </p:nvSpPr>
        <p:spPr bwMode="auto">
          <a:xfrm>
            <a:off x="2133600" y="29610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2400">
                <a:solidFill>
                  <a:srgbClr val="00FF00"/>
                </a:solidFill>
                <a:latin typeface="Tahoma" charset="0"/>
              </a:rPr>
              <a:t>K</a:t>
            </a:r>
            <a:r>
              <a:rPr lang="en-US" altLang="en-US" sz="2400" baseline="-25000">
                <a:solidFill>
                  <a:srgbClr val="00FF00"/>
                </a:solidFill>
                <a:latin typeface="Tahoma" charset="0"/>
              </a:rPr>
              <a:t>c</a:t>
            </a:r>
          </a:p>
        </p:txBody>
      </p:sp>
      <p:sp>
        <p:nvSpPr>
          <p:cNvPr id="1118226" name="Text Box 18"/>
          <p:cNvSpPr txBox="1">
            <a:spLocks noChangeArrowheads="1"/>
          </p:cNvSpPr>
          <p:nvPr/>
        </p:nvSpPr>
        <p:spPr bwMode="auto">
          <a:xfrm>
            <a:off x="1066800" y="2656280"/>
            <a:ext cx="1149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000">
                <a:latin typeface="Tahoma" charset="0"/>
              </a:rPr>
              <a:t>Convert into</a:t>
            </a:r>
          </a:p>
          <a:p>
            <a:pPr eaLnBrk="1" hangingPunct="1">
              <a:lnSpc>
                <a:spcPct val="80000"/>
              </a:lnSpc>
              <a:spcBef>
                <a:spcPct val="0"/>
              </a:spcBef>
              <a:spcAft>
                <a:spcPct val="0"/>
              </a:spcAft>
              <a:buFontTx/>
              <a:buNone/>
            </a:pPr>
            <a:r>
              <a:rPr lang="en-US" altLang="en-US" sz="1000" dirty="0">
                <a:latin typeface="Tahoma" charset="0"/>
              </a:rPr>
              <a:t>client master key</a:t>
            </a:r>
          </a:p>
        </p:txBody>
      </p:sp>
      <p:pic>
        <p:nvPicPr>
          <p:cNvPr id="1118227" name="Picture 19" descr="PE0374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070743"/>
            <a:ext cx="30003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8228" name="Text Box 20"/>
          <p:cNvSpPr txBox="1">
            <a:spLocks noChangeArrowheads="1"/>
          </p:cNvSpPr>
          <p:nvPr/>
        </p:nvSpPr>
        <p:spPr bwMode="auto">
          <a:xfrm>
            <a:off x="7510463" y="4159643"/>
            <a:ext cx="87229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a:latin typeface="Tahoma" charset="0"/>
              </a:rPr>
              <a:t>Key =</a:t>
            </a:r>
            <a:r>
              <a:rPr lang="en-US" altLang="en-US" sz="1400" dirty="0">
                <a:solidFill>
                  <a:schemeClr val="bg2"/>
                </a:solidFill>
                <a:latin typeface="Tahoma" charset="0"/>
              </a:rPr>
              <a:t> </a:t>
            </a:r>
            <a:r>
              <a:rPr lang="en-US" altLang="en-US" sz="1400" dirty="0">
                <a:solidFill>
                  <a:srgbClr val="00FF00"/>
                </a:solidFill>
                <a:latin typeface="Tahoma" charset="0"/>
              </a:rPr>
              <a:t>K</a:t>
            </a:r>
            <a:r>
              <a:rPr lang="en-US" altLang="en-US" sz="1400" baseline="-25000" dirty="0">
                <a:solidFill>
                  <a:srgbClr val="00FF00"/>
                </a:solidFill>
                <a:latin typeface="Tahoma" charset="0"/>
              </a:rPr>
              <a:t>c</a:t>
            </a:r>
          </a:p>
        </p:txBody>
      </p:sp>
      <p:sp>
        <p:nvSpPr>
          <p:cNvPr id="1118229" name="Text Box 21"/>
          <p:cNvSpPr txBox="1">
            <a:spLocks noChangeArrowheads="1"/>
          </p:cNvSpPr>
          <p:nvPr/>
        </p:nvSpPr>
        <p:spPr bwMode="auto">
          <a:xfrm>
            <a:off x="7513638" y="3875480"/>
            <a:ext cx="1033553"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a:latin typeface="Tahoma" charset="0"/>
              </a:rPr>
              <a:t>Key =</a:t>
            </a:r>
            <a:r>
              <a:rPr lang="en-US" altLang="en-US" sz="1400" dirty="0">
                <a:solidFill>
                  <a:schemeClr val="bg2"/>
                </a:solidFill>
                <a:latin typeface="Tahoma" charset="0"/>
              </a:rPr>
              <a:t> </a:t>
            </a:r>
            <a:r>
              <a:rPr lang="en-US" altLang="en-US" sz="1400" dirty="0">
                <a:solidFill>
                  <a:srgbClr val="FF9966"/>
                </a:solidFill>
                <a:latin typeface="Tahoma" charset="0"/>
              </a:rPr>
              <a:t>K</a:t>
            </a:r>
            <a:r>
              <a:rPr lang="en-US" altLang="en-US" sz="1400" baseline="-25000" dirty="0">
                <a:solidFill>
                  <a:srgbClr val="FF9966"/>
                </a:solidFill>
                <a:latin typeface="Tahoma" charset="0"/>
              </a:rPr>
              <a:t>TGS</a:t>
            </a:r>
          </a:p>
        </p:txBody>
      </p:sp>
      <p:sp>
        <p:nvSpPr>
          <p:cNvPr id="1118230" name="Text Box 22"/>
          <p:cNvSpPr txBox="1">
            <a:spLocks noChangeArrowheads="1"/>
          </p:cNvSpPr>
          <p:nvPr/>
        </p:nvSpPr>
        <p:spPr bwMode="auto">
          <a:xfrm>
            <a:off x="7010400" y="3875480"/>
            <a:ext cx="5050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latin typeface="Tahoma" charset="0"/>
              </a:rPr>
              <a:t>TGS</a:t>
            </a:r>
            <a:endParaRPr lang="en-US" altLang="en-US" sz="1400" baseline="-25000">
              <a:latin typeface="Tahoma" charset="0"/>
            </a:endParaRPr>
          </a:p>
        </p:txBody>
      </p:sp>
      <p:sp>
        <p:nvSpPr>
          <p:cNvPr id="1118231" name="Text Box 23"/>
          <p:cNvSpPr txBox="1">
            <a:spLocks noChangeArrowheads="1"/>
          </p:cNvSpPr>
          <p:nvPr/>
        </p:nvSpPr>
        <p:spPr bwMode="auto">
          <a:xfrm>
            <a:off x="7518400" y="4408880"/>
            <a:ext cx="330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solidFill>
                  <a:schemeClr val="bg2"/>
                </a:solidFill>
                <a:latin typeface="Tahoma" charset="0"/>
              </a:rPr>
              <a:t>…</a:t>
            </a:r>
            <a:endParaRPr lang="en-US" altLang="en-US" sz="1400" baseline="-25000">
              <a:solidFill>
                <a:schemeClr val="bg2"/>
              </a:solidFill>
              <a:latin typeface="Tahoma" charset="0"/>
            </a:endParaRPr>
          </a:p>
        </p:txBody>
      </p:sp>
      <p:sp>
        <p:nvSpPr>
          <p:cNvPr id="1118232" name="AutoShape 24"/>
          <p:cNvSpPr>
            <a:spLocks noChangeArrowheads="1"/>
          </p:cNvSpPr>
          <p:nvPr/>
        </p:nvSpPr>
        <p:spPr bwMode="auto">
          <a:xfrm>
            <a:off x="7470775" y="4789880"/>
            <a:ext cx="1353256" cy="338554"/>
          </a:xfrm>
          <a:prstGeom prst="wedgeRectCallout">
            <a:avLst>
              <a:gd name="adj1" fmla="val 7671"/>
              <a:gd name="adj2" fmla="val -114477"/>
            </a:avLst>
          </a:prstGeom>
          <a:solidFill>
            <a:schemeClr val="accent1"/>
          </a:solidFill>
          <a:ln w="12700">
            <a:solidFill>
              <a:schemeClr val="bg2"/>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zh-CN" altLang="en-US" sz="1000" dirty="0">
                <a:solidFill>
                  <a:srgbClr val="000000"/>
                </a:solidFill>
                <a:latin typeface="Arial" charset="0"/>
              </a:rPr>
              <a:t>所有用户需要在</a:t>
            </a:r>
            <a:r>
              <a:rPr lang="en-US" altLang="zh-CN" sz="1000" dirty="0">
                <a:solidFill>
                  <a:srgbClr val="000000"/>
                </a:solidFill>
                <a:latin typeface="Arial" charset="0"/>
              </a:rPr>
              <a:t>KDC</a:t>
            </a:r>
            <a:endParaRPr lang="zh-CN" altLang="en-US" sz="1000" dirty="0">
              <a:solidFill>
                <a:srgbClr val="000000"/>
              </a:solidFill>
              <a:latin typeface="Arial" charset="0"/>
            </a:endParaRPr>
          </a:p>
          <a:p>
            <a:pPr eaLnBrk="1" hangingPunct="1">
              <a:lnSpc>
                <a:spcPct val="80000"/>
              </a:lnSpc>
              <a:spcBef>
                <a:spcPct val="0"/>
              </a:spcBef>
              <a:spcAft>
                <a:spcPct val="0"/>
              </a:spcAft>
              <a:buFontTx/>
              <a:buNone/>
            </a:pPr>
            <a:r>
              <a:rPr lang="zh-CN" altLang="en-US" sz="1000" dirty="0">
                <a:solidFill>
                  <a:srgbClr val="000000"/>
                </a:solidFill>
                <a:latin typeface="Arial" charset="0"/>
              </a:rPr>
              <a:t>预先注册</a:t>
            </a:r>
            <a:r>
              <a:rPr lang="en-US" altLang="zh-CN" sz="1000" dirty="0">
                <a:solidFill>
                  <a:srgbClr val="000000"/>
                </a:solidFill>
                <a:latin typeface="Arial" charset="0"/>
              </a:rPr>
              <a:t>password</a:t>
            </a:r>
            <a:endParaRPr lang="en-US" altLang="en-US" sz="1000" dirty="0">
              <a:solidFill>
                <a:srgbClr val="000000"/>
              </a:solidFill>
              <a:latin typeface="Arial" charset="0"/>
            </a:endParaRPr>
          </a:p>
        </p:txBody>
      </p:sp>
      <p:sp>
        <p:nvSpPr>
          <p:cNvPr id="1118233" name="AutoShape 25"/>
          <p:cNvSpPr>
            <a:spLocks noChangeArrowheads="1"/>
          </p:cNvSpPr>
          <p:nvPr/>
        </p:nvSpPr>
        <p:spPr bwMode="auto">
          <a:xfrm>
            <a:off x="3810000" y="3648468"/>
            <a:ext cx="1544638" cy="395287"/>
          </a:xfrm>
          <a:prstGeom prst="wedgeRectCallout">
            <a:avLst>
              <a:gd name="adj1" fmla="val 25181"/>
              <a:gd name="adj2" fmla="val -130755"/>
            </a:avLst>
          </a:prstGeom>
          <a:solidFill>
            <a:schemeClr val="bg1"/>
          </a:solidFill>
          <a:ln w="28575">
            <a:solidFill>
              <a:schemeClr val="accent2"/>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000" dirty="0">
                <a:solidFill>
                  <a:schemeClr val="accent2"/>
                </a:solidFill>
                <a:latin typeface="Arial" charset="0"/>
              </a:rPr>
              <a:t>Fresh key to be used</a:t>
            </a:r>
          </a:p>
          <a:p>
            <a:pPr eaLnBrk="1" hangingPunct="1">
              <a:lnSpc>
                <a:spcPct val="80000"/>
              </a:lnSpc>
              <a:spcBef>
                <a:spcPct val="0"/>
              </a:spcBef>
              <a:spcAft>
                <a:spcPct val="0"/>
              </a:spcAft>
              <a:buFontTx/>
              <a:buNone/>
            </a:pPr>
            <a:r>
              <a:rPr lang="en-US" altLang="en-US" sz="1000" dirty="0">
                <a:solidFill>
                  <a:schemeClr val="accent2"/>
                </a:solidFill>
                <a:latin typeface="Arial" charset="0"/>
              </a:rPr>
              <a:t>between client and TGS</a:t>
            </a:r>
          </a:p>
        </p:txBody>
      </p:sp>
      <p:sp>
        <p:nvSpPr>
          <p:cNvPr id="1118234" name="Text Box 26"/>
          <p:cNvSpPr txBox="1">
            <a:spLocks noChangeArrowheads="1"/>
          </p:cNvSpPr>
          <p:nvPr/>
        </p:nvSpPr>
        <p:spPr bwMode="auto">
          <a:xfrm>
            <a:off x="2133600" y="3467493"/>
            <a:ext cx="1322991" cy="824841"/>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a:latin typeface="Tahoma" charset="0"/>
              </a:rPr>
              <a:t>Decrypts with </a:t>
            </a:r>
          </a:p>
          <a:p>
            <a:pPr eaLnBrk="1" hangingPunct="1">
              <a:lnSpc>
                <a:spcPct val="80000"/>
              </a:lnSpc>
              <a:spcBef>
                <a:spcPct val="0"/>
              </a:spcBef>
              <a:spcAft>
                <a:spcPct val="0"/>
              </a:spcAft>
              <a:buFontTx/>
              <a:buNone/>
            </a:pPr>
            <a:r>
              <a:rPr lang="en-US" altLang="en-US" sz="1400" dirty="0">
                <a:solidFill>
                  <a:srgbClr val="00FF00"/>
                </a:solidFill>
                <a:latin typeface="Tahoma" charset="0"/>
              </a:rPr>
              <a:t>K</a:t>
            </a:r>
            <a:r>
              <a:rPr lang="en-US" altLang="en-US" sz="1400" baseline="-25000" dirty="0">
                <a:solidFill>
                  <a:srgbClr val="00FF00"/>
                </a:solidFill>
                <a:latin typeface="Tahoma" charset="0"/>
              </a:rPr>
              <a:t>c</a:t>
            </a:r>
            <a:r>
              <a:rPr lang="en-US" altLang="en-US" sz="1400" dirty="0">
                <a:solidFill>
                  <a:schemeClr val="bg2"/>
                </a:solidFill>
                <a:latin typeface="Tahoma" charset="0"/>
              </a:rPr>
              <a:t> </a:t>
            </a:r>
            <a:r>
              <a:rPr lang="en-US" altLang="en-US" sz="1400" dirty="0">
                <a:latin typeface="Tahoma" charset="0"/>
              </a:rPr>
              <a:t>and obtain</a:t>
            </a:r>
            <a:r>
              <a:rPr lang="en-US" altLang="en-US" sz="1400" dirty="0">
                <a:solidFill>
                  <a:schemeClr val="bg2"/>
                </a:solidFill>
                <a:latin typeface="Tahoma" charset="0"/>
              </a:rPr>
              <a:t>s</a:t>
            </a:r>
          </a:p>
          <a:p>
            <a:pPr eaLnBrk="1" hangingPunct="1">
              <a:lnSpc>
                <a:spcPct val="80000"/>
              </a:lnSpc>
              <a:spcBef>
                <a:spcPct val="0"/>
              </a:spcBef>
              <a:spcAft>
                <a:spcPct val="0"/>
              </a:spcAft>
              <a:buFontTx/>
              <a:buNone/>
            </a:pPr>
            <a:r>
              <a:rPr lang="en-US" altLang="en-US" sz="1400" dirty="0" err="1">
                <a:solidFill>
                  <a:schemeClr val="accent2"/>
                </a:solidFill>
                <a:latin typeface="Tahoma" charset="0"/>
              </a:rPr>
              <a:t>K</a:t>
            </a:r>
            <a:r>
              <a:rPr lang="en-US" altLang="en-US" sz="1400" baseline="-25000" dirty="0" err="1">
                <a:solidFill>
                  <a:schemeClr val="accent2"/>
                </a:solidFill>
                <a:latin typeface="Tahoma" charset="0"/>
              </a:rPr>
              <a:t>c,TGS</a:t>
            </a:r>
            <a:r>
              <a:rPr lang="en-US" altLang="en-US" sz="1400" baseline="-25000" dirty="0">
                <a:solidFill>
                  <a:schemeClr val="accent2"/>
                </a:solidFill>
                <a:latin typeface="Tahoma" charset="0"/>
              </a:rPr>
              <a:t>  </a:t>
            </a:r>
            <a:r>
              <a:rPr lang="en-US" altLang="en-US" sz="1400" dirty="0">
                <a:latin typeface="Tahoma" charset="0"/>
              </a:rPr>
              <a:t>and  </a:t>
            </a:r>
          </a:p>
          <a:p>
            <a:pPr eaLnBrk="1" hangingPunct="1">
              <a:spcBef>
                <a:spcPct val="0"/>
              </a:spcBef>
              <a:spcAft>
                <a:spcPct val="0"/>
              </a:spcAft>
              <a:buFontTx/>
              <a:buNone/>
            </a:pPr>
            <a:r>
              <a:rPr lang="en-US" altLang="en-US" sz="1400" dirty="0" err="1">
                <a:solidFill>
                  <a:srgbClr val="FF9966"/>
                </a:solidFill>
                <a:latin typeface="Tahoma" charset="0"/>
              </a:rPr>
              <a:t>ticket</a:t>
            </a:r>
            <a:r>
              <a:rPr lang="en-US" altLang="en-US" sz="1400" baseline="-25000" dirty="0" err="1">
                <a:solidFill>
                  <a:srgbClr val="FF9966"/>
                </a:solidFill>
                <a:latin typeface="Tahoma" charset="0"/>
              </a:rPr>
              <a:t>TGS</a:t>
            </a:r>
            <a:endParaRPr lang="en-US" altLang="en-US" sz="1400" baseline="-25000" dirty="0">
              <a:solidFill>
                <a:srgbClr val="FF9966"/>
              </a:solidFill>
              <a:latin typeface="Tahoma" charset="0"/>
            </a:endParaRPr>
          </a:p>
        </p:txBody>
      </p:sp>
      <p:sp>
        <p:nvSpPr>
          <p:cNvPr id="1118235" name="AutoShape 27"/>
          <p:cNvSpPr>
            <a:spLocks noChangeArrowheads="1"/>
          </p:cNvSpPr>
          <p:nvPr/>
        </p:nvSpPr>
        <p:spPr bwMode="auto">
          <a:xfrm>
            <a:off x="3762375" y="4187046"/>
            <a:ext cx="2983509" cy="849463"/>
          </a:xfrm>
          <a:prstGeom prst="wedgeRectCallout">
            <a:avLst>
              <a:gd name="adj1" fmla="val 32343"/>
              <a:gd name="adj2" fmla="val -126213"/>
            </a:avLst>
          </a:prstGeom>
          <a:solidFill>
            <a:srgbClr val="FF9966"/>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90000"/>
              </a:lnSpc>
              <a:spcBef>
                <a:spcPct val="0"/>
              </a:spcBef>
              <a:spcAft>
                <a:spcPct val="0"/>
              </a:spcAft>
              <a:buFontTx/>
              <a:buNone/>
            </a:pPr>
            <a:r>
              <a:rPr lang="en-US" altLang="en-US" sz="1400" dirty="0" err="1">
                <a:solidFill>
                  <a:srgbClr val="000000"/>
                </a:solidFill>
                <a:latin typeface="Arial" charset="0"/>
              </a:rPr>
              <a:t>Encrypt</a:t>
            </a:r>
            <a:r>
              <a:rPr lang="en-US" altLang="en-US" sz="1400" baseline="-25000" dirty="0" err="1">
                <a:solidFill>
                  <a:srgbClr val="000000"/>
                </a:solidFill>
                <a:latin typeface="Arial" charset="0"/>
              </a:rPr>
              <a:t>K</a:t>
            </a:r>
            <a:r>
              <a:rPr lang="en-US" altLang="en-US" sz="1400" baseline="-40000" dirty="0" err="1">
                <a:solidFill>
                  <a:srgbClr val="000000"/>
                </a:solidFill>
                <a:latin typeface="Arial" charset="0"/>
              </a:rPr>
              <a:t>TGS</a:t>
            </a:r>
            <a:r>
              <a:rPr lang="en-US" altLang="en-US" sz="1400" dirty="0">
                <a:solidFill>
                  <a:srgbClr val="000000"/>
                </a:solidFill>
                <a:latin typeface="Arial" charset="0"/>
              </a:rPr>
              <a:t>(</a:t>
            </a:r>
            <a:r>
              <a:rPr lang="en-US" altLang="en-US" sz="1400" dirty="0" err="1">
                <a:solidFill>
                  <a:srgbClr val="0066CC"/>
                </a:solidFill>
                <a:latin typeface="Arial" charset="0"/>
              </a:rPr>
              <a:t>K</a:t>
            </a:r>
            <a:r>
              <a:rPr lang="en-US" altLang="en-US" sz="1400" baseline="-25000" dirty="0" err="1">
                <a:solidFill>
                  <a:srgbClr val="0066CC"/>
                </a:solidFill>
                <a:latin typeface="Arial" charset="0"/>
              </a:rPr>
              <a:t>c,TGS</a:t>
            </a:r>
            <a:r>
              <a:rPr lang="en-US" altLang="en-US" sz="1400" baseline="-25000" dirty="0">
                <a:solidFill>
                  <a:srgbClr val="0066CC"/>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ID</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Addr</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p>
          <a:p>
            <a:pPr eaLnBrk="1" hangingPunct="1">
              <a:lnSpc>
                <a:spcPct val="90000"/>
              </a:lnSpc>
              <a:spcBef>
                <a:spcPct val="0"/>
              </a:spcBef>
              <a:spcAft>
                <a:spcPct val="0"/>
              </a:spcAft>
              <a:buFontTx/>
              <a:buNone/>
            </a:pPr>
            <a:r>
              <a:rPr lang="en-US" altLang="en-US" sz="1400" dirty="0">
                <a:solidFill>
                  <a:srgbClr val="000000"/>
                </a:solidFill>
                <a:latin typeface="Arial" charset="0"/>
              </a:rPr>
              <a:t>                 ID</a:t>
            </a:r>
            <a:r>
              <a:rPr lang="en-US" altLang="en-US" sz="1400" baseline="-25000" dirty="0">
                <a:solidFill>
                  <a:srgbClr val="000000"/>
                </a:solidFill>
                <a:latin typeface="Arial" charset="0"/>
              </a:rPr>
              <a:t>TGS </a:t>
            </a:r>
            <a:r>
              <a:rPr lang="en-US" altLang="en-US" sz="1400" dirty="0">
                <a:solidFill>
                  <a:srgbClr val="000000"/>
                </a:solidFill>
                <a:latin typeface="Arial" charset="0"/>
              </a:rPr>
              <a:t>, </a:t>
            </a:r>
            <a:r>
              <a:rPr lang="en-US" altLang="en-US" sz="1400" dirty="0" err="1">
                <a:solidFill>
                  <a:srgbClr val="000000"/>
                </a:solidFill>
                <a:latin typeface="Arial" charset="0"/>
              </a:rPr>
              <a:t>time</a:t>
            </a:r>
            <a:r>
              <a:rPr lang="en-US" altLang="en-US" sz="1400" baseline="-25000" dirty="0" err="1">
                <a:solidFill>
                  <a:srgbClr val="000000"/>
                </a:solidFill>
                <a:latin typeface="Arial" charset="0"/>
              </a:rPr>
              <a:t>KDC</a:t>
            </a:r>
            <a:r>
              <a:rPr lang="en-US" altLang="en-US" sz="1400" baseline="-25000" dirty="0">
                <a:solidFill>
                  <a:srgbClr val="000000"/>
                </a:solidFill>
                <a:latin typeface="Arial" charset="0"/>
              </a:rPr>
              <a:t> </a:t>
            </a:r>
            <a:r>
              <a:rPr lang="en-US" altLang="en-US" sz="1400" dirty="0">
                <a:solidFill>
                  <a:srgbClr val="000000"/>
                </a:solidFill>
                <a:latin typeface="Arial" charset="0"/>
              </a:rPr>
              <a:t>, lifetime)</a:t>
            </a:r>
          </a:p>
          <a:p>
            <a:pPr eaLnBrk="1" hangingPunct="1">
              <a:lnSpc>
                <a:spcPct val="120000"/>
              </a:lnSpc>
              <a:spcBef>
                <a:spcPct val="0"/>
              </a:spcBef>
              <a:spcAft>
                <a:spcPct val="0"/>
              </a:spcAft>
              <a:buFontTx/>
              <a:buNone/>
            </a:pPr>
            <a:r>
              <a:rPr lang="en-US" altLang="en-US" sz="1200" dirty="0">
                <a:solidFill>
                  <a:srgbClr val="000000"/>
                </a:solidFill>
                <a:latin typeface="Arial" charset="0"/>
              </a:rPr>
              <a:t>Client will use this unforgeable ticket to </a:t>
            </a:r>
          </a:p>
          <a:p>
            <a:pPr eaLnBrk="1" hangingPunct="1">
              <a:lnSpc>
                <a:spcPct val="80000"/>
              </a:lnSpc>
              <a:spcBef>
                <a:spcPct val="0"/>
              </a:spcBef>
              <a:spcAft>
                <a:spcPct val="0"/>
              </a:spcAft>
              <a:buFontTx/>
              <a:buNone/>
            </a:pPr>
            <a:r>
              <a:rPr lang="en-US" altLang="en-US" sz="1200" dirty="0">
                <a:solidFill>
                  <a:srgbClr val="000000"/>
                </a:solidFill>
                <a:latin typeface="Arial" charset="0"/>
              </a:rPr>
              <a:t>get other tickets without re-authenticating</a:t>
            </a:r>
          </a:p>
        </p:txBody>
      </p:sp>
      <p:sp>
        <p:nvSpPr>
          <p:cNvPr id="2" name="Slide Number Placeholder 1"/>
          <p:cNvSpPr>
            <a:spLocks noGrp="1"/>
          </p:cNvSpPr>
          <p:nvPr>
            <p:ph type="sldNum" sz="quarter" idx="12"/>
          </p:nvPr>
        </p:nvSpPr>
        <p:spPr/>
        <p:txBody>
          <a:bodyPr/>
          <a:lstStyle/>
          <a:p>
            <a:fld id="{297DE729-F9B5-6B4A-8061-A00ED75EC337}" type="slidenum">
              <a:rPr lang="en-US" smtClean="0"/>
              <a:t>76</a:t>
            </a:fld>
            <a:endParaRPr lang="en-US"/>
          </a:p>
        </p:txBody>
      </p:sp>
    </p:spTree>
    <p:extLst>
      <p:ext uri="{BB962C8B-B14F-4D97-AF65-F5344CB8AC3E}">
        <p14:creationId xmlns:p14="http://schemas.microsoft.com/office/powerpoint/2010/main" val="92933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8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82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82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82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82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82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82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18219"/>
                                        </p:tgtEl>
                                        <p:attrNameLst>
                                          <p:attrName>style.visibility</p:attrName>
                                        </p:attrNameLst>
                                      </p:cBhvr>
                                      <p:to>
                                        <p:strVal val="visible"/>
                                      </p:to>
                                    </p:set>
                                    <p:animEffect transition="in" filter="wipe(left)">
                                      <p:cBhvr>
                                        <p:cTn id="23" dur="500"/>
                                        <p:tgtEl>
                                          <p:spTgt spid="11182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18218"/>
                                        </p:tgtEl>
                                        <p:attrNameLst>
                                          <p:attrName>style.visibility</p:attrName>
                                        </p:attrNameLst>
                                      </p:cBhvr>
                                      <p:to>
                                        <p:strVal val="visible"/>
                                      </p:to>
                                    </p:set>
                                    <p:animEffect transition="in" filter="wipe(left)">
                                      <p:cBhvr>
                                        <p:cTn id="26" dur="500"/>
                                        <p:tgtEl>
                                          <p:spTgt spid="11182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118226"/>
                                        </p:tgtEl>
                                        <p:attrNameLst>
                                          <p:attrName>style.visibility</p:attrName>
                                        </p:attrNameLst>
                                      </p:cBhvr>
                                      <p:to>
                                        <p:strVal val="visible"/>
                                      </p:to>
                                    </p:set>
                                    <p:animEffect transition="in" filter="wipe(up)">
                                      <p:cBhvr>
                                        <p:cTn id="31" dur="500"/>
                                        <p:tgtEl>
                                          <p:spTgt spid="111822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118225"/>
                                        </p:tgtEl>
                                        <p:attrNameLst>
                                          <p:attrName>style.visibility</p:attrName>
                                        </p:attrNameLst>
                                      </p:cBhvr>
                                      <p:to>
                                        <p:strVal val="visible"/>
                                      </p:to>
                                    </p:set>
                                    <p:animEffect transition="in" filter="wipe(up)">
                                      <p:cBhvr>
                                        <p:cTn id="34" dur="500"/>
                                        <p:tgtEl>
                                          <p:spTgt spid="111822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118224"/>
                                        </p:tgtEl>
                                        <p:attrNameLst>
                                          <p:attrName>style.visibility</p:attrName>
                                        </p:attrNameLst>
                                      </p:cBhvr>
                                      <p:to>
                                        <p:strVal val="visible"/>
                                      </p:to>
                                    </p:set>
                                    <p:animEffect transition="in" filter="wipe(up)">
                                      <p:cBhvr>
                                        <p:cTn id="37" dur="500"/>
                                        <p:tgtEl>
                                          <p:spTgt spid="11182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18221"/>
                                        </p:tgtEl>
                                        <p:attrNameLst>
                                          <p:attrName>style.visibility</p:attrName>
                                        </p:attrNameLst>
                                      </p:cBhvr>
                                      <p:to>
                                        <p:strVal val="visible"/>
                                      </p:to>
                                    </p:set>
                                    <p:animEffect transition="in" filter="wipe(left)">
                                      <p:cBhvr>
                                        <p:cTn id="42" dur="500"/>
                                        <p:tgtEl>
                                          <p:spTgt spid="111822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18220"/>
                                        </p:tgtEl>
                                        <p:attrNameLst>
                                          <p:attrName>style.visibility</p:attrName>
                                        </p:attrNameLst>
                                      </p:cBhvr>
                                      <p:to>
                                        <p:strVal val="visible"/>
                                      </p:to>
                                    </p:set>
                                    <p:animEffect transition="in" filter="wipe(left)">
                                      <p:cBhvr>
                                        <p:cTn id="45" dur="500"/>
                                        <p:tgtEl>
                                          <p:spTgt spid="111822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118223"/>
                                        </p:tgtEl>
                                        <p:attrNameLst>
                                          <p:attrName>style.visibility</p:attrName>
                                        </p:attrNameLst>
                                      </p:cBhvr>
                                      <p:to>
                                        <p:strVal val="visible"/>
                                      </p:to>
                                    </p:set>
                                    <p:animEffect transition="in" filter="wipe(right)">
                                      <p:cBhvr>
                                        <p:cTn id="50" dur="500"/>
                                        <p:tgtEl>
                                          <p:spTgt spid="1118223"/>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118222"/>
                                        </p:tgtEl>
                                        <p:attrNameLst>
                                          <p:attrName>style.visibility</p:attrName>
                                        </p:attrNameLst>
                                      </p:cBhvr>
                                      <p:to>
                                        <p:strVal val="visible"/>
                                      </p:to>
                                    </p:set>
                                    <p:animEffect transition="in" filter="wipe(right)">
                                      <p:cBhvr>
                                        <p:cTn id="53" dur="500"/>
                                        <p:tgtEl>
                                          <p:spTgt spid="111822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1823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18235"/>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118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236" grpId="0" animBg="1"/>
      <p:bldP spid="1118218" grpId="0" animBg="1"/>
      <p:bldP spid="1118219" grpId="0" animBg="1"/>
      <p:bldP spid="1118220" grpId="0" animBg="1"/>
      <p:bldP spid="1118221" grpId="0" animBg="1"/>
      <p:bldP spid="1118222" grpId="0" animBg="1"/>
      <p:bldP spid="1118223" grpId="0" animBg="1"/>
      <p:bldP spid="1118224" grpId="0" animBg="1"/>
      <p:bldP spid="1118225" grpId="0"/>
      <p:bldP spid="1118226" grpId="0"/>
      <p:bldP spid="1118228" grpId="0"/>
      <p:bldP spid="1118229" grpId="0"/>
      <p:bldP spid="1118230" grpId="0"/>
      <p:bldP spid="1118231" grpId="0"/>
      <p:bldP spid="1118232" grpId="0" animBg="1"/>
      <p:bldP spid="1118233" grpId="0" animBg="1"/>
      <p:bldP spid="1118234" grpId="0"/>
      <p:bldP spid="111823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06400" y="228600"/>
            <a:ext cx="8509000" cy="914400"/>
          </a:xfrm>
          <a:noFill/>
        </p:spPr>
        <p:txBody>
          <a:bodyPr lIns="92075" tIns="46038" rIns="92075" bIns="46038">
            <a:normAutofit/>
          </a:bodyPr>
          <a:lstStyle/>
          <a:p>
            <a:r>
              <a:rPr lang="zh-CN" altLang="en-US" sz="4000" dirty="0"/>
              <a:t>获得一个服务</a:t>
            </a:r>
            <a:r>
              <a:rPr lang="en-US" altLang="en-US" sz="4000" dirty="0"/>
              <a:t>Ticket</a:t>
            </a:r>
          </a:p>
        </p:txBody>
      </p:sp>
      <p:pic>
        <p:nvPicPr>
          <p:cNvPr id="79875" name="Picture 3" descr="PE03749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 y="2254250"/>
            <a:ext cx="7397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4"/>
          <p:cNvSpPr txBox="1">
            <a:spLocks noChangeArrowheads="1"/>
          </p:cNvSpPr>
          <p:nvPr/>
        </p:nvSpPr>
        <p:spPr bwMode="auto">
          <a:xfrm>
            <a:off x="304800" y="3321050"/>
            <a:ext cx="688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2000" dirty="0">
                <a:latin typeface="Tahoma" charset="0"/>
              </a:rPr>
              <a:t>User</a:t>
            </a:r>
          </a:p>
        </p:txBody>
      </p:sp>
      <p:sp>
        <p:nvSpPr>
          <p:cNvPr id="79877" name="Rectangle 5"/>
          <p:cNvSpPr>
            <a:spLocks noGrp="1" noChangeArrowheads="1"/>
          </p:cNvSpPr>
          <p:nvPr>
            <p:ph type="body" idx="1"/>
          </p:nvPr>
        </p:nvSpPr>
        <p:spPr>
          <a:xfrm>
            <a:off x="457200" y="5638800"/>
            <a:ext cx="8382000" cy="1339850"/>
          </a:xfrm>
          <a:noFill/>
        </p:spPr>
        <p:txBody>
          <a:bodyPr lIns="92075" tIns="46038" rIns="92075" bIns="46038">
            <a:normAutofit/>
          </a:bodyPr>
          <a:lstStyle/>
          <a:p>
            <a:r>
              <a:rPr lang="zh-CN" altLang="en-US" sz="2200" dirty="0"/>
              <a:t>客户使用</a:t>
            </a:r>
            <a:r>
              <a:rPr lang="en-US" altLang="zh-CN" sz="2200" dirty="0"/>
              <a:t>TGS</a:t>
            </a:r>
            <a:r>
              <a:rPr lang="zh-CN" altLang="en-US" sz="2200"/>
              <a:t>票据来</a:t>
            </a:r>
            <a:r>
              <a:rPr lang="zh-CN" altLang="en-US" sz="2200" dirty="0"/>
              <a:t>获取每个网络服务的服务票据和短期密钥</a:t>
            </a:r>
            <a:endParaRPr lang="en-US" altLang="zh-CN" sz="2200" dirty="0"/>
          </a:p>
          <a:p>
            <a:pPr lvl="1"/>
            <a:r>
              <a:rPr lang="zh-CN" altLang="en-US" sz="2000" dirty="0"/>
              <a:t>每个服务有一张加密的，不可伪造的票据</a:t>
            </a:r>
            <a:endParaRPr lang="en-US" altLang="en-US" sz="2000" dirty="0"/>
          </a:p>
        </p:txBody>
      </p:sp>
      <p:sp>
        <p:nvSpPr>
          <p:cNvPr id="79878" name="Rectangle 6"/>
          <p:cNvSpPr>
            <a:spLocks noChangeArrowheads="1"/>
          </p:cNvSpPr>
          <p:nvPr/>
        </p:nvSpPr>
        <p:spPr bwMode="auto">
          <a:xfrm>
            <a:off x="2133600" y="1981200"/>
            <a:ext cx="1371600" cy="3505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79879" name="Text Box 7"/>
          <p:cNvSpPr txBox="1">
            <a:spLocks noChangeArrowheads="1"/>
          </p:cNvSpPr>
          <p:nvPr/>
        </p:nvSpPr>
        <p:spPr bwMode="auto">
          <a:xfrm>
            <a:off x="2286000" y="1600200"/>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70000"/>
              </a:lnSpc>
              <a:spcBef>
                <a:spcPct val="0"/>
              </a:spcBef>
              <a:spcAft>
                <a:spcPct val="0"/>
              </a:spcAft>
              <a:buFontTx/>
              <a:buNone/>
            </a:pPr>
            <a:r>
              <a:rPr lang="en-US" altLang="en-US" sz="2000">
                <a:latin typeface="Tahoma" charset="0"/>
              </a:rPr>
              <a:t>Client</a:t>
            </a:r>
          </a:p>
        </p:txBody>
      </p:sp>
      <p:pic>
        <p:nvPicPr>
          <p:cNvPr id="79880" name="Picture 8" descr="kerbe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4511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9881" name="Text Box 9"/>
          <p:cNvSpPr txBox="1">
            <a:spLocks noChangeArrowheads="1"/>
          </p:cNvSpPr>
          <p:nvPr/>
        </p:nvSpPr>
        <p:spPr bwMode="auto">
          <a:xfrm>
            <a:off x="6885736" y="1524000"/>
            <a:ext cx="2038442" cy="82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2000">
                <a:latin typeface="Tahoma" charset="0"/>
              </a:rPr>
              <a:t>Ticket Granting </a:t>
            </a:r>
          </a:p>
          <a:p>
            <a:pPr algn="ctr" eaLnBrk="1" hangingPunct="1">
              <a:lnSpc>
                <a:spcPct val="80000"/>
              </a:lnSpc>
              <a:spcBef>
                <a:spcPct val="0"/>
              </a:spcBef>
              <a:spcAft>
                <a:spcPct val="0"/>
              </a:spcAft>
              <a:buFontTx/>
              <a:buNone/>
            </a:pPr>
            <a:r>
              <a:rPr lang="en-US" altLang="en-US" sz="2000" dirty="0">
                <a:latin typeface="Tahoma" charset="0"/>
              </a:rPr>
              <a:t>Service (TGS)</a:t>
            </a:r>
          </a:p>
          <a:p>
            <a:pPr algn="ctr" eaLnBrk="1" hangingPunct="1">
              <a:lnSpc>
                <a:spcPct val="110000"/>
              </a:lnSpc>
              <a:spcBef>
                <a:spcPct val="0"/>
              </a:spcBef>
              <a:spcAft>
                <a:spcPct val="0"/>
              </a:spcAft>
              <a:buFontTx/>
              <a:buNone/>
            </a:pPr>
            <a:r>
              <a:rPr lang="en-US" altLang="en-US" sz="1400" dirty="0">
                <a:latin typeface="Tahoma" charset="0"/>
              </a:rPr>
              <a:t>usually lives inside KDC</a:t>
            </a:r>
          </a:p>
        </p:txBody>
      </p:sp>
      <p:sp>
        <p:nvSpPr>
          <p:cNvPr id="79882" name="Line 10"/>
          <p:cNvSpPr>
            <a:spLocks noChangeShapeType="1"/>
          </p:cNvSpPr>
          <p:nvPr/>
        </p:nvSpPr>
        <p:spPr bwMode="auto">
          <a:xfrm flipV="1">
            <a:off x="1169988" y="2832100"/>
            <a:ext cx="2057400" cy="0"/>
          </a:xfrm>
          <a:prstGeom prst="line">
            <a:avLst/>
          </a:prstGeom>
          <a:noFill/>
          <a:ln w="28575">
            <a:solidFill>
              <a:schemeClr val="bg2"/>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9883" name="Text Box 11"/>
          <p:cNvSpPr txBox="1">
            <a:spLocks noChangeArrowheads="1"/>
          </p:cNvSpPr>
          <p:nvPr/>
        </p:nvSpPr>
        <p:spPr bwMode="auto">
          <a:xfrm>
            <a:off x="1295400" y="2635250"/>
            <a:ext cx="1752600" cy="503238"/>
          </a:xfrm>
          <a:prstGeom prst="rect">
            <a:avLst/>
          </a:prstGeom>
          <a:solidFill>
            <a:schemeClr val="accent1"/>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400">
                <a:solidFill>
                  <a:srgbClr val="000000"/>
                </a:solidFill>
                <a:latin typeface="Tahoma" charset="0"/>
              </a:rPr>
              <a:t>System command,</a:t>
            </a:r>
          </a:p>
          <a:p>
            <a:pPr algn="ctr" eaLnBrk="1" hangingPunct="1">
              <a:lnSpc>
                <a:spcPct val="80000"/>
              </a:lnSpc>
              <a:spcBef>
                <a:spcPct val="0"/>
              </a:spcBef>
              <a:spcAft>
                <a:spcPct val="0"/>
              </a:spcAft>
              <a:buFontTx/>
              <a:buNone/>
            </a:pPr>
            <a:r>
              <a:rPr lang="en-US" altLang="en-US" sz="1400">
                <a:solidFill>
                  <a:srgbClr val="000000"/>
                </a:solidFill>
                <a:latin typeface="Tahoma" charset="0"/>
              </a:rPr>
              <a:t>e.g. “lpr –Pprint”</a:t>
            </a:r>
          </a:p>
        </p:txBody>
      </p:sp>
      <p:sp>
        <p:nvSpPr>
          <p:cNvPr id="79884" name="Line 12"/>
          <p:cNvSpPr>
            <a:spLocks noChangeShapeType="1"/>
          </p:cNvSpPr>
          <p:nvPr/>
        </p:nvSpPr>
        <p:spPr bwMode="auto">
          <a:xfrm flipV="1">
            <a:off x="3352800" y="2819400"/>
            <a:ext cx="36576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9885" name="Text Box 13"/>
          <p:cNvSpPr txBox="1">
            <a:spLocks noChangeArrowheads="1"/>
          </p:cNvSpPr>
          <p:nvPr/>
        </p:nvSpPr>
        <p:spPr bwMode="auto">
          <a:xfrm>
            <a:off x="4191000" y="2655888"/>
            <a:ext cx="2057400" cy="315912"/>
          </a:xfrm>
          <a:prstGeom prst="rect">
            <a:avLst/>
          </a:prstGeom>
          <a:solidFill>
            <a:schemeClr val="accent1"/>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000000"/>
                </a:solidFill>
                <a:latin typeface="Tahoma" charset="0"/>
              </a:rPr>
              <a:t>ID</a:t>
            </a:r>
            <a:r>
              <a:rPr lang="en-US" altLang="en-US" sz="1600" baseline="-25000">
                <a:solidFill>
                  <a:srgbClr val="000000"/>
                </a:solidFill>
                <a:latin typeface="Tahoma" charset="0"/>
              </a:rPr>
              <a:t>v </a:t>
            </a:r>
            <a:r>
              <a:rPr lang="en-US" altLang="en-US" sz="1600">
                <a:solidFill>
                  <a:srgbClr val="000000"/>
                </a:solidFill>
                <a:latin typeface="Tahoma" charset="0"/>
              </a:rPr>
              <a:t>, </a:t>
            </a:r>
            <a:r>
              <a:rPr lang="en-US" altLang="en-US" sz="1600">
                <a:solidFill>
                  <a:srgbClr val="FF9966"/>
                </a:solidFill>
                <a:latin typeface="Tahoma" charset="0"/>
              </a:rPr>
              <a:t>ticket</a:t>
            </a:r>
            <a:r>
              <a:rPr lang="en-US" altLang="en-US" sz="1600" baseline="-25000">
                <a:solidFill>
                  <a:srgbClr val="FF9966"/>
                </a:solidFill>
                <a:latin typeface="Tahoma" charset="0"/>
              </a:rPr>
              <a:t>TGS</a:t>
            </a:r>
            <a:r>
              <a:rPr lang="en-US" altLang="en-US" sz="1600" baseline="-25000">
                <a:solidFill>
                  <a:srgbClr val="000000"/>
                </a:solidFill>
                <a:latin typeface="Tahoma" charset="0"/>
              </a:rPr>
              <a:t> </a:t>
            </a:r>
            <a:r>
              <a:rPr lang="en-US" altLang="en-US" sz="1600">
                <a:solidFill>
                  <a:srgbClr val="000000"/>
                </a:solidFill>
                <a:latin typeface="Tahoma" charset="0"/>
              </a:rPr>
              <a:t>, </a:t>
            </a:r>
            <a:r>
              <a:rPr lang="en-US" altLang="en-US" sz="1600">
                <a:solidFill>
                  <a:schemeClr val="accent2"/>
                </a:solidFill>
                <a:latin typeface="Tahoma" charset="0"/>
              </a:rPr>
              <a:t>auth</a:t>
            </a:r>
            <a:r>
              <a:rPr lang="en-US" altLang="en-US" sz="1600" baseline="-25000">
                <a:solidFill>
                  <a:schemeClr val="accent2"/>
                </a:solidFill>
                <a:latin typeface="Tahoma" charset="0"/>
              </a:rPr>
              <a:t>C</a:t>
            </a:r>
          </a:p>
        </p:txBody>
      </p:sp>
      <p:sp>
        <p:nvSpPr>
          <p:cNvPr id="79886" name="Line 14"/>
          <p:cNvSpPr>
            <a:spLocks noChangeShapeType="1"/>
          </p:cNvSpPr>
          <p:nvPr/>
        </p:nvSpPr>
        <p:spPr bwMode="auto">
          <a:xfrm flipH="1" flipV="1">
            <a:off x="3048000" y="3460750"/>
            <a:ext cx="39624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9887" name="Text Box 15"/>
          <p:cNvSpPr txBox="1">
            <a:spLocks noChangeArrowheads="1"/>
          </p:cNvSpPr>
          <p:nvPr/>
        </p:nvSpPr>
        <p:spPr bwMode="auto">
          <a:xfrm>
            <a:off x="3724275" y="3221038"/>
            <a:ext cx="3081338" cy="560387"/>
          </a:xfrm>
          <a:prstGeom prst="rect">
            <a:avLst/>
          </a:prstGeom>
          <a:solidFill>
            <a:schemeClr val="accent1"/>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000000"/>
                </a:solidFill>
                <a:latin typeface="Tahoma" charset="0"/>
              </a:rPr>
              <a:t>Encrypt</a:t>
            </a:r>
            <a:r>
              <a:rPr lang="en-US" altLang="en-US" sz="1600" baseline="-25000">
                <a:solidFill>
                  <a:srgbClr val="000000"/>
                </a:solidFill>
                <a:latin typeface="Tahoma" charset="0"/>
              </a:rPr>
              <a:t>K</a:t>
            </a:r>
            <a:r>
              <a:rPr lang="en-US" altLang="en-US" sz="1600" baseline="-40000">
                <a:solidFill>
                  <a:srgbClr val="000000"/>
                </a:solidFill>
                <a:latin typeface="Tahoma" charset="0"/>
              </a:rPr>
              <a:t>c,TGS</a:t>
            </a:r>
            <a:r>
              <a:rPr lang="en-US" altLang="en-US" sz="1600">
                <a:solidFill>
                  <a:srgbClr val="000000"/>
                </a:solidFill>
                <a:latin typeface="Tahoma" charset="0"/>
              </a:rPr>
              <a:t>(</a:t>
            </a:r>
            <a:r>
              <a:rPr lang="en-US" altLang="en-US" sz="1600">
                <a:solidFill>
                  <a:srgbClr val="CC6600"/>
                </a:solidFill>
                <a:latin typeface="Tahoma" charset="0"/>
              </a:rPr>
              <a:t>K</a:t>
            </a:r>
            <a:r>
              <a:rPr lang="en-US" altLang="en-US" sz="1600" baseline="-25000">
                <a:solidFill>
                  <a:srgbClr val="CC6600"/>
                </a:solidFill>
                <a:latin typeface="Tahoma" charset="0"/>
              </a:rPr>
              <a:t>c,v </a:t>
            </a:r>
            <a:r>
              <a:rPr lang="en-US" altLang="en-US" sz="1600">
                <a:solidFill>
                  <a:srgbClr val="000000"/>
                </a:solidFill>
                <a:latin typeface="Tahoma" charset="0"/>
              </a:rPr>
              <a:t>, ID</a:t>
            </a:r>
            <a:r>
              <a:rPr lang="en-US" altLang="en-US" sz="1600" baseline="-25000">
                <a:solidFill>
                  <a:srgbClr val="000000"/>
                </a:solidFill>
                <a:latin typeface="Tahoma" charset="0"/>
              </a:rPr>
              <a:t>v </a:t>
            </a:r>
            <a:r>
              <a:rPr lang="en-US" altLang="en-US" sz="1600">
                <a:solidFill>
                  <a:srgbClr val="000000"/>
                </a:solidFill>
                <a:latin typeface="Tahoma" charset="0"/>
              </a:rPr>
              <a:t>, time</a:t>
            </a:r>
            <a:r>
              <a:rPr lang="en-US" altLang="en-US" sz="1600" baseline="-25000">
                <a:solidFill>
                  <a:srgbClr val="000000"/>
                </a:solidFill>
                <a:latin typeface="Tahoma" charset="0"/>
              </a:rPr>
              <a:t>TGS </a:t>
            </a:r>
            <a:r>
              <a:rPr lang="en-US" altLang="en-US" sz="1600">
                <a:solidFill>
                  <a:srgbClr val="000000"/>
                </a:solidFill>
                <a:latin typeface="Tahoma" charset="0"/>
              </a:rPr>
              <a:t>,</a:t>
            </a:r>
          </a:p>
          <a:p>
            <a:pPr eaLnBrk="1" hangingPunct="1">
              <a:lnSpc>
                <a:spcPct val="80000"/>
              </a:lnSpc>
              <a:spcBef>
                <a:spcPct val="0"/>
              </a:spcBef>
              <a:spcAft>
                <a:spcPct val="0"/>
              </a:spcAft>
              <a:buFontTx/>
              <a:buNone/>
            </a:pPr>
            <a:r>
              <a:rPr lang="en-US" altLang="en-US" sz="1600">
                <a:solidFill>
                  <a:srgbClr val="000000"/>
                </a:solidFill>
                <a:latin typeface="Tahoma" charset="0"/>
              </a:rPr>
              <a:t>                          </a:t>
            </a:r>
            <a:r>
              <a:rPr lang="en-US" altLang="en-US" sz="1600">
                <a:solidFill>
                  <a:srgbClr val="FFCCCC"/>
                </a:solidFill>
                <a:latin typeface="Tahoma" charset="0"/>
              </a:rPr>
              <a:t>ticket</a:t>
            </a:r>
            <a:r>
              <a:rPr lang="en-US" altLang="en-US" sz="1600" baseline="-25000">
                <a:solidFill>
                  <a:srgbClr val="FFCCCC"/>
                </a:solidFill>
                <a:latin typeface="Tahoma" charset="0"/>
              </a:rPr>
              <a:t>v</a:t>
            </a:r>
            <a:r>
              <a:rPr lang="en-US" altLang="en-US" sz="1600">
                <a:solidFill>
                  <a:srgbClr val="000000"/>
                </a:solidFill>
                <a:latin typeface="Tahoma" charset="0"/>
              </a:rPr>
              <a:t>)</a:t>
            </a:r>
            <a:endParaRPr lang="en-US" altLang="en-US" sz="1600" baseline="-25000">
              <a:solidFill>
                <a:srgbClr val="000000"/>
              </a:solidFill>
              <a:latin typeface="Tahoma" charset="0"/>
            </a:endParaRPr>
          </a:p>
        </p:txBody>
      </p:sp>
      <p:sp>
        <p:nvSpPr>
          <p:cNvPr id="79888" name="AutoShape 16"/>
          <p:cNvSpPr>
            <a:spLocks noChangeArrowheads="1"/>
          </p:cNvSpPr>
          <p:nvPr/>
        </p:nvSpPr>
        <p:spPr bwMode="auto">
          <a:xfrm>
            <a:off x="3810000" y="3843338"/>
            <a:ext cx="1685925" cy="379412"/>
          </a:xfrm>
          <a:prstGeom prst="wedgeRectCallout">
            <a:avLst>
              <a:gd name="adj1" fmla="val 28454"/>
              <a:gd name="adj2" fmla="val -125903"/>
            </a:avLst>
          </a:prstGeom>
          <a:solidFill>
            <a:schemeClr val="bg1"/>
          </a:solidFill>
          <a:ln w="12700">
            <a:solidFill>
              <a:schemeClr val="tx1"/>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000">
                <a:solidFill>
                  <a:schemeClr val="tx2"/>
                </a:solidFill>
                <a:latin typeface="Arial" charset="0"/>
              </a:rPr>
              <a:t>Fresh key to be used</a:t>
            </a:r>
          </a:p>
          <a:p>
            <a:pPr eaLnBrk="1" hangingPunct="1">
              <a:lnSpc>
                <a:spcPct val="80000"/>
              </a:lnSpc>
              <a:spcBef>
                <a:spcPct val="0"/>
              </a:spcBef>
              <a:spcAft>
                <a:spcPct val="0"/>
              </a:spcAft>
              <a:buFontTx/>
              <a:buNone/>
            </a:pPr>
            <a:r>
              <a:rPr lang="en-US" altLang="en-US" sz="1000">
                <a:solidFill>
                  <a:schemeClr val="tx2"/>
                </a:solidFill>
                <a:latin typeface="Arial" charset="0"/>
              </a:rPr>
              <a:t>between client and service</a:t>
            </a:r>
          </a:p>
        </p:txBody>
      </p:sp>
      <p:sp>
        <p:nvSpPr>
          <p:cNvPr id="79889" name="Text Box 17"/>
          <p:cNvSpPr txBox="1">
            <a:spLocks noChangeArrowheads="1"/>
          </p:cNvSpPr>
          <p:nvPr/>
        </p:nvSpPr>
        <p:spPr bwMode="auto">
          <a:xfrm>
            <a:off x="2133600" y="2028825"/>
            <a:ext cx="124361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a:latin typeface="Tahoma" charset="0"/>
              </a:rPr>
              <a:t>Knows</a:t>
            </a:r>
            <a:r>
              <a:rPr lang="en-US" altLang="en-US" sz="1400" dirty="0">
                <a:solidFill>
                  <a:schemeClr val="accent2"/>
                </a:solidFill>
                <a:latin typeface="Tahoma" charset="0"/>
              </a:rPr>
              <a:t> </a:t>
            </a:r>
            <a:r>
              <a:rPr lang="en-US" altLang="en-US" sz="1400" dirty="0" err="1">
                <a:solidFill>
                  <a:schemeClr val="accent2"/>
                </a:solidFill>
                <a:latin typeface="Tahoma" charset="0"/>
              </a:rPr>
              <a:t>K</a:t>
            </a:r>
            <a:r>
              <a:rPr lang="en-US" altLang="en-US" sz="1400" baseline="-25000" dirty="0" err="1">
                <a:solidFill>
                  <a:schemeClr val="accent2"/>
                </a:solidFill>
                <a:latin typeface="Tahoma" charset="0"/>
              </a:rPr>
              <a:t>c,TGS</a:t>
            </a:r>
            <a:r>
              <a:rPr lang="en-US" altLang="en-US" sz="1400" baseline="-25000" dirty="0">
                <a:solidFill>
                  <a:schemeClr val="accent2"/>
                </a:solidFill>
                <a:latin typeface="Tahoma" charset="0"/>
              </a:rPr>
              <a:t>  </a:t>
            </a:r>
          </a:p>
          <a:p>
            <a:pPr eaLnBrk="1" hangingPunct="1">
              <a:lnSpc>
                <a:spcPct val="80000"/>
              </a:lnSpc>
              <a:spcBef>
                <a:spcPct val="0"/>
              </a:spcBef>
              <a:spcAft>
                <a:spcPct val="0"/>
              </a:spcAft>
              <a:buFontTx/>
              <a:buNone/>
            </a:pPr>
            <a:r>
              <a:rPr lang="en-US" altLang="en-US" sz="1400" dirty="0">
                <a:latin typeface="Tahoma" charset="0"/>
              </a:rPr>
              <a:t>and</a:t>
            </a:r>
            <a:r>
              <a:rPr lang="en-US" altLang="en-US" sz="1400" dirty="0">
                <a:solidFill>
                  <a:schemeClr val="bg2"/>
                </a:solidFill>
                <a:latin typeface="Tahoma" charset="0"/>
              </a:rPr>
              <a:t> </a:t>
            </a:r>
            <a:r>
              <a:rPr lang="en-US" altLang="en-US" sz="1400" dirty="0" err="1">
                <a:solidFill>
                  <a:srgbClr val="FF9966"/>
                </a:solidFill>
                <a:latin typeface="Tahoma" charset="0"/>
              </a:rPr>
              <a:t>ticket</a:t>
            </a:r>
            <a:r>
              <a:rPr lang="en-US" altLang="en-US" sz="1400" baseline="-25000" dirty="0" err="1">
                <a:solidFill>
                  <a:srgbClr val="FF9966"/>
                </a:solidFill>
                <a:latin typeface="Tahoma" charset="0"/>
              </a:rPr>
              <a:t>TGS</a:t>
            </a:r>
            <a:endParaRPr lang="en-US" altLang="en-US" sz="1400" baseline="-25000" dirty="0">
              <a:solidFill>
                <a:srgbClr val="FF9966"/>
              </a:solidFill>
              <a:latin typeface="Tahoma" charset="0"/>
            </a:endParaRPr>
          </a:p>
        </p:txBody>
      </p:sp>
      <p:sp>
        <p:nvSpPr>
          <p:cNvPr id="79890" name="AutoShape 18"/>
          <p:cNvSpPr>
            <a:spLocks noChangeArrowheads="1"/>
          </p:cNvSpPr>
          <p:nvPr/>
        </p:nvSpPr>
        <p:spPr bwMode="auto">
          <a:xfrm>
            <a:off x="3810000" y="1600200"/>
            <a:ext cx="2706688" cy="747713"/>
          </a:xfrm>
          <a:prstGeom prst="wedgeRectCallout">
            <a:avLst>
              <a:gd name="adj1" fmla="val 25190"/>
              <a:gd name="adj2" fmla="val 102231"/>
            </a:avLst>
          </a:prstGeom>
          <a:solidFill>
            <a:schemeClr val="accent2"/>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solidFill>
                  <a:schemeClr val="bg1"/>
                </a:solidFill>
                <a:latin typeface="Arial" charset="0"/>
              </a:rPr>
              <a:t>Encrypt</a:t>
            </a:r>
            <a:r>
              <a:rPr lang="en-US" altLang="en-US" sz="1400" baseline="-25000">
                <a:solidFill>
                  <a:schemeClr val="bg1"/>
                </a:solidFill>
                <a:latin typeface="Arial" charset="0"/>
              </a:rPr>
              <a:t>K</a:t>
            </a:r>
            <a:r>
              <a:rPr lang="en-US" altLang="en-US" sz="1400" baseline="-40000">
                <a:solidFill>
                  <a:schemeClr val="bg1"/>
                </a:solidFill>
                <a:latin typeface="Arial" charset="0"/>
              </a:rPr>
              <a:t>c,TGS</a:t>
            </a:r>
            <a:r>
              <a:rPr lang="en-US" altLang="en-US" sz="1400">
                <a:solidFill>
                  <a:schemeClr val="bg1"/>
                </a:solidFill>
                <a:latin typeface="Arial" charset="0"/>
              </a:rPr>
              <a:t>(ID</a:t>
            </a:r>
            <a:r>
              <a:rPr lang="en-US" altLang="en-US" sz="1400" baseline="-25000">
                <a:solidFill>
                  <a:schemeClr val="bg1"/>
                </a:solidFill>
                <a:latin typeface="Arial" charset="0"/>
              </a:rPr>
              <a:t>c </a:t>
            </a:r>
            <a:r>
              <a:rPr lang="en-US" altLang="en-US" sz="1400">
                <a:solidFill>
                  <a:schemeClr val="bg1"/>
                </a:solidFill>
                <a:latin typeface="Arial" charset="0"/>
              </a:rPr>
              <a:t>, Addr</a:t>
            </a:r>
            <a:r>
              <a:rPr lang="en-US" altLang="en-US" sz="1400" baseline="-25000">
                <a:solidFill>
                  <a:schemeClr val="bg1"/>
                </a:solidFill>
                <a:latin typeface="Arial" charset="0"/>
              </a:rPr>
              <a:t>c </a:t>
            </a:r>
            <a:r>
              <a:rPr lang="en-US" altLang="en-US" sz="1400">
                <a:solidFill>
                  <a:schemeClr val="bg1"/>
                </a:solidFill>
                <a:latin typeface="Arial" charset="0"/>
              </a:rPr>
              <a:t>, time</a:t>
            </a:r>
            <a:r>
              <a:rPr lang="en-US" altLang="en-US" sz="1400" baseline="-25000">
                <a:solidFill>
                  <a:schemeClr val="bg1"/>
                </a:solidFill>
                <a:latin typeface="Arial" charset="0"/>
              </a:rPr>
              <a:t>c</a:t>
            </a:r>
            <a:r>
              <a:rPr lang="en-US" altLang="en-US" sz="1400">
                <a:solidFill>
                  <a:schemeClr val="bg1"/>
                </a:solidFill>
                <a:latin typeface="Arial" charset="0"/>
              </a:rPr>
              <a:t>)</a:t>
            </a:r>
          </a:p>
          <a:p>
            <a:pPr eaLnBrk="1" hangingPunct="1">
              <a:lnSpc>
                <a:spcPct val="130000"/>
              </a:lnSpc>
              <a:spcBef>
                <a:spcPct val="0"/>
              </a:spcBef>
              <a:spcAft>
                <a:spcPct val="0"/>
              </a:spcAft>
              <a:buFontTx/>
              <a:buNone/>
            </a:pPr>
            <a:r>
              <a:rPr lang="en-US" altLang="en-US" sz="1200">
                <a:solidFill>
                  <a:schemeClr val="bg1"/>
                </a:solidFill>
                <a:latin typeface="Arial" charset="0"/>
              </a:rPr>
              <a:t>Proves that client knows key K</a:t>
            </a:r>
            <a:r>
              <a:rPr lang="en-US" altLang="en-US" sz="1200" baseline="-25000">
                <a:solidFill>
                  <a:schemeClr val="bg1"/>
                </a:solidFill>
                <a:latin typeface="Arial" charset="0"/>
              </a:rPr>
              <a:t>c,TGS</a:t>
            </a:r>
            <a:endParaRPr lang="en-US" altLang="en-US" sz="1200">
              <a:solidFill>
                <a:schemeClr val="bg1"/>
              </a:solidFill>
              <a:latin typeface="Arial" charset="0"/>
            </a:endParaRPr>
          </a:p>
          <a:p>
            <a:pPr eaLnBrk="1" hangingPunct="1">
              <a:lnSpc>
                <a:spcPct val="80000"/>
              </a:lnSpc>
              <a:spcBef>
                <a:spcPct val="0"/>
              </a:spcBef>
              <a:spcAft>
                <a:spcPct val="0"/>
              </a:spcAft>
              <a:buFontTx/>
              <a:buNone/>
            </a:pPr>
            <a:r>
              <a:rPr lang="en-US" altLang="en-US" sz="1200">
                <a:solidFill>
                  <a:schemeClr val="bg1"/>
                </a:solidFill>
                <a:latin typeface="Arial" charset="0"/>
              </a:rPr>
              <a:t>contained in encrypted TGS ticket</a:t>
            </a:r>
          </a:p>
        </p:txBody>
      </p:sp>
      <p:sp>
        <p:nvSpPr>
          <p:cNvPr id="79891" name="AutoShape 19"/>
          <p:cNvSpPr>
            <a:spLocks noChangeArrowheads="1"/>
          </p:cNvSpPr>
          <p:nvPr/>
        </p:nvSpPr>
        <p:spPr bwMode="auto">
          <a:xfrm>
            <a:off x="3897313" y="4392613"/>
            <a:ext cx="2732087" cy="941387"/>
          </a:xfrm>
          <a:prstGeom prst="wedgeRectCallout">
            <a:avLst>
              <a:gd name="adj1" fmla="val 20801"/>
              <a:gd name="adj2" fmla="val -122681"/>
            </a:avLst>
          </a:prstGeom>
          <a:solidFill>
            <a:srgbClr val="FF99CC"/>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err="1">
                <a:solidFill>
                  <a:srgbClr val="000000"/>
                </a:solidFill>
                <a:latin typeface="Arial" charset="0"/>
              </a:rPr>
              <a:t>Encrypt</a:t>
            </a:r>
            <a:r>
              <a:rPr lang="en-US" altLang="en-US" sz="1400" baseline="-25000" dirty="0" err="1">
                <a:solidFill>
                  <a:srgbClr val="000000"/>
                </a:solidFill>
                <a:latin typeface="Arial" charset="0"/>
              </a:rPr>
              <a:t>K</a:t>
            </a:r>
            <a:r>
              <a:rPr lang="en-US" altLang="en-US" sz="1400" baseline="-40000" dirty="0" err="1">
                <a:solidFill>
                  <a:srgbClr val="000000"/>
                </a:solidFill>
                <a:latin typeface="Arial" charset="0"/>
              </a:rPr>
              <a:t>v</a:t>
            </a:r>
            <a:r>
              <a:rPr lang="en-US" altLang="en-US" sz="1400" dirty="0">
                <a:solidFill>
                  <a:srgbClr val="000000"/>
                </a:solidFill>
                <a:latin typeface="Arial" charset="0"/>
              </a:rPr>
              <a:t>(</a:t>
            </a:r>
            <a:r>
              <a:rPr lang="en-US" altLang="en-US" sz="1400" dirty="0" err="1">
                <a:solidFill>
                  <a:srgbClr val="CC6600"/>
                </a:solidFill>
                <a:latin typeface="Arial" charset="0"/>
              </a:rPr>
              <a:t>K</a:t>
            </a:r>
            <a:r>
              <a:rPr lang="en-US" altLang="en-US" sz="1400" baseline="-25000" dirty="0" err="1">
                <a:solidFill>
                  <a:srgbClr val="CC6600"/>
                </a:solidFill>
                <a:latin typeface="Arial" charset="0"/>
              </a:rPr>
              <a:t>c,v</a:t>
            </a:r>
            <a:r>
              <a:rPr lang="en-US" altLang="en-US" sz="1400" baseline="-25000" dirty="0">
                <a:solidFill>
                  <a:srgbClr val="0066CC"/>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ID</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Addr</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ID</a:t>
            </a:r>
            <a:r>
              <a:rPr lang="en-US" altLang="en-US" sz="1400" baseline="-25000" dirty="0" err="1">
                <a:solidFill>
                  <a:srgbClr val="000000"/>
                </a:solidFill>
                <a:latin typeface="Arial" charset="0"/>
              </a:rPr>
              <a:t>v</a:t>
            </a:r>
            <a:r>
              <a:rPr lang="en-US" altLang="en-US" sz="1400" baseline="-25000" dirty="0">
                <a:solidFill>
                  <a:srgbClr val="000000"/>
                </a:solidFill>
                <a:latin typeface="Arial" charset="0"/>
              </a:rPr>
              <a:t> </a:t>
            </a:r>
            <a:r>
              <a:rPr lang="en-US" altLang="en-US" sz="1400" dirty="0">
                <a:solidFill>
                  <a:srgbClr val="000000"/>
                </a:solidFill>
                <a:latin typeface="Arial" charset="0"/>
              </a:rPr>
              <a:t>, </a:t>
            </a:r>
          </a:p>
          <a:p>
            <a:pPr eaLnBrk="1" hangingPunct="1">
              <a:lnSpc>
                <a:spcPct val="80000"/>
              </a:lnSpc>
              <a:spcBef>
                <a:spcPct val="0"/>
              </a:spcBef>
              <a:spcAft>
                <a:spcPct val="0"/>
              </a:spcAft>
              <a:buFontTx/>
              <a:buNone/>
            </a:pPr>
            <a:r>
              <a:rPr lang="en-US" altLang="en-US" sz="1400" dirty="0">
                <a:solidFill>
                  <a:srgbClr val="000000"/>
                </a:solidFill>
                <a:latin typeface="Arial" charset="0"/>
              </a:rPr>
              <a:t>              </a:t>
            </a:r>
            <a:r>
              <a:rPr lang="en-US" altLang="en-US" sz="1400" dirty="0" err="1">
                <a:solidFill>
                  <a:srgbClr val="000000"/>
                </a:solidFill>
                <a:latin typeface="Arial" charset="0"/>
              </a:rPr>
              <a:t>time</a:t>
            </a:r>
            <a:r>
              <a:rPr lang="en-US" altLang="en-US" sz="1400" baseline="-25000" dirty="0" err="1">
                <a:solidFill>
                  <a:srgbClr val="000000"/>
                </a:solidFill>
                <a:latin typeface="Arial" charset="0"/>
              </a:rPr>
              <a:t>TGS</a:t>
            </a:r>
            <a:r>
              <a:rPr lang="en-US" altLang="en-US" sz="1400" baseline="-25000" dirty="0">
                <a:solidFill>
                  <a:srgbClr val="000000"/>
                </a:solidFill>
                <a:latin typeface="Arial" charset="0"/>
              </a:rPr>
              <a:t> </a:t>
            </a:r>
            <a:r>
              <a:rPr lang="en-US" altLang="en-US" sz="1400" dirty="0">
                <a:solidFill>
                  <a:srgbClr val="000000"/>
                </a:solidFill>
                <a:latin typeface="Arial" charset="0"/>
              </a:rPr>
              <a:t>, lifetime)</a:t>
            </a:r>
          </a:p>
          <a:p>
            <a:pPr eaLnBrk="1" hangingPunct="1">
              <a:lnSpc>
                <a:spcPct val="120000"/>
              </a:lnSpc>
              <a:spcBef>
                <a:spcPct val="0"/>
              </a:spcBef>
              <a:spcAft>
                <a:spcPct val="0"/>
              </a:spcAft>
              <a:buFontTx/>
              <a:buNone/>
            </a:pPr>
            <a:r>
              <a:rPr lang="en-US" altLang="en-US" sz="1200" dirty="0">
                <a:solidFill>
                  <a:srgbClr val="000000"/>
                </a:solidFill>
                <a:latin typeface="Arial" charset="0"/>
              </a:rPr>
              <a:t>Client will use this unforgeable</a:t>
            </a:r>
          </a:p>
          <a:p>
            <a:pPr eaLnBrk="1" hangingPunct="1">
              <a:lnSpc>
                <a:spcPct val="80000"/>
              </a:lnSpc>
              <a:spcBef>
                <a:spcPct val="0"/>
              </a:spcBef>
              <a:spcAft>
                <a:spcPct val="0"/>
              </a:spcAft>
              <a:buFontTx/>
              <a:buNone/>
            </a:pPr>
            <a:r>
              <a:rPr lang="en-US" altLang="en-US" sz="1200" dirty="0">
                <a:solidFill>
                  <a:srgbClr val="000000"/>
                </a:solidFill>
                <a:latin typeface="Arial" charset="0"/>
              </a:rPr>
              <a:t>ticket to get access to service V</a:t>
            </a:r>
          </a:p>
        </p:txBody>
      </p:sp>
      <p:sp>
        <p:nvSpPr>
          <p:cNvPr id="79892" name="Text Box 20"/>
          <p:cNvSpPr txBox="1">
            <a:spLocks noChangeArrowheads="1"/>
          </p:cNvSpPr>
          <p:nvPr/>
        </p:nvSpPr>
        <p:spPr bwMode="auto">
          <a:xfrm>
            <a:off x="7010400" y="3852863"/>
            <a:ext cx="152028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latin typeface="Tahoma" charset="0"/>
              </a:rPr>
              <a:t>Knows key </a:t>
            </a:r>
            <a:r>
              <a:rPr lang="en-US" altLang="en-US" sz="1400" dirty="0" err="1">
                <a:latin typeface="Tahoma" charset="0"/>
              </a:rPr>
              <a:t>K</a:t>
            </a:r>
            <a:r>
              <a:rPr lang="en-US" altLang="en-US" sz="1400" baseline="-25000" dirty="0" err="1">
                <a:latin typeface="Tahoma" charset="0"/>
              </a:rPr>
              <a:t>v</a:t>
            </a:r>
            <a:r>
              <a:rPr lang="en-US" altLang="en-US" sz="1400" dirty="0">
                <a:latin typeface="Tahoma" charset="0"/>
              </a:rPr>
              <a:t> for</a:t>
            </a:r>
          </a:p>
          <a:p>
            <a:pPr eaLnBrk="1" hangingPunct="1">
              <a:lnSpc>
                <a:spcPct val="80000"/>
              </a:lnSpc>
              <a:spcBef>
                <a:spcPct val="0"/>
              </a:spcBef>
              <a:spcAft>
                <a:spcPct val="0"/>
              </a:spcAft>
              <a:buFontTx/>
              <a:buNone/>
            </a:pPr>
            <a:r>
              <a:rPr lang="en-US" altLang="en-US" sz="1400" dirty="0">
                <a:latin typeface="Tahoma" charset="0"/>
              </a:rPr>
              <a:t>each service</a:t>
            </a:r>
            <a:endParaRPr lang="en-US" altLang="en-US" sz="1400" baseline="-25000" dirty="0">
              <a:latin typeface="Tahoma" charset="0"/>
            </a:endParaRPr>
          </a:p>
        </p:txBody>
      </p:sp>
      <p:sp>
        <p:nvSpPr>
          <p:cNvPr id="2" name="Slide Number Placeholder 1"/>
          <p:cNvSpPr>
            <a:spLocks noGrp="1"/>
          </p:cNvSpPr>
          <p:nvPr>
            <p:ph type="sldNum" sz="quarter" idx="12"/>
          </p:nvPr>
        </p:nvSpPr>
        <p:spPr/>
        <p:txBody>
          <a:bodyPr/>
          <a:lstStyle/>
          <a:p>
            <a:fld id="{297DE729-F9B5-6B4A-8061-A00ED75EC337}" type="slidenum">
              <a:rPr lang="en-US" smtClean="0"/>
              <a:t>77</a:t>
            </a:fld>
            <a:endParaRPr lang="en-US"/>
          </a:p>
        </p:txBody>
      </p:sp>
    </p:spTree>
    <p:extLst>
      <p:ext uri="{BB962C8B-B14F-4D97-AF65-F5344CB8AC3E}">
        <p14:creationId xmlns:p14="http://schemas.microsoft.com/office/powerpoint/2010/main" val="716420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9"/>
          <p:cNvSpPr>
            <a:spLocks noChangeArrowheads="1"/>
          </p:cNvSpPr>
          <p:nvPr/>
        </p:nvSpPr>
        <p:spPr bwMode="auto">
          <a:xfrm>
            <a:off x="3810000" y="961136"/>
            <a:ext cx="2695731" cy="437043"/>
          </a:xfrm>
          <a:prstGeom prst="wedgeRectCallout">
            <a:avLst>
              <a:gd name="adj1" fmla="val -24672"/>
              <a:gd name="adj2" fmla="val 327106"/>
            </a:avLst>
          </a:prstGeom>
          <a:solidFill>
            <a:srgbClr val="FF99CC"/>
          </a:solidFill>
          <a:ln w="28575">
            <a:solidFill>
              <a:srgbClr val="000000"/>
            </a:solidFill>
            <a:miter lim="800000"/>
            <a:headEnd/>
            <a:tailEnd/>
          </a:ln>
        </p:spPr>
        <p:txBody>
          <a:bodyPr wrap="squar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err="1">
                <a:solidFill>
                  <a:srgbClr val="000000"/>
                </a:solidFill>
                <a:latin typeface="Arial" charset="0"/>
              </a:rPr>
              <a:t>Encrypt</a:t>
            </a:r>
            <a:r>
              <a:rPr lang="en-US" altLang="en-US" sz="1400" baseline="-25000" dirty="0" err="1">
                <a:solidFill>
                  <a:srgbClr val="000000"/>
                </a:solidFill>
                <a:latin typeface="Arial" charset="0"/>
              </a:rPr>
              <a:t>K</a:t>
            </a:r>
            <a:r>
              <a:rPr lang="en-US" altLang="en-US" sz="1400" baseline="-40000" dirty="0" err="1">
                <a:solidFill>
                  <a:srgbClr val="000000"/>
                </a:solidFill>
                <a:latin typeface="Arial" charset="0"/>
              </a:rPr>
              <a:t>v</a:t>
            </a:r>
            <a:r>
              <a:rPr lang="en-US" altLang="en-US" sz="1400" dirty="0">
                <a:solidFill>
                  <a:srgbClr val="000000"/>
                </a:solidFill>
                <a:latin typeface="Arial" charset="0"/>
              </a:rPr>
              <a:t>(</a:t>
            </a:r>
            <a:r>
              <a:rPr lang="en-US" altLang="en-US" sz="1400" dirty="0" err="1">
                <a:solidFill>
                  <a:srgbClr val="CC6600"/>
                </a:solidFill>
                <a:latin typeface="Arial" charset="0"/>
              </a:rPr>
              <a:t>K</a:t>
            </a:r>
            <a:r>
              <a:rPr lang="en-US" altLang="en-US" sz="1400" baseline="-25000" dirty="0" err="1">
                <a:solidFill>
                  <a:srgbClr val="CC6600"/>
                </a:solidFill>
                <a:latin typeface="Arial" charset="0"/>
              </a:rPr>
              <a:t>c,v</a:t>
            </a:r>
            <a:r>
              <a:rPr lang="en-US" altLang="en-US" sz="1400" baseline="-25000" dirty="0">
                <a:solidFill>
                  <a:srgbClr val="0066CC"/>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ID</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Addr</a:t>
            </a:r>
            <a:r>
              <a:rPr lang="en-US" altLang="en-US" sz="1400" baseline="-25000" dirty="0" err="1">
                <a:solidFill>
                  <a:srgbClr val="000000"/>
                </a:solidFill>
                <a:latin typeface="Arial" charset="0"/>
              </a:rPr>
              <a:t>c</a:t>
            </a:r>
            <a:r>
              <a:rPr lang="en-US" altLang="en-US" sz="1400" baseline="-25000" dirty="0">
                <a:solidFill>
                  <a:srgbClr val="000000"/>
                </a:solidFill>
                <a:latin typeface="Arial" charset="0"/>
              </a:rPr>
              <a:t> </a:t>
            </a:r>
            <a:r>
              <a:rPr lang="en-US" altLang="en-US" sz="1400" dirty="0">
                <a:solidFill>
                  <a:srgbClr val="000000"/>
                </a:solidFill>
                <a:latin typeface="Arial" charset="0"/>
              </a:rPr>
              <a:t>, </a:t>
            </a:r>
            <a:r>
              <a:rPr lang="en-US" altLang="en-US" sz="1400" dirty="0" err="1">
                <a:solidFill>
                  <a:srgbClr val="000000"/>
                </a:solidFill>
                <a:latin typeface="Arial" charset="0"/>
              </a:rPr>
              <a:t>ID</a:t>
            </a:r>
            <a:r>
              <a:rPr lang="en-US" altLang="en-US" sz="1400" baseline="-25000" dirty="0" err="1">
                <a:solidFill>
                  <a:srgbClr val="000000"/>
                </a:solidFill>
                <a:latin typeface="Arial" charset="0"/>
              </a:rPr>
              <a:t>v</a:t>
            </a:r>
            <a:r>
              <a:rPr lang="en-US" altLang="en-US" sz="1400" baseline="-25000" dirty="0">
                <a:solidFill>
                  <a:srgbClr val="000000"/>
                </a:solidFill>
                <a:latin typeface="Arial" charset="0"/>
              </a:rPr>
              <a:t> </a:t>
            </a:r>
            <a:r>
              <a:rPr lang="en-US" altLang="en-US" sz="1400" dirty="0">
                <a:solidFill>
                  <a:srgbClr val="000000"/>
                </a:solidFill>
                <a:latin typeface="Arial" charset="0"/>
              </a:rPr>
              <a:t>, </a:t>
            </a:r>
          </a:p>
          <a:p>
            <a:pPr eaLnBrk="1" hangingPunct="1">
              <a:lnSpc>
                <a:spcPct val="80000"/>
              </a:lnSpc>
              <a:spcBef>
                <a:spcPct val="0"/>
              </a:spcBef>
              <a:spcAft>
                <a:spcPct val="0"/>
              </a:spcAft>
              <a:buFontTx/>
              <a:buNone/>
            </a:pPr>
            <a:r>
              <a:rPr lang="en-US" altLang="en-US" sz="1400" dirty="0">
                <a:solidFill>
                  <a:srgbClr val="000000"/>
                </a:solidFill>
                <a:latin typeface="Arial" charset="0"/>
              </a:rPr>
              <a:t>              </a:t>
            </a:r>
            <a:r>
              <a:rPr lang="en-US" altLang="en-US" sz="1400" dirty="0" err="1">
                <a:solidFill>
                  <a:srgbClr val="000000"/>
                </a:solidFill>
                <a:latin typeface="Arial" charset="0"/>
              </a:rPr>
              <a:t>time</a:t>
            </a:r>
            <a:r>
              <a:rPr lang="en-US" altLang="en-US" sz="1400" baseline="-25000" dirty="0" err="1">
                <a:solidFill>
                  <a:srgbClr val="000000"/>
                </a:solidFill>
                <a:latin typeface="Arial" charset="0"/>
              </a:rPr>
              <a:t>TGS</a:t>
            </a:r>
            <a:r>
              <a:rPr lang="en-US" altLang="en-US" sz="1400" baseline="-25000" dirty="0">
                <a:solidFill>
                  <a:srgbClr val="000000"/>
                </a:solidFill>
                <a:latin typeface="Arial" charset="0"/>
              </a:rPr>
              <a:t> </a:t>
            </a:r>
            <a:r>
              <a:rPr lang="en-US" altLang="en-US" sz="1400" dirty="0">
                <a:solidFill>
                  <a:srgbClr val="000000"/>
                </a:solidFill>
                <a:latin typeface="Arial" charset="0"/>
              </a:rPr>
              <a:t>, lifetime)</a:t>
            </a:r>
          </a:p>
        </p:txBody>
      </p:sp>
      <p:sp>
        <p:nvSpPr>
          <p:cNvPr id="80898" name="Rectangle 2"/>
          <p:cNvSpPr>
            <a:spLocks noGrp="1" noChangeArrowheads="1"/>
          </p:cNvSpPr>
          <p:nvPr>
            <p:ph type="title"/>
          </p:nvPr>
        </p:nvSpPr>
        <p:spPr>
          <a:xfrm>
            <a:off x="406400" y="228600"/>
            <a:ext cx="8509000" cy="914400"/>
          </a:xfrm>
          <a:noFill/>
        </p:spPr>
        <p:txBody>
          <a:bodyPr lIns="92075" tIns="46038" rIns="92075" bIns="46038">
            <a:normAutofit/>
          </a:bodyPr>
          <a:lstStyle/>
          <a:p>
            <a:r>
              <a:rPr lang="zh-CN" altLang="en-US" sz="4000" dirty="0"/>
              <a:t>获得服务</a:t>
            </a:r>
            <a:endParaRPr lang="en-US" altLang="en-US" sz="4000" dirty="0"/>
          </a:p>
        </p:txBody>
      </p:sp>
      <p:pic>
        <p:nvPicPr>
          <p:cNvPr id="80899" name="Picture 3"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 y="2254250"/>
            <a:ext cx="7397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4"/>
          <p:cNvSpPr txBox="1">
            <a:spLocks noChangeArrowheads="1"/>
          </p:cNvSpPr>
          <p:nvPr/>
        </p:nvSpPr>
        <p:spPr bwMode="auto">
          <a:xfrm>
            <a:off x="304800" y="3321050"/>
            <a:ext cx="688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2000" dirty="0">
                <a:latin typeface="Tahoma" charset="0"/>
              </a:rPr>
              <a:t>User</a:t>
            </a:r>
          </a:p>
        </p:txBody>
      </p:sp>
      <p:sp>
        <p:nvSpPr>
          <p:cNvPr id="80901" name="Rectangle 5"/>
          <p:cNvSpPr>
            <a:spLocks noGrp="1" noChangeArrowheads="1"/>
          </p:cNvSpPr>
          <p:nvPr>
            <p:ph type="body" idx="1"/>
          </p:nvPr>
        </p:nvSpPr>
        <p:spPr>
          <a:xfrm>
            <a:off x="304800" y="5791200"/>
            <a:ext cx="8534400" cy="838200"/>
          </a:xfrm>
          <a:noFill/>
        </p:spPr>
        <p:txBody>
          <a:bodyPr lIns="92075" tIns="46038" rIns="92075" bIns="46038">
            <a:normAutofit/>
          </a:bodyPr>
          <a:lstStyle/>
          <a:p>
            <a:r>
              <a:rPr lang="zh-CN" altLang="en-US" sz="2000" dirty="0"/>
              <a:t>对于每个服务请求，客户端使用该服务的短期密钥以及他从</a:t>
            </a:r>
            <a:r>
              <a:rPr lang="en-US" altLang="zh-CN" sz="2000" dirty="0"/>
              <a:t>TGS</a:t>
            </a:r>
            <a:r>
              <a:rPr lang="zh-CN" altLang="en-US" sz="2000" dirty="0"/>
              <a:t>收到的票据</a:t>
            </a:r>
            <a:endParaRPr lang="en-US" altLang="en-US" sz="2000" dirty="0"/>
          </a:p>
        </p:txBody>
      </p:sp>
      <p:sp>
        <p:nvSpPr>
          <p:cNvPr id="80902" name="Rectangle 6"/>
          <p:cNvSpPr>
            <a:spLocks noChangeArrowheads="1"/>
          </p:cNvSpPr>
          <p:nvPr/>
        </p:nvSpPr>
        <p:spPr bwMode="auto">
          <a:xfrm>
            <a:off x="2133600" y="1981200"/>
            <a:ext cx="1371600" cy="3505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80903" name="Text Box 7"/>
          <p:cNvSpPr txBox="1">
            <a:spLocks noChangeArrowheads="1"/>
          </p:cNvSpPr>
          <p:nvPr/>
        </p:nvSpPr>
        <p:spPr bwMode="auto">
          <a:xfrm>
            <a:off x="2286000" y="1600200"/>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70000"/>
              </a:lnSpc>
              <a:spcBef>
                <a:spcPct val="0"/>
              </a:spcBef>
              <a:spcAft>
                <a:spcPct val="0"/>
              </a:spcAft>
              <a:buFontTx/>
              <a:buNone/>
            </a:pPr>
            <a:r>
              <a:rPr lang="en-US" altLang="en-US" sz="2000">
                <a:latin typeface="Tahoma" charset="0"/>
              </a:rPr>
              <a:t>Client</a:t>
            </a:r>
          </a:p>
        </p:txBody>
      </p:sp>
      <p:sp>
        <p:nvSpPr>
          <p:cNvPr id="80904" name="Text Box 8"/>
          <p:cNvSpPr txBox="1">
            <a:spLocks noChangeArrowheads="1"/>
          </p:cNvSpPr>
          <p:nvPr/>
        </p:nvSpPr>
        <p:spPr bwMode="auto">
          <a:xfrm>
            <a:off x="7239000" y="2101850"/>
            <a:ext cx="1133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2000">
                <a:latin typeface="Tahoma" charset="0"/>
              </a:rPr>
              <a:t>Server V</a:t>
            </a:r>
            <a:endParaRPr lang="en-US" altLang="en-US" sz="1400">
              <a:latin typeface="Tahoma" charset="0"/>
            </a:endParaRPr>
          </a:p>
        </p:txBody>
      </p:sp>
      <p:sp>
        <p:nvSpPr>
          <p:cNvPr id="80905" name="Line 9"/>
          <p:cNvSpPr>
            <a:spLocks noChangeShapeType="1"/>
          </p:cNvSpPr>
          <p:nvPr/>
        </p:nvSpPr>
        <p:spPr bwMode="auto">
          <a:xfrm flipV="1">
            <a:off x="1169988" y="2832100"/>
            <a:ext cx="2057400" cy="0"/>
          </a:xfrm>
          <a:prstGeom prst="line">
            <a:avLst/>
          </a:prstGeom>
          <a:noFill/>
          <a:ln w="28575">
            <a:solidFill>
              <a:schemeClr val="bg2"/>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0906" name="Text Box 10"/>
          <p:cNvSpPr txBox="1">
            <a:spLocks noChangeArrowheads="1"/>
          </p:cNvSpPr>
          <p:nvPr/>
        </p:nvSpPr>
        <p:spPr bwMode="auto">
          <a:xfrm>
            <a:off x="1295400" y="2635250"/>
            <a:ext cx="1752600" cy="503238"/>
          </a:xfrm>
          <a:prstGeom prst="rect">
            <a:avLst/>
          </a:prstGeom>
          <a:solidFill>
            <a:schemeClr val="accent1"/>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eaLnBrk="1" hangingPunct="1">
              <a:lnSpc>
                <a:spcPct val="80000"/>
              </a:lnSpc>
              <a:spcBef>
                <a:spcPct val="0"/>
              </a:spcBef>
              <a:spcAft>
                <a:spcPct val="0"/>
              </a:spcAft>
              <a:buFontTx/>
              <a:buNone/>
            </a:pPr>
            <a:r>
              <a:rPr lang="en-US" altLang="en-US" sz="1400">
                <a:solidFill>
                  <a:srgbClr val="000000"/>
                </a:solidFill>
                <a:latin typeface="Tahoma" charset="0"/>
              </a:rPr>
              <a:t>System command,</a:t>
            </a:r>
          </a:p>
          <a:p>
            <a:pPr algn="ctr" eaLnBrk="1" hangingPunct="1">
              <a:lnSpc>
                <a:spcPct val="80000"/>
              </a:lnSpc>
              <a:spcBef>
                <a:spcPct val="0"/>
              </a:spcBef>
              <a:spcAft>
                <a:spcPct val="0"/>
              </a:spcAft>
              <a:buFontTx/>
              <a:buNone/>
            </a:pPr>
            <a:r>
              <a:rPr lang="en-US" altLang="en-US" sz="1400">
                <a:solidFill>
                  <a:srgbClr val="000000"/>
                </a:solidFill>
                <a:latin typeface="Tahoma" charset="0"/>
              </a:rPr>
              <a:t>e.g. “lpr –Pprint”</a:t>
            </a:r>
          </a:p>
        </p:txBody>
      </p:sp>
      <p:sp>
        <p:nvSpPr>
          <p:cNvPr id="80907" name="Line 11"/>
          <p:cNvSpPr>
            <a:spLocks noChangeShapeType="1"/>
          </p:cNvSpPr>
          <p:nvPr/>
        </p:nvSpPr>
        <p:spPr bwMode="auto">
          <a:xfrm flipV="1">
            <a:off x="3352800" y="2819400"/>
            <a:ext cx="36576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0908" name="Text Box 12"/>
          <p:cNvSpPr txBox="1">
            <a:spLocks noChangeArrowheads="1"/>
          </p:cNvSpPr>
          <p:nvPr/>
        </p:nvSpPr>
        <p:spPr bwMode="auto">
          <a:xfrm>
            <a:off x="4191000" y="2655888"/>
            <a:ext cx="1420813" cy="315912"/>
          </a:xfrm>
          <a:prstGeom prst="rect">
            <a:avLst/>
          </a:prstGeom>
          <a:solidFill>
            <a:schemeClr val="accent1"/>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FF99CC"/>
                </a:solidFill>
                <a:latin typeface="Tahoma" charset="0"/>
              </a:rPr>
              <a:t>ticket</a:t>
            </a:r>
            <a:r>
              <a:rPr lang="en-US" altLang="en-US" sz="1600" baseline="-25000">
                <a:solidFill>
                  <a:srgbClr val="FF99CC"/>
                </a:solidFill>
                <a:latin typeface="Tahoma" charset="0"/>
              </a:rPr>
              <a:t>v</a:t>
            </a:r>
            <a:r>
              <a:rPr lang="en-US" altLang="en-US" sz="1600" baseline="-25000">
                <a:solidFill>
                  <a:srgbClr val="000000"/>
                </a:solidFill>
                <a:latin typeface="Tahoma" charset="0"/>
              </a:rPr>
              <a:t> </a:t>
            </a:r>
            <a:r>
              <a:rPr lang="en-US" altLang="en-US" sz="1600">
                <a:solidFill>
                  <a:srgbClr val="000000"/>
                </a:solidFill>
                <a:latin typeface="Tahoma" charset="0"/>
              </a:rPr>
              <a:t>, </a:t>
            </a:r>
            <a:r>
              <a:rPr lang="en-US" altLang="en-US" sz="1600">
                <a:latin typeface="Tahoma" charset="0"/>
              </a:rPr>
              <a:t>auth</a:t>
            </a:r>
            <a:r>
              <a:rPr lang="en-US" altLang="en-US" sz="1600" baseline="-25000">
                <a:latin typeface="Tahoma" charset="0"/>
              </a:rPr>
              <a:t>C</a:t>
            </a:r>
          </a:p>
        </p:txBody>
      </p:sp>
      <p:sp>
        <p:nvSpPr>
          <p:cNvPr id="80909" name="Line 13"/>
          <p:cNvSpPr>
            <a:spLocks noChangeShapeType="1"/>
          </p:cNvSpPr>
          <p:nvPr/>
        </p:nvSpPr>
        <p:spPr bwMode="auto">
          <a:xfrm flipH="1" flipV="1">
            <a:off x="3048000" y="3460750"/>
            <a:ext cx="3962400" cy="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0910" name="Text Box 14"/>
          <p:cNvSpPr txBox="1">
            <a:spLocks noChangeArrowheads="1"/>
          </p:cNvSpPr>
          <p:nvPr/>
        </p:nvSpPr>
        <p:spPr bwMode="auto">
          <a:xfrm>
            <a:off x="3998913" y="3221038"/>
            <a:ext cx="2020887" cy="315912"/>
          </a:xfrm>
          <a:prstGeom prst="rect">
            <a:avLst/>
          </a:prstGeom>
          <a:solidFill>
            <a:srgbClr val="99CCFF"/>
          </a:solidFill>
          <a:ln w="28575">
            <a:solidFill>
              <a:srgbClr val="000000"/>
            </a:solidFill>
            <a:miter lim="800000"/>
            <a:headEnd/>
            <a:tailEnd/>
          </a:ln>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600">
                <a:solidFill>
                  <a:srgbClr val="000000"/>
                </a:solidFill>
                <a:latin typeface="Tahoma" charset="0"/>
              </a:rPr>
              <a:t>Encrypt</a:t>
            </a:r>
            <a:r>
              <a:rPr lang="en-US" altLang="en-US" sz="1600" baseline="-25000">
                <a:solidFill>
                  <a:srgbClr val="000000"/>
                </a:solidFill>
                <a:latin typeface="Tahoma" charset="0"/>
              </a:rPr>
              <a:t>K</a:t>
            </a:r>
            <a:r>
              <a:rPr lang="en-US" altLang="en-US" sz="1600" baseline="-40000">
                <a:solidFill>
                  <a:srgbClr val="000000"/>
                </a:solidFill>
                <a:latin typeface="Tahoma" charset="0"/>
              </a:rPr>
              <a:t>c,v</a:t>
            </a:r>
            <a:r>
              <a:rPr lang="en-US" altLang="en-US" sz="1600">
                <a:solidFill>
                  <a:srgbClr val="000000"/>
                </a:solidFill>
                <a:latin typeface="Tahoma" charset="0"/>
              </a:rPr>
              <a:t>(time</a:t>
            </a:r>
            <a:r>
              <a:rPr lang="en-US" altLang="en-US" sz="1600" baseline="-25000">
                <a:solidFill>
                  <a:srgbClr val="000000"/>
                </a:solidFill>
                <a:latin typeface="Tahoma" charset="0"/>
              </a:rPr>
              <a:t>c</a:t>
            </a:r>
            <a:r>
              <a:rPr lang="en-US" altLang="en-US" sz="1600">
                <a:solidFill>
                  <a:srgbClr val="000000"/>
                </a:solidFill>
                <a:latin typeface="Tahoma" charset="0"/>
              </a:rPr>
              <a:t>+1)</a:t>
            </a:r>
          </a:p>
        </p:txBody>
      </p:sp>
      <p:sp>
        <p:nvSpPr>
          <p:cNvPr id="80911" name="Text Box 15"/>
          <p:cNvSpPr txBox="1">
            <a:spLocks noChangeArrowheads="1"/>
          </p:cNvSpPr>
          <p:nvPr/>
        </p:nvSpPr>
        <p:spPr bwMode="auto">
          <a:xfrm>
            <a:off x="2133600" y="2028825"/>
            <a:ext cx="10871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dirty="0">
                <a:latin typeface="Tahoma" charset="0"/>
              </a:rPr>
              <a:t>Knows </a:t>
            </a:r>
            <a:r>
              <a:rPr lang="en-US" altLang="en-US" sz="1400" dirty="0" err="1">
                <a:latin typeface="Tahoma" charset="0"/>
              </a:rPr>
              <a:t>K</a:t>
            </a:r>
            <a:r>
              <a:rPr lang="en-US" altLang="en-US" sz="1400" baseline="-25000" dirty="0" err="1">
                <a:latin typeface="Tahoma" charset="0"/>
              </a:rPr>
              <a:t>c,v</a:t>
            </a:r>
            <a:r>
              <a:rPr lang="en-US" altLang="en-US" sz="1400" baseline="-25000" dirty="0">
                <a:latin typeface="Tahoma" charset="0"/>
              </a:rPr>
              <a:t>  </a:t>
            </a:r>
          </a:p>
          <a:p>
            <a:pPr eaLnBrk="1" hangingPunct="1">
              <a:lnSpc>
                <a:spcPct val="80000"/>
              </a:lnSpc>
              <a:spcBef>
                <a:spcPct val="0"/>
              </a:spcBef>
              <a:spcAft>
                <a:spcPct val="0"/>
              </a:spcAft>
              <a:buFontTx/>
              <a:buNone/>
            </a:pPr>
            <a:r>
              <a:rPr lang="en-US" altLang="en-US" sz="1400" dirty="0">
                <a:latin typeface="Tahoma" charset="0"/>
              </a:rPr>
              <a:t>and</a:t>
            </a:r>
            <a:r>
              <a:rPr lang="en-US" altLang="en-US" sz="1400" dirty="0">
                <a:solidFill>
                  <a:schemeClr val="bg2"/>
                </a:solidFill>
                <a:latin typeface="Tahoma" charset="0"/>
              </a:rPr>
              <a:t> </a:t>
            </a:r>
            <a:r>
              <a:rPr lang="en-US" altLang="en-US" sz="1400" dirty="0" err="1">
                <a:solidFill>
                  <a:srgbClr val="FF0000"/>
                </a:solidFill>
                <a:latin typeface="Tahoma" charset="0"/>
              </a:rPr>
              <a:t>ticket</a:t>
            </a:r>
            <a:r>
              <a:rPr lang="en-US" altLang="en-US" sz="1400" baseline="-25000" dirty="0" err="1">
                <a:solidFill>
                  <a:srgbClr val="FF0000"/>
                </a:solidFill>
                <a:latin typeface="Tahoma" charset="0"/>
              </a:rPr>
              <a:t>v</a:t>
            </a:r>
            <a:endParaRPr lang="en-US" altLang="en-US" sz="1400" baseline="-25000" dirty="0">
              <a:solidFill>
                <a:srgbClr val="FF0000"/>
              </a:solidFill>
              <a:latin typeface="Tahoma" charset="0"/>
            </a:endParaRPr>
          </a:p>
        </p:txBody>
      </p:sp>
      <p:sp>
        <p:nvSpPr>
          <p:cNvPr id="80912" name="AutoShape 16"/>
          <p:cNvSpPr>
            <a:spLocks noChangeArrowheads="1"/>
          </p:cNvSpPr>
          <p:nvPr/>
        </p:nvSpPr>
        <p:spPr bwMode="auto">
          <a:xfrm>
            <a:off x="3810000" y="1600200"/>
            <a:ext cx="2514600" cy="747713"/>
          </a:xfrm>
          <a:prstGeom prst="wedgeRectCallout">
            <a:avLst>
              <a:gd name="adj1" fmla="val 5556"/>
              <a:gd name="adj2" fmla="val 99681"/>
            </a:avLst>
          </a:prstGeom>
          <a:solidFill>
            <a:srgbClr val="99CCFF"/>
          </a:solidFill>
          <a:ln w="28575">
            <a:solidFill>
              <a:srgbClr val="000000"/>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en-US" altLang="en-US" sz="1400">
                <a:solidFill>
                  <a:srgbClr val="000000"/>
                </a:solidFill>
                <a:latin typeface="Arial" charset="0"/>
              </a:rPr>
              <a:t>Encrypt</a:t>
            </a:r>
            <a:r>
              <a:rPr lang="en-US" altLang="en-US" sz="1400" baseline="-25000">
                <a:solidFill>
                  <a:srgbClr val="000000"/>
                </a:solidFill>
                <a:latin typeface="Arial" charset="0"/>
              </a:rPr>
              <a:t>K</a:t>
            </a:r>
            <a:r>
              <a:rPr lang="en-US" altLang="en-US" sz="1400" baseline="-40000">
                <a:solidFill>
                  <a:srgbClr val="000000"/>
                </a:solidFill>
                <a:latin typeface="Arial" charset="0"/>
              </a:rPr>
              <a:t>c,v</a:t>
            </a:r>
            <a:r>
              <a:rPr lang="en-US" altLang="en-US" sz="1400">
                <a:solidFill>
                  <a:srgbClr val="000000"/>
                </a:solidFill>
                <a:latin typeface="Arial" charset="0"/>
              </a:rPr>
              <a:t>(ID</a:t>
            </a:r>
            <a:r>
              <a:rPr lang="en-US" altLang="en-US" sz="1400" baseline="-25000">
                <a:solidFill>
                  <a:srgbClr val="000000"/>
                </a:solidFill>
                <a:latin typeface="Arial" charset="0"/>
              </a:rPr>
              <a:t>c </a:t>
            </a:r>
            <a:r>
              <a:rPr lang="en-US" altLang="en-US" sz="1400">
                <a:solidFill>
                  <a:srgbClr val="000000"/>
                </a:solidFill>
                <a:latin typeface="Arial" charset="0"/>
              </a:rPr>
              <a:t>, Addr</a:t>
            </a:r>
            <a:r>
              <a:rPr lang="en-US" altLang="en-US" sz="1400" baseline="-25000">
                <a:solidFill>
                  <a:srgbClr val="000000"/>
                </a:solidFill>
                <a:latin typeface="Arial" charset="0"/>
              </a:rPr>
              <a:t>c </a:t>
            </a:r>
            <a:r>
              <a:rPr lang="en-US" altLang="en-US" sz="1400">
                <a:solidFill>
                  <a:srgbClr val="000000"/>
                </a:solidFill>
                <a:latin typeface="Arial" charset="0"/>
              </a:rPr>
              <a:t>, time</a:t>
            </a:r>
            <a:r>
              <a:rPr lang="en-US" altLang="en-US" sz="1400" baseline="-25000">
                <a:solidFill>
                  <a:srgbClr val="000000"/>
                </a:solidFill>
                <a:latin typeface="Arial" charset="0"/>
              </a:rPr>
              <a:t>c</a:t>
            </a:r>
            <a:r>
              <a:rPr lang="en-US" altLang="en-US" sz="1400">
                <a:solidFill>
                  <a:srgbClr val="000000"/>
                </a:solidFill>
                <a:latin typeface="Arial" charset="0"/>
              </a:rPr>
              <a:t>)</a:t>
            </a:r>
          </a:p>
          <a:p>
            <a:pPr eaLnBrk="1" hangingPunct="1">
              <a:lnSpc>
                <a:spcPct val="130000"/>
              </a:lnSpc>
              <a:spcBef>
                <a:spcPct val="0"/>
              </a:spcBef>
              <a:spcAft>
                <a:spcPct val="0"/>
              </a:spcAft>
              <a:buFontTx/>
              <a:buNone/>
            </a:pPr>
            <a:r>
              <a:rPr lang="en-US" altLang="en-US" sz="1200">
                <a:solidFill>
                  <a:srgbClr val="000000"/>
                </a:solidFill>
                <a:latin typeface="Arial" charset="0"/>
              </a:rPr>
              <a:t>Proves that client knows key K</a:t>
            </a:r>
            <a:r>
              <a:rPr lang="en-US" altLang="en-US" sz="1200" baseline="-25000">
                <a:solidFill>
                  <a:srgbClr val="000000"/>
                </a:solidFill>
                <a:latin typeface="Arial" charset="0"/>
              </a:rPr>
              <a:t>c,v</a:t>
            </a:r>
            <a:endParaRPr lang="en-US" altLang="en-US" sz="1200">
              <a:solidFill>
                <a:srgbClr val="000000"/>
              </a:solidFill>
              <a:latin typeface="Arial" charset="0"/>
            </a:endParaRPr>
          </a:p>
          <a:p>
            <a:pPr eaLnBrk="1" hangingPunct="1">
              <a:lnSpc>
                <a:spcPct val="80000"/>
              </a:lnSpc>
              <a:spcBef>
                <a:spcPct val="0"/>
              </a:spcBef>
              <a:spcAft>
                <a:spcPct val="0"/>
              </a:spcAft>
              <a:buFontTx/>
              <a:buNone/>
            </a:pPr>
            <a:r>
              <a:rPr lang="en-US" altLang="en-US" sz="1200">
                <a:solidFill>
                  <a:srgbClr val="000000"/>
                </a:solidFill>
                <a:latin typeface="Arial" charset="0"/>
              </a:rPr>
              <a:t>contained in encrypted ticket</a:t>
            </a:r>
          </a:p>
        </p:txBody>
      </p:sp>
      <p:sp>
        <p:nvSpPr>
          <p:cNvPr id="1120273" name="AutoShape 17"/>
          <p:cNvSpPr>
            <a:spLocks noChangeArrowheads="1"/>
          </p:cNvSpPr>
          <p:nvPr/>
        </p:nvSpPr>
        <p:spPr bwMode="auto">
          <a:xfrm>
            <a:off x="3810000" y="3846513"/>
            <a:ext cx="4638675" cy="1397306"/>
          </a:xfrm>
          <a:prstGeom prst="wedgeRectCallout">
            <a:avLst>
              <a:gd name="adj1" fmla="val -21662"/>
              <a:gd name="adj2" fmla="val -73694"/>
            </a:avLst>
          </a:prstGeom>
          <a:solidFill>
            <a:schemeClr val="bg1"/>
          </a:solidFill>
          <a:ln w="12700">
            <a:solidFill>
              <a:schemeClr val="tx1"/>
            </a:solidFill>
            <a:miter lim="800000"/>
            <a:headEnd/>
            <a:tailEnd/>
          </a:ln>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lnSpc>
                <a:spcPct val="80000"/>
              </a:lnSpc>
              <a:spcBef>
                <a:spcPct val="0"/>
              </a:spcBef>
              <a:spcAft>
                <a:spcPct val="0"/>
              </a:spcAft>
              <a:buFontTx/>
              <a:buNone/>
            </a:pPr>
            <a:r>
              <a:rPr lang="zh-CN" altLang="en-US" sz="1600" dirty="0">
                <a:latin typeface="Arial" charset="0"/>
              </a:rPr>
              <a:t>向客户端认证服务器</a:t>
            </a:r>
            <a:endParaRPr lang="en-US" altLang="zh-CN" sz="1600" dirty="0">
              <a:latin typeface="Arial" charset="0"/>
            </a:endParaRPr>
          </a:p>
          <a:p>
            <a:pPr eaLnBrk="1" hangingPunct="1">
              <a:lnSpc>
                <a:spcPct val="80000"/>
              </a:lnSpc>
              <a:spcBef>
                <a:spcPct val="0"/>
              </a:spcBef>
              <a:spcAft>
                <a:spcPct val="0"/>
              </a:spcAft>
              <a:buFontTx/>
              <a:buNone/>
            </a:pPr>
            <a:endParaRPr lang="zh-CN" altLang="en-US" sz="1200" dirty="0">
              <a:latin typeface="Arial" charset="0"/>
            </a:endParaRPr>
          </a:p>
          <a:p>
            <a:pPr eaLnBrk="1" hangingPunct="1">
              <a:lnSpc>
                <a:spcPct val="80000"/>
              </a:lnSpc>
              <a:spcBef>
                <a:spcPct val="0"/>
              </a:spcBef>
              <a:spcAft>
                <a:spcPct val="0"/>
              </a:spcAft>
              <a:buFontTx/>
              <a:buNone/>
            </a:pPr>
            <a:r>
              <a:rPr lang="zh-CN" altLang="en-US" sz="1200" dirty="0">
                <a:latin typeface="Arial" charset="0"/>
              </a:rPr>
              <a:t>推理</a:t>
            </a:r>
            <a:r>
              <a:rPr lang="en-US" altLang="en-US" sz="1200" dirty="0">
                <a:latin typeface="Arial" charset="0"/>
              </a:rPr>
              <a:t>: </a:t>
            </a:r>
          </a:p>
          <a:p>
            <a:pPr eaLnBrk="1" hangingPunct="1">
              <a:lnSpc>
                <a:spcPct val="110000"/>
              </a:lnSpc>
              <a:spcBef>
                <a:spcPct val="0"/>
              </a:spcBef>
              <a:spcAft>
                <a:spcPct val="0"/>
              </a:spcAft>
              <a:buFontTx/>
              <a:buNone/>
            </a:pPr>
            <a:r>
              <a:rPr lang="en-US" altLang="en-US" sz="1200" dirty="0">
                <a:latin typeface="Arial" charset="0"/>
              </a:rPr>
              <a:t>Server can produce this message </a:t>
            </a:r>
            <a:r>
              <a:rPr lang="en-US" altLang="en-US" sz="1200" baseline="-25000" dirty="0">
                <a:latin typeface="Arial" charset="0"/>
              </a:rPr>
              <a:t> </a:t>
            </a:r>
            <a:r>
              <a:rPr lang="en-US" altLang="en-US" sz="1200" dirty="0">
                <a:latin typeface="Arial" charset="0"/>
              </a:rPr>
              <a:t>only if he knows key </a:t>
            </a:r>
            <a:r>
              <a:rPr lang="en-US" altLang="en-US" sz="1200" dirty="0" err="1">
                <a:latin typeface="Arial" charset="0"/>
              </a:rPr>
              <a:t>K</a:t>
            </a:r>
            <a:r>
              <a:rPr lang="en-US" altLang="en-US" sz="1200" baseline="-25000" dirty="0" err="1">
                <a:latin typeface="Arial" charset="0"/>
              </a:rPr>
              <a:t>c,v</a:t>
            </a:r>
            <a:r>
              <a:rPr lang="en-US" altLang="en-US" sz="1200" dirty="0">
                <a:latin typeface="Arial" charset="0"/>
              </a:rPr>
              <a:t>.</a:t>
            </a:r>
          </a:p>
          <a:p>
            <a:pPr eaLnBrk="1" hangingPunct="1">
              <a:lnSpc>
                <a:spcPct val="110000"/>
              </a:lnSpc>
              <a:spcBef>
                <a:spcPct val="0"/>
              </a:spcBef>
              <a:spcAft>
                <a:spcPct val="0"/>
              </a:spcAft>
              <a:buFontTx/>
              <a:buNone/>
            </a:pPr>
            <a:r>
              <a:rPr lang="en-US" altLang="en-US" sz="1200" dirty="0">
                <a:latin typeface="Arial" charset="0"/>
              </a:rPr>
              <a:t>Server can learn key </a:t>
            </a:r>
            <a:r>
              <a:rPr lang="en-US" altLang="en-US" sz="1200" dirty="0" err="1">
                <a:latin typeface="Arial" charset="0"/>
              </a:rPr>
              <a:t>K</a:t>
            </a:r>
            <a:r>
              <a:rPr lang="en-US" altLang="en-US" sz="1200" baseline="-25000" dirty="0" err="1">
                <a:latin typeface="Arial" charset="0"/>
              </a:rPr>
              <a:t>c,v</a:t>
            </a:r>
            <a:r>
              <a:rPr lang="en-US" altLang="en-US" sz="1200" dirty="0">
                <a:latin typeface="Arial" charset="0"/>
              </a:rPr>
              <a:t> only if he can decrypt service ticket.</a:t>
            </a:r>
          </a:p>
          <a:p>
            <a:pPr eaLnBrk="1" hangingPunct="1">
              <a:lnSpc>
                <a:spcPct val="110000"/>
              </a:lnSpc>
              <a:spcBef>
                <a:spcPct val="0"/>
              </a:spcBef>
              <a:spcAft>
                <a:spcPct val="0"/>
              </a:spcAft>
              <a:buFontTx/>
              <a:buNone/>
            </a:pPr>
            <a:r>
              <a:rPr lang="en-US" altLang="en-US" sz="1200" dirty="0">
                <a:latin typeface="Arial" charset="0"/>
              </a:rPr>
              <a:t>Server can decrypt service ticket only if he knows correct key </a:t>
            </a:r>
            <a:r>
              <a:rPr lang="en-US" altLang="en-US" sz="1200" dirty="0" err="1">
                <a:latin typeface="Arial" charset="0"/>
              </a:rPr>
              <a:t>K</a:t>
            </a:r>
            <a:r>
              <a:rPr lang="en-US" altLang="en-US" sz="1200" baseline="-25000" dirty="0" err="1">
                <a:latin typeface="Arial" charset="0"/>
              </a:rPr>
              <a:t>v</a:t>
            </a:r>
            <a:r>
              <a:rPr lang="en-US" altLang="en-US" sz="1200" dirty="0">
                <a:latin typeface="Arial" charset="0"/>
              </a:rPr>
              <a:t>.</a:t>
            </a:r>
          </a:p>
          <a:p>
            <a:pPr eaLnBrk="1" hangingPunct="1">
              <a:lnSpc>
                <a:spcPct val="110000"/>
              </a:lnSpc>
              <a:spcBef>
                <a:spcPct val="0"/>
              </a:spcBef>
              <a:spcAft>
                <a:spcPct val="0"/>
              </a:spcAft>
              <a:buFontTx/>
              <a:buNone/>
            </a:pPr>
            <a:r>
              <a:rPr lang="en-US" altLang="en-US" sz="1200" dirty="0">
                <a:latin typeface="Arial" charset="0"/>
              </a:rPr>
              <a:t>If server knows correct key </a:t>
            </a:r>
            <a:r>
              <a:rPr lang="en-US" altLang="en-US" sz="1200" dirty="0" err="1">
                <a:latin typeface="Arial" charset="0"/>
              </a:rPr>
              <a:t>K</a:t>
            </a:r>
            <a:r>
              <a:rPr lang="en-US" altLang="en-US" sz="1200" baseline="-25000" dirty="0" err="1">
                <a:latin typeface="Arial" charset="0"/>
              </a:rPr>
              <a:t>v</a:t>
            </a:r>
            <a:r>
              <a:rPr lang="en-US" altLang="en-US" sz="1200" dirty="0">
                <a:latin typeface="Arial" charset="0"/>
              </a:rPr>
              <a:t>, then he is the right server.</a:t>
            </a:r>
          </a:p>
        </p:txBody>
      </p:sp>
      <p:pic>
        <p:nvPicPr>
          <p:cNvPr id="80914" name="Picture 18" descr="j02909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503488"/>
            <a:ext cx="9334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315200" y="961136"/>
            <a:ext cx="1600200" cy="430887"/>
          </a:xfrm>
          <a:prstGeom prst="rect">
            <a:avLst/>
          </a:prstGeom>
          <a:noFill/>
        </p:spPr>
        <p:txBody>
          <a:bodyPr wrap="square" rtlCol="0">
            <a:spAutoFit/>
          </a:bodyPr>
          <a:lstStyle/>
          <a:p>
            <a:r>
              <a:rPr lang="zh-CN" altLang="en-US" sz="2200" dirty="0"/>
              <a:t>双向认证</a:t>
            </a:r>
            <a:endParaRPr lang="en-US" sz="2200" dirty="0"/>
          </a:p>
        </p:txBody>
      </p:sp>
      <p:sp>
        <p:nvSpPr>
          <p:cNvPr id="3" name="Slide Number Placeholder 2"/>
          <p:cNvSpPr>
            <a:spLocks noGrp="1"/>
          </p:cNvSpPr>
          <p:nvPr>
            <p:ph type="sldNum" sz="quarter" idx="12"/>
          </p:nvPr>
        </p:nvSpPr>
        <p:spPr/>
        <p:txBody>
          <a:bodyPr/>
          <a:lstStyle/>
          <a:p>
            <a:fld id="{297DE729-F9B5-6B4A-8061-A00ED75EC337}" type="slidenum">
              <a:rPr lang="en-US" smtClean="0"/>
              <a:t>78</a:t>
            </a:fld>
            <a:endParaRPr lang="en-US"/>
          </a:p>
        </p:txBody>
      </p:sp>
    </p:spTree>
    <p:extLst>
      <p:ext uri="{BB962C8B-B14F-4D97-AF65-F5344CB8AC3E}">
        <p14:creationId xmlns:p14="http://schemas.microsoft.com/office/powerpoint/2010/main" val="2088892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2027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7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7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468313" y="0"/>
            <a:ext cx="8229600" cy="1143000"/>
          </a:xfrm>
        </p:spPr>
        <p:txBody>
          <a:bodyPr>
            <a:normAutofit/>
          </a:bodyPr>
          <a:lstStyle/>
          <a:p>
            <a:r>
              <a:rPr lang="en-AU" altLang="en-US" sz="4000" dirty="0"/>
              <a:t>Kerberos </a:t>
            </a:r>
            <a:r>
              <a:rPr lang="zh-CN" altLang="en-US" sz="4000" dirty="0"/>
              <a:t>概述</a:t>
            </a:r>
            <a:endParaRPr lang="en-AU" altLang="en-US" sz="4000" dirty="0"/>
          </a:p>
        </p:txBody>
      </p:sp>
      <p:pic>
        <p:nvPicPr>
          <p:cNvPr id="81922" name="Picture 6" descr="Ch14. Kerberos.pdf                                             002F6F4DMacintosh HD                   B83AE914:"/>
          <p:cNvPicPr>
            <a:picLocks noChangeAspect="1" noChangeArrowheads="1"/>
          </p:cNvPicPr>
          <p:nvPr/>
        </p:nvPicPr>
        <p:blipFill>
          <a:blip r:embed="rId3">
            <a:extLst>
              <a:ext uri="{28A0092B-C50C-407E-A947-70E740481C1C}">
                <a14:useLocalDpi xmlns:a14="http://schemas.microsoft.com/office/drawing/2010/main" val="0"/>
              </a:ext>
            </a:extLst>
          </a:blip>
          <a:srcRect t="4633" b="9265"/>
          <a:stretch>
            <a:fillRect/>
          </a:stretch>
        </p:blipFill>
        <p:spPr bwMode="auto">
          <a:xfrm>
            <a:off x="145368" y="834887"/>
            <a:ext cx="8998632" cy="5986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297DE729-F9B5-6B4A-8061-A00ED75EC337}" type="slidenum">
              <a:rPr lang="en-US" smtClean="0"/>
              <a:t>79</a:t>
            </a:fld>
            <a:endParaRPr lang="en-US"/>
          </a:p>
        </p:txBody>
      </p:sp>
    </p:spTree>
    <p:extLst>
      <p:ext uri="{BB962C8B-B14F-4D97-AF65-F5344CB8AC3E}">
        <p14:creationId xmlns:p14="http://schemas.microsoft.com/office/powerpoint/2010/main" val="95215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en-US" sz="4000" dirty="0"/>
              <a:t>U</a:t>
            </a:r>
            <a:r>
              <a:rPr lang="en-US" altLang="zh-CN" sz="4000" dirty="0"/>
              <a:t>nix</a:t>
            </a:r>
            <a:r>
              <a:rPr lang="en-US" altLang="en-US" sz="4000" dirty="0"/>
              <a:t> </a:t>
            </a:r>
            <a:r>
              <a:rPr lang="zh-CN" altLang="en-US" sz="4000" dirty="0"/>
              <a:t>口令系统</a:t>
            </a:r>
            <a:endParaRPr lang="en-US" altLang="en-US" sz="4000" dirty="0"/>
          </a:p>
        </p:txBody>
      </p:sp>
      <p:sp>
        <p:nvSpPr>
          <p:cNvPr id="36866" name="Rectangle 3"/>
          <p:cNvSpPr>
            <a:spLocks noGrp="1" noChangeArrowheads="1"/>
          </p:cNvSpPr>
          <p:nvPr>
            <p:ph type="body" idx="1"/>
          </p:nvPr>
        </p:nvSpPr>
        <p:spPr>
          <a:xfrm>
            <a:off x="1632541" y="1552576"/>
            <a:ext cx="6858317" cy="1092200"/>
          </a:xfrm>
        </p:spPr>
        <p:txBody>
          <a:bodyPr/>
          <a:lstStyle/>
          <a:p>
            <a:pPr eaLnBrk="1" hangingPunct="1"/>
            <a:r>
              <a:rPr lang="zh-CN" altLang="en-US" sz="3200" dirty="0"/>
              <a:t>口令行</a:t>
            </a:r>
            <a:endParaRPr lang="en-US" altLang="en-US" sz="3200" dirty="0"/>
          </a:p>
          <a:p>
            <a:pPr lvl="1" eaLnBrk="1" hangingPunct="1">
              <a:buFontTx/>
              <a:buNone/>
            </a:pPr>
            <a:r>
              <a:rPr lang="en-US" altLang="en-US" sz="1800" dirty="0">
                <a:latin typeface="Arial" charset="0"/>
              </a:rPr>
              <a:t>walt:fURfuu4.4hY0U:129:129:Belgers:/home/</a:t>
            </a:r>
            <a:r>
              <a:rPr lang="en-US" altLang="en-US" sz="1800" dirty="0" err="1">
                <a:latin typeface="Arial" charset="0"/>
              </a:rPr>
              <a:t>walt</a:t>
            </a:r>
            <a:r>
              <a:rPr lang="en-US" altLang="en-US" sz="1800" dirty="0">
                <a:latin typeface="Arial" charset="0"/>
              </a:rPr>
              <a:t>:/bin/</a:t>
            </a:r>
            <a:r>
              <a:rPr lang="en-US" altLang="en-US" sz="1800" dirty="0" err="1">
                <a:latin typeface="Arial" charset="0"/>
              </a:rPr>
              <a:t>csh</a:t>
            </a:r>
            <a:endParaRPr lang="en-US" altLang="en-US" sz="1800" dirty="0">
              <a:latin typeface="Arial" charset="0"/>
            </a:endParaRPr>
          </a:p>
          <a:p>
            <a:pPr lvl="1" eaLnBrk="1" hangingPunct="1"/>
            <a:endParaRPr lang="en-US" altLang="en-US" dirty="0"/>
          </a:p>
        </p:txBody>
      </p:sp>
      <p:sp>
        <p:nvSpPr>
          <p:cNvPr id="36867" name="Rectangle 4"/>
          <p:cNvSpPr>
            <a:spLocks noChangeArrowheads="1"/>
          </p:cNvSpPr>
          <p:nvPr/>
        </p:nvSpPr>
        <p:spPr bwMode="auto">
          <a:xfrm>
            <a:off x="2623867" y="2057400"/>
            <a:ext cx="254000" cy="306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36868" name="Rectangle 5"/>
          <p:cNvSpPr>
            <a:spLocks noChangeArrowheads="1"/>
          </p:cNvSpPr>
          <p:nvPr/>
        </p:nvSpPr>
        <p:spPr bwMode="auto">
          <a:xfrm>
            <a:off x="2877867" y="4484688"/>
            <a:ext cx="2286000" cy="685800"/>
          </a:xfrm>
          <a:prstGeom prst="rect">
            <a:avLst/>
          </a:prstGeom>
          <a:solidFill>
            <a:schemeClr val="accent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a:solidFill>
                  <a:schemeClr val="bg2"/>
                </a:solidFill>
                <a:latin typeface="Tahoma" charset="0"/>
              </a:rPr>
              <a:t>25x DES</a:t>
            </a:r>
          </a:p>
        </p:txBody>
      </p:sp>
      <p:sp>
        <p:nvSpPr>
          <p:cNvPr id="36869" name="Text Box 6"/>
          <p:cNvSpPr txBox="1">
            <a:spLocks noChangeArrowheads="1"/>
          </p:cNvSpPr>
          <p:nvPr/>
        </p:nvSpPr>
        <p:spPr bwMode="auto">
          <a:xfrm>
            <a:off x="1582467" y="3505200"/>
            <a:ext cx="908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a:latin typeface="Tahoma" charset="0"/>
              </a:rPr>
              <a:t>Input</a:t>
            </a:r>
          </a:p>
        </p:txBody>
      </p:sp>
      <p:sp>
        <p:nvSpPr>
          <p:cNvPr id="36870" name="Line 7"/>
          <p:cNvSpPr>
            <a:spLocks noChangeShapeType="1"/>
          </p:cNvSpPr>
          <p:nvPr/>
        </p:nvSpPr>
        <p:spPr bwMode="auto">
          <a:xfrm>
            <a:off x="2573067" y="3736975"/>
            <a:ext cx="838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36871" name="Line 8"/>
          <p:cNvSpPr>
            <a:spLocks noChangeShapeType="1"/>
          </p:cNvSpPr>
          <p:nvPr/>
        </p:nvSpPr>
        <p:spPr bwMode="auto">
          <a:xfrm>
            <a:off x="3411267" y="3736975"/>
            <a:ext cx="0" cy="70485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72" name="Line 9"/>
          <p:cNvSpPr>
            <a:spLocks noChangeShapeType="1"/>
          </p:cNvSpPr>
          <p:nvPr/>
        </p:nvSpPr>
        <p:spPr bwMode="auto">
          <a:xfrm>
            <a:off x="3563667" y="3733800"/>
            <a:ext cx="0" cy="708025"/>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73" name="Line 10"/>
          <p:cNvSpPr>
            <a:spLocks noChangeShapeType="1"/>
          </p:cNvSpPr>
          <p:nvPr/>
        </p:nvSpPr>
        <p:spPr bwMode="auto">
          <a:xfrm>
            <a:off x="2877867" y="2363788"/>
            <a:ext cx="685800" cy="1370012"/>
          </a:xfrm>
          <a:prstGeom prst="line">
            <a:avLst/>
          </a:prstGeom>
          <a:noFill/>
          <a:ln w="19050">
            <a:solidFill>
              <a:schemeClr val="tx1"/>
            </a:solidFill>
            <a:round/>
            <a:headEnd/>
            <a:tailEnd type="none" w="lg" len="med"/>
          </a:ln>
          <a:extLst>
            <a:ext uri="{909E8E84-426E-40DD-AFC4-6F175D3DCCD1}">
              <a14:hiddenFill xmlns:a14="http://schemas.microsoft.com/office/drawing/2010/main">
                <a:noFill/>
              </a14:hiddenFill>
            </a:ext>
          </a:extLst>
        </p:spPr>
        <p:txBody>
          <a:bodyPr anchor="ctr"/>
          <a:lstStyle/>
          <a:p>
            <a:endParaRPr lang="en-US"/>
          </a:p>
        </p:txBody>
      </p:sp>
      <p:sp>
        <p:nvSpPr>
          <p:cNvPr id="36874" name="Text Box 11"/>
          <p:cNvSpPr txBox="1">
            <a:spLocks noChangeArrowheads="1"/>
          </p:cNvSpPr>
          <p:nvPr/>
        </p:nvSpPr>
        <p:spPr bwMode="auto">
          <a:xfrm>
            <a:off x="3563667" y="3200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dirty="0">
                <a:latin typeface="Tahoma" charset="0"/>
              </a:rPr>
              <a:t>Salt</a:t>
            </a:r>
          </a:p>
        </p:txBody>
      </p:sp>
      <p:sp>
        <p:nvSpPr>
          <p:cNvPr id="36875" name="Text Box 12"/>
          <p:cNvSpPr txBox="1">
            <a:spLocks noChangeArrowheads="1"/>
          </p:cNvSpPr>
          <p:nvPr/>
        </p:nvSpPr>
        <p:spPr bwMode="auto">
          <a:xfrm>
            <a:off x="2771504" y="3962400"/>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000">
                <a:latin typeface="Tahoma" charset="0"/>
              </a:rPr>
              <a:t>Key</a:t>
            </a:r>
          </a:p>
        </p:txBody>
      </p:sp>
      <p:sp>
        <p:nvSpPr>
          <p:cNvPr id="36876" name="Text Box 13"/>
          <p:cNvSpPr txBox="1">
            <a:spLocks noChangeArrowheads="1"/>
          </p:cNvSpPr>
          <p:nvPr/>
        </p:nvSpPr>
        <p:spPr bwMode="auto">
          <a:xfrm>
            <a:off x="92009" y="4038600"/>
            <a:ext cx="268246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dirty="0">
                <a:latin typeface="Tahoma" charset="0"/>
              </a:rPr>
              <a:t>Constant,</a:t>
            </a:r>
          </a:p>
          <a:p>
            <a:pPr algn="ctr">
              <a:spcBef>
                <a:spcPct val="20000"/>
              </a:spcBef>
              <a:spcAft>
                <a:spcPct val="0"/>
              </a:spcAft>
              <a:buClr>
                <a:schemeClr val="accent2"/>
              </a:buClr>
              <a:buFontTx/>
              <a:buNone/>
            </a:pPr>
            <a:r>
              <a:rPr lang="en-US" altLang="en-US" sz="2400" dirty="0">
                <a:latin typeface="Tahoma" charset="0"/>
              </a:rPr>
              <a:t>A 64-bit block of 0</a:t>
            </a:r>
          </a:p>
        </p:txBody>
      </p:sp>
      <p:sp>
        <p:nvSpPr>
          <p:cNvPr id="36877" name="Line 14"/>
          <p:cNvSpPr>
            <a:spLocks noChangeShapeType="1"/>
          </p:cNvSpPr>
          <p:nvPr/>
        </p:nvSpPr>
        <p:spPr bwMode="auto">
          <a:xfrm>
            <a:off x="1582467" y="4865688"/>
            <a:ext cx="12954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78" name="Text Box 15"/>
          <p:cNvSpPr txBox="1">
            <a:spLocks noChangeArrowheads="1"/>
          </p:cNvSpPr>
          <p:nvPr/>
        </p:nvSpPr>
        <p:spPr bwMode="auto">
          <a:xfrm>
            <a:off x="1315767" y="4914900"/>
            <a:ext cx="1146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000">
                <a:latin typeface="Tahoma" charset="0"/>
              </a:rPr>
              <a:t>Plaintext</a:t>
            </a:r>
          </a:p>
        </p:txBody>
      </p:sp>
      <p:sp>
        <p:nvSpPr>
          <p:cNvPr id="36879" name="Rectangle 16"/>
          <p:cNvSpPr>
            <a:spLocks noChangeArrowheads="1"/>
          </p:cNvSpPr>
          <p:nvPr/>
        </p:nvSpPr>
        <p:spPr bwMode="auto">
          <a:xfrm>
            <a:off x="2877867" y="2057400"/>
            <a:ext cx="1406525" cy="306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36880" name="Text Box 17"/>
          <p:cNvSpPr txBox="1">
            <a:spLocks noChangeArrowheads="1"/>
          </p:cNvSpPr>
          <p:nvPr/>
        </p:nvSpPr>
        <p:spPr bwMode="auto">
          <a:xfrm>
            <a:off x="5279754" y="4381500"/>
            <a:ext cx="1331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000" dirty="0">
                <a:latin typeface="Tahoma" charset="0"/>
              </a:rPr>
              <a:t>Ciphertext</a:t>
            </a:r>
          </a:p>
        </p:txBody>
      </p:sp>
      <p:sp>
        <p:nvSpPr>
          <p:cNvPr id="36881" name="Line 18"/>
          <p:cNvSpPr>
            <a:spLocks noChangeShapeType="1"/>
          </p:cNvSpPr>
          <p:nvPr/>
        </p:nvSpPr>
        <p:spPr bwMode="auto">
          <a:xfrm>
            <a:off x="5163867" y="4865688"/>
            <a:ext cx="16764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82" name="Line 19"/>
          <p:cNvSpPr>
            <a:spLocks noChangeShapeType="1"/>
          </p:cNvSpPr>
          <p:nvPr/>
        </p:nvSpPr>
        <p:spPr bwMode="auto">
          <a:xfrm flipH="1" flipV="1">
            <a:off x="3690667" y="2363788"/>
            <a:ext cx="1854200" cy="97790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83" name="Line 20"/>
          <p:cNvSpPr>
            <a:spLocks noChangeShapeType="1"/>
          </p:cNvSpPr>
          <p:nvPr/>
        </p:nvSpPr>
        <p:spPr bwMode="auto">
          <a:xfrm flipV="1">
            <a:off x="6840267" y="3341688"/>
            <a:ext cx="0" cy="152400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84" name="Line 21"/>
          <p:cNvSpPr>
            <a:spLocks noChangeShapeType="1"/>
          </p:cNvSpPr>
          <p:nvPr/>
        </p:nvSpPr>
        <p:spPr bwMode="auto">
          <a:xfrm flipH="1" flipV="1">
            <a:off x="5544867" y="3341688"/>
            <a:ext cx="12954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nchor="ctr"/>
          <a:lstStyle/>
          <a:p>
            <a:endParaRPr lang="en-US"/>
          </a:p>
        </p:txBody>
      </p:sp>
      <p:sp>
        <p:nvSpPr>
          <p:cNvPr id="36885" name="Text Box 22"/>
          <p:cNvSpPr txBox="1">
            <a:spLocks noChangeArrowheads="1"/>
          </p:cNvSpPr>
          <p:nvPr/>
        </p:nvSpPr>
        <p:spPr bwMode="auto">
          <a:xfrm>
            <a:off x="5006704" y="2590800"/>
            <a:ext cx="1385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me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20000"/>
              </a:spcBef>
              <a:spcAft>
                <a:spcPct val="0"/>
              </a:spcAft>
              <a:buClr>
                <a:schemeClr val="accent2"/>
              </a:buClr>
              <a:buFontTx/>
              <a:buNone/>
            </a:pPr>
            <a:r>
              <a:rPr lang="en-US" altLang="en-US" sz="2400" dirty="0">
                <a:latin typeface="Tahoma" charset="0"/>
              </a:rPr>
              <a:t>Compare</a:t>
            </a:r>
          </a:p>
        </p:txBody>
      </p:sp>
      <p:sp>
        <p:nvSpPr>
          <p:cNvPr id="3" name="Slide Number Placeholder 2"/>
          <p:cNvSpPr>
            <a:spLocks noGrp="1"/>
          </p:cNvSpPr>
          <p:nvPr>
            <p:ph type="sldNum" sz="quarter" idx="12"/>
          </p:nvPr>
        </p:nvSpPr>
        <p:spPr/>
        <p:txBody>
          <a:bodyPr/>
          <a:lstStyle/>
          <a:p>
            <a:fld id="{297DE729-F9B5-6B4A-8061-A00ED75EC337}" type="slidenum">
              <a:rPr lang="en-US" smtClean="0"/>
              <a:t>8</a:t>
            </a:fld>
            <a:endParaRPr lang="en-US"/>
          </a:p>
        </p:txBody>
      </p:sp>
    </p:spTree>
    <p:extLst>
      <p:ext uri="{BB962C8B-B14F-4D97-AF65-F5344CB8AC3E}">
        <p14:creationId xmlns:p14="http://schemas.microsoft.com/office/powerpoint/2010/main" val="9165543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337930"/>
            <a:ext cx="8229600" cy="881269"/>
          </a:xfrm>
          <a:noFill/>
        </p:spPr>
        <p:txBody>
          <a:bodyPr lIns="92075" tIns="46038" rIns="92075" bIns="46038">
            <a:normAutofit/>
          </a:bodyPr>
          <a:lstStyle/>
          <a:p>
            <a:r>
              <a:rPr lang="en-US" altLang="en-US" sz="4000" dirty="0"/>
              <a:t>Kerberos</a:t>
            </a:r>
            <a:r>
              <a:rPr lang="zh-CN" altLang="en-US" sz="4000" dirty="0"/>
              <a:t>的重要思想</a:t>
            </a:r>
            <a:endParaRPr lang="en-US" altLang="en-US" sz="4000" dirty="0"/>
          </a:p>
        </p:txBody>
      </p:sp>
      <p:sp>
        <p:nvSpPr>
          <p:cNvPr id="83971" name="Rectangle 3"/>
          <p:cNvSpPr>
            <a:spLocks noGrp="1" noChangeArrowheads="1"/>
          </p:cNvSpPr>
          <p:nvPr>
            <p:ph type="body" idx="1"/>
          </p:nvPr>
        </p:nvSpPr>
        <p:spPr>
          <a:xfrm>
            <a:off x="457200" y="1371600"/>
            <a:ext cx="8229600" cy="4876800"/>
          </a:xfrm>
          <a:noFill/>
        </p:spPr>
        <p:txBody>
          <a:bodyPr lIns="92075" tIns="46038" rIns="92075" bIns="46038">
            <a:normAutofit lnSpcReduction="10000"/>
          </a:bodyPr>
          <a:lstStyle/>
          <a:p>
            <a:pPr>
              <a:lnSpc>
                <a:spcPct val="120000"/>
              </a:lnSpc>
            </a:pPr>
            <a:r>
              <a:rPr lang="zh-CN" altLang="en-US" dirty="0"/>
              <a:t>短期会话密钥</a:t>
            </a:r>
            <a:r>
              <a:rPr lang="en-US" altLang="zh-CN" dirty="0"/>
              <a:t>(</a:t>
            </a:r>
            <a:r>
              <a:rPr lang="en-US" altLang="en-US" dirty="0">
                <a:solidFill>
                  <a:schemeClr val="hlink"/>
                </a:solidFill>
              </a:rPr>
              <a:t>session keys</a:t>
            </a:r>
            <a:r>
              <a:rPr lang="en-US" altLang="zh-CN" dirty="0"/>
              <a:t>)</a:t>
            </a:r>
            <a:endParaRPr lang="en-US" altLang="en-US" dirty="0"/>
          </a:p>
          <a:p>
            <a:pPr lvl="1">
              <a:lnSpc>
                <a:spcPct val="120000"/>
              </a:lnSpc>
            </a:pPr>
            <a:r>
              <a:rPr lang="zh-CN" altLang="en-US" dirty="0"/>
              <a:t>长期秘密仅用于派生出短期密钥</a:t>
            </a:r>
            <a:endParaRPr lang="en-US" altLang="zh-CN" dirty="0"/>
          </a:p>
          <a:p>
            <a:pPr lvl="1">
              <a:lnSpc>
                <a:spcPct val="120000"/>
              </a:lnSpc>
            </a:pPr>
            <a:r>
              <a:rPr lang="zh-CN" altLang="en-US" dirty="0"/>
              <a:t>每对用户</a:t>
            </a:r>
            <a:r>
              <a:rPr lang="en-US" altLang="zh-CN" dirty="0"/>
              <a:t>-</a:t>
            </a:r>
            <a:r>
              <a:rPr lang="zh-CN" altLang="en-US" dirty="0"/>
              <a:t>服务器具有单独的会话密钥</a:t>
            </a:r>
            <a:endParaRPr lang="en-US" altLang="zh-CN" dirty="0"/>
          </a:p>
          <a:p>
            <a:pPr lvl="2">
              <a:lnSpc>
                <a:spcPct val="120000"/>
              </a:lnSpc>
            </a:pPr>
            <a:r>
              <a:rPr lang="en-US" altLang="en-US" dirty="0"/>
              <a:t>… </a:t>
            </a:r>
            <a:r>
              <a:rPr lang="zh-CN" altLang="en-US" dirty="0"/>
              <a:t>但多个用户</a:t>
            </a:r>
            <a:r>
              <a:rPr lang="en-US" altLang="zh-CN" dirty="0"/>
              <a:t>-</a:t>
            </a:r>
            <a:r>
              <a:rPr lang="zh-CN" altLang="en-US" dirty="0"/>
              <a:t>服务器会话重复使用相同的密钥</a:t>
            </a:r>
            <a:endParaRPr lang="en-US" altLang="en-US" dirty="0"/>
          </a:p>
          <a:p>
            <a:pPr>
              <a:lnSpc>
                <a:spcPct val="120000"/>
              </a:lnSpc>
            </a:pPr>
            <a:r>
              <a:rPr lang="zh-CN" altLang="en-US" dirty="0"/>
              <a:t>身份证明基于认证者</a:t>
            </a:r>
            <a:r>
              <a:rPr lang="en-US" altLang="zh-CN" dirty="0"/>
              <a:t>(</a:t>
            </a:r>
            <a:r>
              <a:rPr lang="en-US" altLang="en-US" dirty="0">
                <a:solidFill>
                  <a:schemeClr val="hlink"/>
                </a:solidFill>
              </a:rPr>
              <a:t>authenticators</a:t>
            </a:r>
            <a:r>
              <a:rPr lang="en-US" altLang="zh-CN" dirty="0"/>
              <a:t>)</a:t>
            </a:r>
            <a:endParaRPr lang="en-US" altLang="en-US" dirty="0"/>
          </a:p>
          <a:p>
            <a:pPr lvl="1">
              <a:lnSpc>
                <a:spcPct val="120000"/>
              </a:lnSpc>
            </a:pPr>
            <a:r>
              <a:rPr lang="zh-CN" altLang="en-US" dirty="0"/>
              <a:t>客户端使用短期会话密钥加密身份、地址和当前时间</a:t>
            </a:r>
            <a:endParaRPr lang="en-US" altLang="zh-CN" dirty="0"/>
          </a:p>
          <a:p>
            <a:pPr lvl="2">
              <a:lnSpc>
                <a:spcPct val="120000"/>
              </a:lnSpc>
            </a:pPr>
            <a:r>
              <a:rPr lang="zh-CN" altLang="en-US" dirty="0"/>
              <a:t>还可以防止重放（如果时钟全局同步）</a:t>
            </a:r>
            <a:endParaRPr lang="en-US" altLang="zh-CN" dirty="0"/>
          </a:p>
          <a:p>
            <a:pPr lvl="1">
              <a:lnSpc>
                <a:spcPct val="120000"/>
              </a:lnSpc>
            </a:pPr>
            <a:r>
              <a:rPr lang="zh-CN" altLang="en-US" dirty="0"/>
              <a:t>服务器分别获知此密钥（通过客户端无法解密的加密票据）并验证用户身份</a:t>
            </a:r>
            <a:endParaRPr lang="en-US" altLang="zh-CN" dirty="0"/>
          </a:p>
          <a:p>
            <a:pPr>
              <a:lnSpc>
                <a:spcPct val="120000"/>
              </a:lnSpc>
            </a:pPr>
            <a:r>
              <a:rPr lang="zh-CN" altLang="en-US" dirty="0"/>
              <a:t>仅有对称加密</a:t>
            </a:r>
            <a:endParaRPr lang="en-US" altLang="en-US" dirty="0"/>
          </a:p>
        </p:txBody>
      </p:sp>
      <p:sp>
        <p:nvSpPr>
          <p:cNvPr id="2" name="Slide Number Placeholder 1"/>
          <p:cNvSpPr>
            <a:spLocks noGrp="1"/>
          </p:cNvSpPr>
          <p:nvPr>
            <p:ph type="sldNum" sz="quarter" idx="12"/>
          </p:nvPr>
        </p:nvSpPr>
        <p:spPr/>
        <p:txBody>
          <a:bodyPr/>
          <a:lstStyle/>
          <a:p>
            <a:fld id="{297DE729-F9B5-6B4A-8061-A00ED75EC337}" type="slidenum">
              <a:rPr lang="en-US" smtClean="0"/>
              <a:t>80</a:t>
            </a:fld>
            <a:endParaRPr lang="en-US"/>
          </a:p>
        </p:txBody>
      </p:sp>
    </p:spTree>
    <p:extLst>
      <p:ext uri="{BB962C8B-B14F-4D97-AF65-F5344CB8AC3E}">
        <p14:creationId xmlns:p14="http://schemas.microsoft.com/office/powerpoint/2010/main" val="573026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28650" y="449705"/>
            <a:ext cx="7886700" cy="1240984"/>
          </a:xfrm>
        </p:spPr>
        <p:txBody>
          <a:bodyPr>
            <a:normAutofit/>
          </a:bodyPr>
          <a:lstStyle/>
          <a:p>
            <a:r>
              <a:rPr lang="en-US" altLang="en-US" sz="4000" dirty="0"/>
              <a:t>Kerberos</a:t>
            </a:r>
            <a:r>
              <a:rPr lang="zh-CN" altLang="en-US" sz="4000" dirty="0"/>
              <a:t>的实际应用</a:t>
            </a:r>
            <a:endParaRPr lang="en-US" altLang="en-US" sz="4000" dirty="0"/>
          </a:p>
        </p:txBody>
      </p:sp>
      <p:sp>
        <p:nvSpPr>
          <p:cNvPr id="84994" name="Content Placeholder 2"/>
          <p:cNvSpPr>
            <a:spLocks noGrp="1"/>
          </p:cNvSpPr>
          <p:nvPr>
            <p:ph idx="1"/>
          </p:nvPr>
        </p:nvSpPr>
        <p:spPr/>
        <p:txBody>
          <a:bodyPr/>
          <a:lstStyle/>
          <a:p>
            <a:pPr>
              <a:lnSpc>
                <a:spcPct val="120000"/>
              </a:lnSpc>
            </a:pPr>
            <a:r>
              <a:rPr lang="zh-CN" altLang="en-US" dirty="0"/>
              <a:t>电子邮件、</a:t>
            </a:r>
            <a:r>
              <a:rPr lang="en-US" altLang="zh-CN" dirty="0"/>
              <a:t>FTP</a:t>
            </a:r>
            <a:r>
              <a:rPr lang="zh-CN" altLang="en-US" dirty="0"/>
              <a:t>、网络文件系统和许多其他应用程序已被</a:t>
            </a:r>
            <a:r>
              <a:rPr lang="en-US" altLang="zh-CN" dirty="0" err="1"/>
              <a:t>kerberized</a:t>
            </a:r>
            <a:endParaRPr lang="en-US" altLang="en-US" dirty="0"/>
          </a:p>
          <a:p>
            <a:pPr lvl="1">
              <a:lnSpc>
                <a:spcPct val="120000"/>
              </a:lnSpc>
            </a:pPr>
            <a:r>
              <a:rPr lang="zh-CN" altLang="en-US" dirty="0"/>
              <a:t>对最终用户来说，</a:t>
            </a:r>
            <a:r>
              <a:rPr lang="en-US" altLang="zh-CN" dirty="0"/>
              <a:t>Kerberos</a:t>
            </a:r>
            <a:r>
              <a:rPr lang="zh-CN" altLang="en-US" dirty="0"/>
              <a:t>的使用是透明的</a:t>
            </a:r>
            <a:endParaRPr lang="en-US" altLang="zh-CN" dirty="0"/>
          </a:p>
          <a:p>
            <a:pPr lvl="1">
              <a:lnSpc>
                <a:spcPct val="120000"/>
              </a:lnSpc>
            </a:pPr>
            <a:r>
              <a:rPr lang="zh-CN" altLang="en-US" dirty="0"/>
              <a:t>透明度对可用性</a:t>
            </a:r>
            <a:r>
              <a:rPr lang="en-US" altLang="zh-CN" dirty="0"/>
              <a:t>(</a:t>
            </a:r>
            <a:r>
              <a:rPr lang="en-US" altLang="en-US" dirty="0"/>
              <a:t>usability</a:t>
            </a:r>
            <a:r>
              <a:rPr lang="en-US" altLang="zh-CN" dirty="0"/>
              <a:t>)</a:t>
            </a:r>
            <a:r>
              <a:rPr lang="zh-CN" altLang="en-US" dirty="0"/>
              <a:t>非常重要！</a:t>
            </a:r>
          </a:p>
        </p:txBody>
      </p:sp>
      <p:sp>
        <p:nvSpPr>
          <p:cNvPr id="3" name="Slide Number Placeholder 2"/>
          <p:cNvSpPr>
            <a:spLocks noGrp="1"/>
          </p:cNvSpPr>
          <p:nvPr>
            <p:ph type="sldNum" sz="quarter" idx="12"/>
          </p:nvPr>
        </p:nvSpPr>
        <p:spPr/>
        <p:txBody>
          <a:bodyPr/>
          <a:lstStyle/>
          <a:p>
            <a:fld id="{297DE729-F9B5-6B4A-8061-A00ED75EC337}" type="slidenum">
              <a:rPr lang="en-US" smtClean="0"/>
              <a:t>81</a:t>
            </a:fld>
            <a:endParaRPr lang="en-US"/>
          </a:p>
        </p:txBody>
      </p:sp>
    </p:spTree>
    <p:extLst>
      <p:ext uri="{BB962C8B-B14F-4D97-AF65-F5344CB8AC3E}">
        <p14:creationId xmlns:p14="http://schemas.microsoft.com/office/powerpoint/2010/main" val="1532535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zh-CN" altLang="en-US" sz="3600" dirty="0"/>
              <a:t>可信中介</a:t>
            </a:r>
            <a:r>
              <a:rPr lang="en-US" altLang="zh-CN" sz="3600" dirty="0"/>
              <a:t>(</a:t>
            </a:r>
            <a:r>
              <a:rPr lang="en-US" altLang="en-US" sz="3600" dirty="0"/>
              <a:t>Trusted Intermediaries</a:t>
            </a:r>
            <a:r>
              <a:rPr lang="en-US" altLang="zh-CN" sz="3600" dirty="0"/>
              <a:t>)</a:t>
            </a:r>
            <a:endParaRPr lang="en-US" altLang="en-US" sz="2800" dirty="0"/>
          </a:p>
        </p:txBody>
      </p:sp>
      <p:sp>
        <p:nvSpPr>
          <p:cNvPr id="2392067" name="Rectangle 3"/>
          <p:cNvSpPr>
            <a:spLocks noGrp="1" noChangeArrowheads="1"/>
          </p:cNvSpPr>
          <p:nvPr>
            <p:ph type="body" sz="half" idx="1"/>
          </p:nvPr>
        </p:nvSpPr>
        <p:spPr>
          <a:xfrm>
            <a:off x="431800" y="1541417"/>
            <a:ext cx="4418013" cy="4532358"/>
          </a:xfrm>
        </p:spPr>
        <p:txBody>
          <a:bodyPr/>
          <a:lstStyle/>
          <a:p>
            <a:pPr eaLnBrk="1" hangingPunct="1">
              <a:lnSpc>
                <a:spcPct val="120000"/>
              </a:lnSpc>
              <a:buFontTx/>
              <a:buNone/>
            </a:pPr>
            <a:r>
              <a:rPr lang="zh-CN" altLang="en-US" u="sng" dirty="0">
                <a:solidFill>
                  <a:srgbClr val="FF0000"/>
                </a:solidFill>
              </a:rPr>
              <a:t>对称密钥问题</a:t>
            </a:r>
            <a:r>
              <a:rPr lang="en-US" altLang="en-US" u="sng" dirty="0">
                <a:solidFill>
                  <a:srgbClr val="FF0000"/>
                </a:solidFill>
              </a:rPr>
              <a:t>:</a:t>
            </a:r>
            <a:endParaRPr lang="en-US" altLang="en-US" u="sng" dirty="0"/>
          </a:p>
          <a:p>
            <a:pPr>
              <a:lnSpc>
                <a:spcPct val="120000"/>
              </a:lnSpc>
            </a:pPr>
            <a:r>
              <a:rPr lang="zh-CN" altLang="en-US" sz="2400" dirty="0"/>
              <a:t>两个实体如何通过网络建立共享密钥</a:t>
            </a:r>
            <a:r>
              <a:rPr lang="en-US" altLang="en-US" sz="2400" dirty="0"/>
              <a:t>?</a:t>
            </a:r>
          </a:p>
          <a:p>
            <a:pPr eaLnBrk="1" hangingPunct="1">
              <a:lnSpc>
                <a:spcPct val="120000"/>
              </a:lnSpc>
              <a:buFontTx/>
              <a:buNone/>
            </a:pPr>
            <a:r>
              <a:rPr lang="zh-CN" altLang="en-US" dirty="0">
                <a:solidFill>
                  <a:srgbClr val="FF0000"/>
                </a:solidFill>
              </a:rPr>
              <a:t>方法</a:t>
            </a:r>
            <a:r>
              <a:rPr lang="en-US" altLang="en-US" dirty="0">
                <a:solidFill>
                  <a:srgbClr val="FF0000"/>
                </a:solidFill>
              </a:rPr>
              <a:t>:</a:t>
            </a:r>
            <a:endParaRPr lang="en-US" altLang="en-US" dirty="0"/>
          </a:p>
          <a:p>
            <a:pPr>
              <a:lnSpc>
                <a:spcPct val="120000"/>
              </a:lnSpc>
            </a:pPr>
            <a:r>
              <a:rPr lang="zh-CN" altLang="en-US" sz="2400" dirty="0"/>
              <a:t>可信的密钥分配中心（</a:t>
            </a:r>
            <a:r>
              <a:rPr lang="en-US" altLang="en-US" sz="2400" dirty="0"/>
              <a:t> key distribution center</a:t>
            </a:r>
            <a:r>
              <a:rPr lang="en-US" altLang="zh-CN" sz="2400" dirty="0"/>
              <a:t>,</a:t>
            </a:r>
            <a:r>
              <a:rPr lang="en-US" altLang="en-US" sz="2400" dirty="0"/>
              <a:t> </a:t>
            </a:r>
            <a:r>
              <a:rPr lang="en-US" altLang="zh-CN" sz="2400" dirty="0"/>
              <a:t>KDC</a:t>
            </a:r>
            <a:r>
              <a:rPr lang="zh-CN" altLang="en-US" sz="2400" dirty="0"/>
              <a:t>）充当实体之间的中介</a:t>
            </a:r>
            <a:endParaRPr lang="en-US" altLang="en-US" dirty="0"/>
          </a:p>
        </p:txBody>
      </p:sp>
      <p:sp>
        <p:nvSpPr>
          <p:cNvPr id="2392068" name="Rectangle 4"/>
          <p:cNvSpPr>
            <a:spLocks noGrp="1" noChangeArrowheads="1"/>
          </p:cNvSpPr>
          <p:nvPr>
            <p:ph type="body" sz="half" idx="2"/>
          </p:nvPr>
        </p:nvSpPr>
        <p:spPr>
          <a:xfrm>
            <a:off x="4887913" y="1541417"/>
            <a:ext cx="3940175" cy="4532358"/>
          </a:xfrm>
        </p:spPr>
        <p:txBody>
          <a:bodyPr>
            <a:normAutofit lnSpcReduction="10000"/>
          </a:bodyPr>
          <a:lstStyle/>
          <a:p>
            <a:pPr eaLnBrk="1" hangingPunct="1">
              <a:lnSpc>
                <a:spcPct val="120000"/>
              </a:lnSpc>
              <a:buFontTx/>
              <a:buNone/>
            </a:pPr>
            <a:r>
              <a:rPr lang="zh-CN" altLang="en-US" u="sng" dirty="0">
                <a:solidFill>
                  <a:srgbClr val="FF0000"/>
                </a:solidFill>
              </a:rPr>
              <a:t>公钥问题</a:t>
            </a:r>
            <a:r>
              <a:rPr lang="en-US" altLang="en-US" u="sng" dirty="0">
                <a:solidFill>
                  <a:srgbClr val="FF0000"/>
                </a:solidFill>
              </a:rPr>
              <a:t>:</a:t>
            </a:r>
            <a:endParaRPr lang="en-US" altLang="en-US" u="sng" dirty="0"/>
          </a:p>
          <a:p>
            <a:pPr>
              <a:lnSpc>
                <a:spcPct val="120000"/>
              </a:lnSpc>
            </a:pPr>
            <a:r>
              <a:rPr lang="zh-CN" altLang="en-US" sz="2400" dirty="0"/>
              <a:t>当</a:t>
            </a:r>
            <a:r>
              <a:rPr lang="en-US" altLang="zh-CN" sz="2400" dirty="0"/>
              <a:t>Alice</a:t>
            </a:r>
            <a:r>
              <a:rPr lang="zh-CN" altLang="en-US" sz="2400" dirty="0"/>
              <a:t>获得</a:t>
            </a:r>
            <a:r>
              <a:rPr lang="en-US" altLang="zh-CN" sz="2400" dirty="0"/>
              <a:t>Bob</a:t>
            </a:r>
            <a:r>
              <a:rPr lang="zh-CN" altLang="en-US" sz="2400" dirty="0"/>
              <a:t>的公钥（从网站，电子邮件，</a:t>
            </a:r>
            <a:r>
              <a:rPr lang="en-US" altLang="zh-CN" sz="2400" dirty="0"/>
              <a:t>U</a:t>
            </a:r>
            <a:r>
              <a:rPr lang="zh-CN" altLang="en-US" sz="2400" dirty="0"/>
              <a:t>盘）时，她怎么知道这是</a:t>
            </a:r>
            <a:r>
              <a:rPr lang="en-US" altLang="zh-CN" sz="2400" dirty="0"/>
              <a:t>Bob</a:t>
            </a:r>
            <a:r>
              <a:rPr lang="zh-CN" altLang="en-US" sz="2400" dirty="0"/>
              <a:t>的公钥，而不是</a:t>
            </a:r>
            <a:r>
              <a:rPr lang="en-US" altLang="zh-CN" sz="2400" dirty="0"/>
              <a:t>Trudy</a:t>
            </a:r>
            <a:r>
              <a:rPr lang="zh-CN" altLang="en-US" sz="2400" dirty="0"/>
              <a:t>的公钥</a:t>
            </a:r>
            <a:endParaRPr lang="en-US" altLang="en-US" sz="2400" dirty="0"/>
          </a:p>
          <a:p>
            <a:pPr eaLnBrk="1" hangingPunct="1">
              <a:lnSpc>
                <a:spcPct val="120000"/>
              </a:lnSpc>
              <a:buFontTx/>
              <a:buNone/>
            </a:pPr>
            <a:r>
              <a:rPr lang="zh-CN" altLang="en-US" dirty="0">
                <a:solidFill>
                  <a:srgbClr val="FF0000"/>
                </a:solidFill>
              </a:rPr>
              <a:t>方法</a:t>
            </a:r>
            <a:r>
              <a:rPr lang="en-US" altLang="en-US" dirty="0">
                <a:solidFill>
                  <a:srgbClr val="FF0000"/>
                </a:solidFill>
              </a:rPr>
              <a:t>:</a:t>
            </a:r>
          </a:p>
          <a:p>
            <a:pPr eaLnBrk="1" hangingPunct="1">
              <a:lnSpc>
                <a:spcPct val="120000"/>
              </a:lnSpc>
            </a:pPr>
            <a:r>
              <a:rPr lang="zh-CN" altLang="en-US" sz="2400" dirty="0"/>
              <a:t>可信认证中心</a:t>
            </a:r>
            <a:r>
              <a:rPr lang="en-US" altLang="zh-CN" sz="2400" dirty="0"/>
              <a:t>(</a:t>
            </a:r>
            <a:r>
              <a:rPr lang="en-US" altLang="en-US" sz="2400" dirty="0"/>
              <a:t>certification authority</a:t>
            </a:r>
            <a:r>
              <a:rPr lang="en-US" altLang="zh-CN" sz="2400" dirty="0"/>
              <a:t>,</a:t>
            </a:r>
            <a:r>
              <a:rPr lang="zh-CN" altLang="en-US" sz="2400" dirty="0"/>
              <a:t> </a:t>
            </a:r>
            <a:r>
              <a:rPr lang="en-US" altLang="en-US" sz="2400" dirty="0"/>
              <a:t>CA)</a:t>
            </a:r>
          </a:p>
        </p:txBody>
      </p:sp>
      <p:sp>
        <p:nvSpPr>
          <p:cNvPr id="3" name="Slide Number Placeholder 2"/>
          <p:cNvSpPr>
            <a:spLocks noGrp="1"/>
          </p:cNvSpPr>
          <p:nvPr>
            <p:ph type="sldNum" sz="quarter" idx="12"/>
          </p:nvPr>
        </p:nvSpPr>
        <p:spPr/>
        <p:txBody>
          <a:bodyPr/>
          <a:lstStyle/>
          <a:p>
            <a:fld id="{297DE729-F9B5-6B4A-8061-A00ED75EC337}" type="slidenum">
              <a:rPr lang="en-US" smtClean="0"/>
              <a:t>82</a:t>
            </a:fld>
            <a:endParaRPr lang="en-US"/>
          </a:p>
        </p:txBody>
      </p:sp>
    </p:spTree>
    <p:extLst>
      <p:ext uri="{BB962C8B-B14F-4D97-AF65-F5344CB8AC3E}">
        <p14:creationId xmlns:p14="http://schemas.microsoft.com/office/powerpoint/2010/main" val="1237404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206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206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9206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9206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2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2067" grpId="0" build="p"/>
      <p:bldP spid="239206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457200" y="228600"/>
            <a:ext cx="8229600" cy="792163"/>
          </a:xfrm>
        </p:spPr>
        <p:txBody>
          <a:bodyPr>
            <a:normAutofit/>
          </a:bodyPr>
          <a:lstStyle/>
          <a:p>
            <a:pPr eaLnBrk="1" hangingPunct="1"/>
            <a:r>
              <a:rPr lang="en-US" altLang="zh-CN" sz="4000" dirty="0"/>
              <a:t>CA</a:t>
            </a:r>
            <a:endParaRPr lang="en-US" altLang="en-US" sz="4000" dirty="0"/>
          </a:p>
        </p:txBody>
      </p:sp>
      <p:sp>
        <p:nvSpPr>
          <p:cNvPr id="2395139" name="Rectangle 3"/>
          <p:cNvSpPr>
            <a:spLocks noGrp="1" noChangeArrowheads="1"/>
          </p:cNvSpPr>
          <p:nvPr>
            <p:ph type="body" sz="half" idx="1"/>
          </p:nvPr>
        </p:nvSpPr>
        <p:spPr>
          <a:xfrm>
            <a:off x="561975" y="1131889"/>
            <a:ext cx="7902575" cy="4386470"/>
          </a:xfrm>
        </p:spPr>
        <p:txBody>
          <a:bodyPr/>
          <a:lstStyle/>
          <a:p>
            <a:pPr>
              <a:lnSpc>
                <a:spcPct val="120000"/>
              </a:lnSpc>
            </a:pPr>
            <a:r>
              <a:rPr lang="en-US" altLang="en-US" sz="2400" dirty="0">
                <a:solidFill>
                  <a:srgbClr val="FF0000"/>
                </a:solidFill>
              </a:rPr>
              <a:t>Certification authority (CA): </a:t>
            </a:r>
            <a:r>
              <a:rPr lang="zh-CN" altLang="en-US" sz="2400" dirty="0"/>
              <a:t>将公钥绑定到特定实体</a:t>
            </a:r>
            <a:r>
              <a:rPr lang="en-US" altLang="zh-CN" sz="2400" dirty="0"/>
              <a:t>E.</a:t>
            </a:r>
            <a:r>
              <a:rPr lang="zh-CN" altLang="en-US" sz="2400" dirty="0">
                <a:solidFill>
                  <a:srgbClr val="FF0000"/>
                </a:solidFill>
              </a:rPr>
              <a:t> </a:t>
            </a:r>
            <a:endParaRPr lang="en-US" altLang="en-US" sz="2400" dirty="0"/>
          </a:p>
          <a:p>
            <a:pPr eaLnBrk="1" hangingPunct="1">
              <a:lnSpc>
                <a:spcPct val="120000"/>
              </a:lnSpc>
            </a:pPr>
            <a:r>
              <a:rPr lang="en-US" altLang="en-US" sz="2400" dirty="0"/>
              <a:t>E (person, router) </a:t>
            </a:r>
            <a:r>
              <a:rPr lang="zh-CN" altLang="en-US" sz="2400" dirty="0"/>
              <a:t>向</a:t>
            </a:r>
            <a:r>
              <a:rPr lang="en-US" altLang="zh-CN" sz="2400" dirty="0"/>
              <a:t>CA</a:t>
            </a:r>
            <a:r>
              <a:rPr lang="zh-CN" altLang="en-US" sz="2400" dirty="0"/>
              <a:t>注册公钥</a:t>
            </a:r>
            <a:endParaRPr lang="en-US" altLang="en-US" sz="2400" dirty="0"/>
          </a:p>
          <a:p>
            <a:pPr lvl="1" eaLnBrk="1" hangingPunct="1">
              <a:lnSpc>
                <a:spcPct val="120000"/>
              </a:lnSpc>
            </a:pPr>
            <a:r>
              <a:rPr lang="en-US" altLang="en-US" sz="2000" dirty="0"/>
              <a:t>E </a:t>
            </a:r>
            <a:r>
              <a:rPr lang="zh-CN" altLang="en-US" sz="2000" dirty="0"/>
              <a:t>向</a:t>
            </a:r>
            <a:r>
              <a:rPr lang="en-US" altLang="zh-CN" sz="2000" dirty="0"/>
              <a:t>CA</a:t>
            </a:r>
            <a:r>
              <a:rPr lang="zh-CN" altLang="en-US" sz="2000" dirty="0"/>
              <a:t>提供身份证明</a:t>
            </a:r>
            <a:r>
              <a:rPr lang="en-US" altLang="zh-CN" sz="2000" dirty="0"/>
              <a:t>(</a:t>
            </a:r>
            <a:r>
              <a:rPr lang="en-US" altLang="en-US" sz="2000" dirty="0"/>
              <a:t>“proof of identity”</a:t>
            </a:r>
            <a:r>
              <a:rPr lang="en-US" altLang="zh-CN" sz="2000" dirty="0"/>
              <a:t>)</a:t>
            </a:r>
            <a:r>
              <a:rPr lang="en-US" altLang="en-US" sz="2000" dirty="0"/>
              <a:t> </a:t>
            </a:r>
          </a:p>
          <a:p>
            <a:pPr lvl="1">
              <a:lnSpc>
                <a:spcPct val="120000"/>
              </a:lnSpc>
            </a:pPr>
            <a:r>
              <a:rPr lang="en-US" altLang="zh-CN" sz="2000" dirty="0"/>
              <a:t>CA</a:t>
            </a:r>
            <a:r>
              <a:rPr lang="zh-CN" altLang="en-US" sz="2000" dirty="0"/>
              <a:t>创建证书将</a:t>
            </a:r>
            <a:r>
              <a:rPr lang="en-US" altLang="zh-CN" sz="2000" dirty="0"/>
              <a:t>E</a:t>
            </a:r>
            <a:r>
              <a:rPr lang="zh-CN" altLang="en-US" sz="2000" dirty="0"/>
              <a:t>和它的公钥绑定。</a:t>
            </a:r>
            <a:endParaRPr lang="en-US" altLang="en-US" sz="2000" dirty="0"/>
          </a:p>
          <a:p>
            <a:pPr lvl="1" eaLnBrk="1" hangingPunct="1">
              <a:lnSpc>
                <a:spcPct val="120000"/>
              </a:lnSpc>
            </a:pPr>
            <a:r>
              <a:rPr lang="zh-CN" altLang="en-US" sz="2000" dirty="0"/>
              <a:t>包含</a:t>
            </a:r>
            <a:r>
              <a:rPr lang="en-US" altLang="zh-CN" sz="2000" dirty="0"/>
              <a:t>E</a:t>
            </a:r>
            <a:r>
              <a:rPr lang="zh-CN" altLang="en-US" sz="2000" dirty="0"/>
              <a:t>的公钥的证书，由</a:t>
            </a:r>
            <a:r>
              <a:rPr lang="en-US" altLang="zh-CN" sz="2000" dirty="0"/>
              <a:t>CA</a:t>
            </a:r>
            <a:r>
              <a:rPr lang="zh-CN" altLang="en-US" sz="2000" dirty="0"/>
              <a:t>数字签名</a:t>
            </a:r>
            <a:r>
              <a:rPr lang="en-US" altLang="zh-CN" sz="2000" dirty="0"/>
              <a:t>(CA</a:t>
            </a:r>
            <a:r>
              <a:rPr lang="zh-CN" altLang="en-US" sz="2000" dirty="0"/>
              <a:t>称</a:t>
            </a:r>
            <a:r>
              <a:rPr lang="en-US" altLang="zh-CN" sz="2000" dirty="0"/>
              <a:t>”</a:t>
            </a:r>
            <a:r>
              <a:rPr lang="zh-CN" altLang="en-US" sz="2000" dirty="0"/>
              <a:t>这是</a:t>
            </a:r>
            <a:r>
              <a:rPr lang="en-US" altLang="zh-CN" sz="2000" dirty="0"/>
              <a:t>E</a:t>
            </a:r>
            <a:r>
              <a:rPr lang="zh-CN" altLang="en-US" sz="2000" dirty="0"/>
              <a:t>的公钥</a:t>
            </a:r>
            <a:r>
              <a:rPr lang="en-US" altLang="zh-CN" sz="2000" dirty="0"/>
              <a:t>”)</a:t>
            </a:r>
            <a:endParaRPr lang="en-US" altLang="en-US" sz="2000" dirty="0"/>
          </a:p>
        </p:txBody>
      </p:sp>
      <p:pic>
        <p:nvPicPr>
          <p:cNvPr id="2395140" name="Picture 4" descr="j0175664[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243263" y="4467170"/>
            <a:ext cx="1223962" cy="893762"/>
          </a:xfrm>
          <a:noFill/>
        </p:spPr>
      </p:pic>
      <p:pic>
        <p:nvPicPr>
          <p:cNvPr id="2395141" name="Picture 5"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5278382"/>
            <a:ext cx="5905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5142" name="Text Box 6"/>
          <p:cNvSpPr txBox="1">
            <a:spLocks noChangeArrowheads="1"/>
          </p:cNvSpPr>
          <p:nvPr/>
        </p:nvSpPr>
        <p:spPr bwMode="auto">
          <a:xfrm>
            <a:off x="987425" y="3900432"/>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1600"/>
              <a:t>Bob’s </a:t>
            </a:r>
          </a:p>
          <a:p>
            <a:pPr algn="r">
              <a:spcBef>
                <a:spcPct val="0"/>
              </a:spcBef>
              <a:spcAft>
                <a:spcPct val="0"/>
              </a:spcAft>
              <a:buFontTx/>
              <a:buNone/>
            </a:pPr>
            <a:r>
              <a:rPr lang="en-US" altLang="en-US" sz="1600"/>
              <a:t>public</a:t>
            </a:r>
          </a:p>
          <a:p>
            <a:pPr algn="r">
              <a:spcBef>
                <a:spcPct val="0"/>
              </a:spcBef>
              <a:spcAft>
                <a:spcPct val="0"/>
              </a:spcAft>
              <a:buFontTx/>
              <a:buNone/>
            </a:pPr>
            <a:r>
              <a:rPr lang="en-US" altLang="en-US" sz="1600"/>
              <a:t>key </a:t>
            </a:r>
          </a:p>
        </p:txBody>
      </p:sp>
      <p:pic>
        <p:nvPicPr>
          <p:cNvPr id="2395143" name="Picture 7"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1965325" y="3981395"/>
            <a:ext cx="4587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1879600" y="4219520"/>
            <a:ext cx="482600" cy="603250"/>
            <a:chOff x="2997" y="2073"/>
            <a:chExt cx="304" cy="380"/>
          </a:xfrm>
        </p:grpSpPr>
        <p:grpSp>
          <p:nvGrpSpPr>
            <p:cNvPr id="87072" name="Group 9"/>
            <p:cNvGrpSpPr>
              <a:grpSpLocks/>
            </p:cNvGrpSpPr>
            <p:nvPr/>
          </p:nvGrpSpPr>
          <p:grpSpPr bwMode="auto">
            <a:xfrm>
              <a:off x="2997" y="2144"/>
              <a:ext cx="304" cy="309"/>
              <a:chOff x="2997" y="2144"/>
              <a:chExt cx="304" cy="309"/>
            </a:xfrm>
          </p:grpSpPr>
          <p:sp>
            <p:nvSpPr>
              <p:cNvPr id="87074" name="Text Box 10"/>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7075" name="Text Box 11"/>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B</a:t>
                </a:r>
              </a:p>
            </p:txBody>
          </p:sp>
        </p:grpSp>
        <p:sp>
          <p:nvSpPr>
            <p:cNvPr id="87073" name="Text Box 12"/>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a:t>
              </a:r>
            </a:p>
          </p:txBody>
        </p:sp>
      </p:grpSp>
      <p:sp>
        <p:nvSpPr>
          <p:cNvPr id="2395149" name="Line 13"/>
          <p:cNvSpPr>
            <a:spLocks noChangeShapeType="1"/>
          </p:cNvSpPr>
          <p:nvPr/>
        </p:nvSpPr>
        <p:spPr bwMode="auto">
          <a:xfrm>
            <a:off x="2393950" y="4227457"/>
            <a:ext cx="698500" cy="61595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5150" name="Text Box 14"/>
          <p:cNvSpPr txBox="1">
            <a:spLocks noChangeArrowheads="1"/>
          </p:cNvSpPr>
          <p:nvPr/>
        </p:nvSpPr>
        <p:spPr bwMode="auto">
          <a:xfrm>
            <a:off x="396875" y="5083120"/>
            <a:ext cx="13096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1600"/>
              <a:t>Bob’s </a:t>
            </a:r>
          </a:p>
          <a:p>
            <a:pPr algn="r">
              <a:spcBef>
                <a:spcPct val="0"/>
              </a:spcBef>
              <a:spcAft>
                <a:spcPct val="0"/>
              </a:spcAft>
              <a:buFontTx/>
              <a:buNone/>
            </a:pPr>
            <a:r>
              <a:rPr lang="en-US" altLang="en-US" sz="1600"/>
              <a:t>identifying information </a:t>
            </a:r>
          </a:p>
        </p:txBody>
      </p:sp>
      <p:sp>
        <p:nvSpPr>
          <p:cNvPr id="2395151" name="Line 15"/>
          <p:cNvSpPr>
            <a:spLocks noChangeShapeType="1"/>
          </p:cNvSpPr>
          <p:nvPr/>
        </p:nvSpPr>
        <p:spPr bwMode="auto">
          <a:xfrm flipV="1">
            <a:off x="2357438" y="5010095"/>
            <a:ext cx="741362" cy="34131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 name="Group 16"/>
          <p:cNvGrpSpPr>
            <a:grpSpLocks/>
          </p:cNvGrpSpPr>
          <p:nvPr/>
        </p:nvGrpSpPr>
        <p:grpSpPr bwMode="auto">
          <a:xfrm>
            <a:off x="4687888" y="3800420"/>
            <a:ext cx="1192212" cy="955675"/>
            <a:chOff x="1126" y="2124"/>
            <a:chExt cx="751" cy="602"/>
          </a:xfrm>
        </p:grpSpPr>
        <p:sp>
          <p:nvSpPr>
            <p:cNvPr id="87070" name="Rectangle 17"/>
            <p:cNvSpPr>
              <a:spLocks noChangeArrowheads="1"/>
            </p:cNvSpPr>
            <p:nvPr/>
          </p:nvSpPr>
          <p:spPr bwMode="auto">
            <a:xfrm>
              <a:off x="1126" y="2124"/>
              <a:ext cx="751" cy="602"/>
            </a:xfrm>
            <a:prstGeom prst="rect">
              <a:avLst/>
            </a:prstGeom>
            <a:solidFill>
              <a:schemeClr val="accent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87071" name="Text Box 18"/>
            <p:cNvSpPr txBox="1">
              <a:spLocks noChangeArrowheads="1"/>
            </p:cNvSpPr>
            <p:nvPr/>
          </p:nvSpPr>
          <p:spPr bwMode="auto">
            <a:xfrm>
              <a:off x="1134" y="2127"/>
              <a:ext cx="74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solidFill>
                    <a:schemeClr val="bg1"/>
                  </a:solidFill>
                </a:rPr>
                <a:t>digital</a:t>
              </a:r>
            </a:p>
            <a:p>
              <a:pPr algn="ctr">
                <a:spcBef>
                  <a:spcPct val="0"/>
                </a:spcBef>
                <a:spcAft>
                  <a:spcPct val="0"/>
                </a:spcAft>
                <a:buFontTx/>
                <a:buNone/>
              </a:pPr>
              <a:r>
                <a:rPr lang="en-US" altLang="en-US" sz="1800">
                  <a:solidFill>
                    <a:schemeClr val="bg1"/>
                  </a:solidFill>
                </a:rPr>
                <a:t>signature</a:t>
              </a:r>
            </a:p>
            <a:p>
              <a:pPr algn="ctr">
                <a:spcBef>
                  <a:spcPct val="0"/>
                </a:spcBef>
                <a:spcAft>
                  <a:spcPct val="0"/>
                </a:spcAft>
                <a:buFontTx/>
                <a:buNone/>
              </a:pPr>
              <a:r>
                <a:rPr lang="en-US" altLang="en-US" sz="1800">
                  <a:solidFill>
                    <a:schemeClr val="bg1"/>
                  </a:solidFill>
                </a:rPr>
                <a:t>(encrypt)</a:t>
              </a:r>
            </a:p>
          </p:txBody>
        </p:sp>
      </p:grpSp>
      <p:sp>
        <p:nvSpPr>
          <p:cNvPr id="2395155" name="Text Box 19"/>
          <p:cNvSpPr txBox="1">
            <a:spLocks noChangeArrowheads="1"/>
          </p:cNvSpPr>
          <p:nvPr/>
        </p:nvSpPr>
        <p:spPr bwMode="auto">
          <a:xfrm>
            <a:off x="4378325" y="4795782"/>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1600"/>
              <a:t>CA </a:t>
            </a:r>
          </a:p>
          <a:p>
            <a:pPr algn="r">
              <a:spcBef>
                <a:spcPct val="0"/>
              </a:spcBef>
              <a:spcAft>
                <a:spcPct val="0"/>
              </a:spcAft>
              <a:buFontTx/>
              <a:buNone/>
            </a:pPr>
            <a:r>
              <a:rPr lang="en-US" altLang="en-US" sz="1600"/>
              <a:t>private</a:t>
            </a:r>
          </a:p>
          <a:p>
            <a:pPr algn="r">
              <a:spcBef>
                <a:spcPct val="0"/>
              </a:spcBef>
              <a:spcAft>
                <a:spcPct val="0"/>
              </a:spcAft>
              <a:buFontTx/>
              <a:buNone/>
            </a:pPr>
            <a:r>
              <a:rPr lang="en-US" altLang="en-US" sz="1600"/>
              <a:t>key </a:t>
            </a:r>
          </a:p>
        </p:txBody>
      </p:sp>
      <p:pic>
        <p:nvPicPr>
          <p:cNvPr id="2395156" name="Picture 20"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5546725" y="4889445"/>
            <a:ext cx="458788"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21"/>
          <p:cNvGrpSpPr>
            <a:grpSpLocks/>
          </p:cNvGrpSpPr>
          <p:nvPr/>
        </p:nvGrpSpPr>
        <p:grpSpPr bwMode="auto">
          <a:xfrm>
            <a:off x="5240338" y="5127570"/>
            <a:ext cx="627062" cy="477837"/>
            <a:chOff x="3773" y="3688"/>
            <a:chExt cx="395" cy="301"/>
          </a:xfrm>
        </p:grpSpPr>
        <p:sp>
          <p:nvSpPr>
            <p:cNvPr id="87068" name="Text Box 22"/>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7069" name="Text Box 23"/>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CA</a:t>
              </a:r>
            </a:p>
          </p:txBody>
        </p:sp>
      </p:grpSp>
      <p:sp>
        <p:nvSpPr>
          <p:cNvPr id="2395160" name="Text Box 24"/>
          <p:cNvSpPr txBox="1">
            <a:spLocks noChangeArrowheads="1"/>
          </p:cNvSpPr>
          <p:nvPr/>
        </p:nvSpPr>
        <p:spPr bwMode="auto">
          <a:xfrm>
            <a:off x="5426075" y="4962470"/>
            <a:ext cx="31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solidFill>
                  <a:srgbClr val="FF0000"/>
                </a:solidFill>
              </a:rPr>
              <a:t>-</a:t>
            </a:r>
          </a:p>
        </p:txBody>
      </p:sp>
      <p:sp>
        <p:nvSpPr>
          <p:cNvPr id="2395161" name="Line 25"/>
          <p:cNvSpPr>
            <a:spLocks noChangeShapeType="1"/>
          </p:cNvSpPr>
          <p:nvPr/>
        </p:nvSpPr>
        <p:spPr bwMode="auto">
          <a:xfrm flipV="1">
            <a:off x="5465763" y="4708470"/>
            <a:ext cx="0" cy="428625"/>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5162" name="Line 26"/>
          <p:cNvSpPr>
            <a:spLocks noChangeShapeType="1"/>
          </p:cNvSpPr>
          <p:nvPr/>
        </p:nvSpPr>
        <p:spPr bwMode="auto">
          <a:xfrm>
            <a:off x="2444750" y="4044895"/>
            <a:ext cx="2222500" cy="6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95163" name="Line 27"/>
          <p:cNvSpPr>
            <a:spLocks noChangeShapeType="1"/>
          </p:cNvSpPr>
          <p:nvPr/>
        </p:nvSpPr>
        <p:spPr bwMode="auto">
          <a:xfrm flipV="1">
            <a:off x="5921375" y="4071882"/>
            <a:ext cx="1133475" cy="9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6" name="Group 28"/>
          <p:cNvGrpSpPr>
            <a:grpSpLocks/>
          </p:cNvGrpSpPr>
          <p:nvPr/>
        </p:nvGrpSpPr>
        <p:grpSpPr bwMode="auto">
          <a:xfrm>
            <a:off x="7154863" y="3711520"/>
            <a:ext cx="952500" cy="1128712"/>
            <a:chOff x="4613" y="2605"/>
            <a:chExt cx="600" cy="711"/>
          </a:xfrm>
        </p:grpSpPr>
        <p:pic>
          <p:nvPicPr>
            <p:cNvPr id="87061" name="Picture 29" descr="SO00109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0" y="2605"/>
              <a:ext cx="573"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62" name="Group 30"/>
            <p:cNvGrpSpPr>
              <a:grpSpLocks/>
            </p:cNvGrpSpPr>
            <p:nvPr/>
          </p:nvGrpSpPr>
          <p:grpSpPr bwMode="auto">
            <a:xfrm>
              <a:off x="4613" y="2766"/>
              <a:ext cx="304" cy="380"/>
              <a:chOff x="2997" y="2073"/>
              <a:chExt cx="304" cy="380"/>
            </a:xfrm>
          </p:grpSpPr>
          <p:grpSp>
            <p:nvGrpSpPr>
              <p:cNvPr id="87064" name="Group 31"/>
              <p:cNvGrpSpPr>
                <a:grpSpLocks/>
              </p:cNvGrpSpPr>
              <p:nvPr/>
            </p:nvGrpSpPr>
            <p:grpSpPr bwMode="auto">
              <a:xfrm>
                <a:off x="2997" y="2144"/>
                <a:ext cx="304" cy="309"/>
                <a:chOff x="2997" y="2144"/>
                <a:chExt cx="304" cy="309"/>
              </a:xfrm>
            </p:grpSpPr>
            <p:sp>
              <p:nvSpPr>
                <p:cNvPr id="87066" name="Text Box 32"/>
                <p:cNvSpPr txBox="1">
                  <a:spLocks noChangeArrowheads="1"/>
                </p:cNvSpPr>
                <p:nvPr/>
              </p:nvSpPr>
              <p:spPr bwMode="auto">
                <a:xfrm>
                  <a:off x="2997" y="2144"/>
                  <a:ext cx="26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7067" name="Text Box 33"/>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B</a:t>
                  </a:r>
                </a:p>
              </p:txBody>
            </p:sp>
          </p:grpSp>
          <p:sp>
            <p:nvSpPr>
              <p:cNvPr id="87065" name="Text Box 34"/>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a:t>
                </a:r>
              </a:p>
            </p:txBody>
          </p:sp>
        </p:grpSp>
        <p:pic>
          <p:nvPicPr>
            <p:cNvPr id="87063" name="Picture 35" descr="BS00768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95172" name="Text Box 36"/>
          <p:cNvSpPr txBox="1">
            <a:spLocks noChangeArrowheads="1"/>
          </p:cNvSpPr>
          <p:nvPr/>
        </p:nvSpPr>
        <p:spPr bwMode="auto">
          <a:xfrm>
            <a:off x="6151563" y="4873570"/>
            <a:ext cx="23129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2000"/>
              <a:t>certificate for Bob’s public key, signed by CA</a:t>
            </a:r>
          </a:p>
        </p:txBody>
      </p:sp>
    </p:spTree>
    <p:extLst>
      <p:ext uri="{BB962C8B-B14F-4D97-AF65-F5344CB8AC3E}">
        <p14:creationId xmlns:p14="http://schemas.microsoft.com/office/powerpoint/2010/main" val="11066404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513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9513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951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513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95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5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95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951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95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95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5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951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951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951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951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951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951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9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5139" grpId="0" build="p"/>
      <p:bldP spid="2395142" grpId="0"/>
      <p:bldP spid="2395149" grpId="0" animBg="1"/>
      <p:bldP spid="2395150" grpId="0"/>
      <p:bldP spid="2395151" grpId="0" animBg="1"/>
      <p:bldP spid="2395155" grpId="0"/>
      <p:bldP spid="2395160" grpId="0"/>
      <p:bldP spid="2395161" grpId="0" animBg="1"/>
      <p:bldP spid="2395162" grpId="0" animBg="1"/>
      <p:bldP spid="2395163" grpId="0" animBg="1"/>
      <p:bldP spid="239517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381000" y="241300"/>
            <a:ext cx="8229600" cy="665161"/>
          </a:xfrm>
        </p:spPr>
        <p:txBody>
          <a:bodyPr>
            <a:normAutofit/>
          </a:bodyPr>
          <a:lstStyle/>
          <a:p>
            <a:pPr eaLnBrk="1" hangingPunct="1"/>
            <a:r>
              <a:rPr lang="en-US" altLang="zh-CN" sz="4000" dirty="0"/>
              <a:t>CA</a:t>
            </a:r>
            <a:endParaRPr lang="en-US" altLang="en-US" sz="4000" dirty="0"/>
          </a:p>
        </p:txBody>
      </p:sp>
      <p:sp>
        <p:nvSpPr>
          <p:cNvPr id="89090" name="Rectangle 3"/>
          <p:cNvSpPr>
            <a:spLocks noGrp="1" noChangeArrowheads="1"/>
          </p:cNvSpPr>
          <p:nvPr>
            <p:ph type="body" sz="half" idx="3"/>
          </p:nvPr>
        </p:nvSpPr>
        <p:spPr>
          <a:xfrm>
            <a:off x="381000" y="1047750"/>
            <a:ext cx="8610600" cy="4667249"/>
          </a:xfrm>
        </p:spPr>
        <p:txBody>
          <a:bodyPr/>
          <a:lstStyle/>
          <a:p>
            <a:pPr>
              <a:lnSpc>
                <a:spcPct val="120000"/>
              </a:lnSpc>
            </a:pPr>
            <a:r>
              <a:rPr lang="zh-CN" altLang="en-US" dirty="0"/>
              <a:t>当</a:t>
            </a:r>
            <a:r>
              <a:rPr lang="en-US" altLang="zh-CN" dirty="0"/>
              <a:t>Alice</a:t>
            </a:r>
            <a:r>
              <a:rPr lang="zh-CN" altLang="en-US" dirty="0"/>
              <a:t>想要</a:t>
            </a:r>
            <a:r>
              <a:rPr lang="en-US" altLang="zh-CN" dirty="0"/>
              <a:t>Bob</a:t>
            </a:r>
            <a:r>
              <a:rPr lang="zh-CN" altLang="en-US" dirty="0"/>
              <a:t>的公钥时</a:t>
            </a:r>
            <a:r>
              <a:rPr lang="en-US" altLang="zh-CN" dirty="0"/>
              <a:t>:</a:t>
            </a:r>
          </a:p>
          <a:p>
            <a:pPr lvl="1">
              <a:lnSpc>
                <a:spcPct val="120000"/>
              </a:lnSpc>
            </a:pPr>
            <a:r>
              <a:rPr lang="zh-CN" altLang="en-US" sz="2200" dirty="0"/>
              <a:t>获得</a:t>
            </a:r>
            <a:r>
              <a:rPr lang="en-US" altLang="zh-CN" sz="2200" dirty="0"/>
              <a:t>Bob</a:t>
            </a:r>
            <a:r>
              <a:rPr lang="zh-CN" altLang="en-US" sz="2200" dirty="0"/>
              <a:t>的证书（从</a:t>
            </a:r>
            <a:r>
              <a:rPr lang="en-US" altLang="zh-CN" sz="2200" dirty="0"/>
              <a:t>Bob</a:t>
            </a:r>
            <a:r>
              <a:rPr lang="zh-CN" altLang="en-US" sz="2200" dirty="0"/>
              <a:t>或其它地方）</a:t>
            </a:r>
            <a:endParaRPr lang="en-US" altLang="zh-CN" sz="2200" dirty="0"/>
          </a:p>
          <a:p>
            <a:pPr lvl="1">
              <a:lnSpc>
                <a:spcPct val="120000"/>
              </a:lnSpc>
            </a:pPr>
            <a:r>
              <a:rPr lang="zh-CN" altLang="en-US" sz="2200" dirty="0"/>
              <a:t>将</a:t>
            </a:r>
            <a:r>
              <a:rPr lang="en-US" altLang="zh-CN" sz="2200" dirty="0"/>
              <a:t>CA</a:t>
            </a:r>
            <a:r>
              <a:rPr lang="zh-CN" altLang="en-US" sz="2200" dirty="0"/>
              <a:t>的公钥应用于</a:t>
            </a:r>
            <a:r>
              <a:rPr lang="en-US" altLang="zh-CN" sz="2200" dirty="0"/>
              <a:t>Bob</a:t>
            </a:r>
            <a:r>
              <a:rPr lang="zh-CN" altLang="en-US" sz="2200" dirty="0"/>
              <a:t>的证书，获取</a:t>
            </a:r>
            <a:r>
              <a:rPr lang="en-US" altLang="zh-CN" sz="2200" dirty="0"/>
              <a:t>Bob</a:t>
            </a:r>
            <a:r>
              <a:rPr lang="zh-CN" altLang="en-US" sz="2200" dirty="0"/>
              <a:t>的公钥</a:t>
            </a:r>
            <a:endParaRPr lang="en-US" altLang="en-US" sz="2200" dirty="0"/>
          </a:p>
          <a:p>
            <a:pPr>
              <a:lnSpc>
                <a:spcPct val="120000"/>
              </a:lnSpc>
            </a:pPr>
            <a:r>
              <a:rPr lang="en-US" altLang="zh-CN" dirty="0"/>
              <a:t>CA</a:t>
            </a:r>
            <a:r>
              <a:rPr lang="zh-CN" altLang="en-US" dirty="0"/>
              <a:t>是广泛使用的</a:t>
            </a:r>
            <a:r>
              <a:rPr lang="en-US" altLang="zh-CN" dirty="0"/>
              <a:t>X.509</a:t>
            </a:r>
            <a:r>
              <a:rPr lang="zh-CN" altLang="en-US" dirty="0"/>
              <a:t>标准的核心</a:t>
            </a:r>
            <a:endParaRPr lang="en-US" altLang="zh-CN" dirty="0"/>
          </a:p>
          <a:p>
            <a:pPr lvl="1">
              <a:lnSpc>
                <a:spcPct val="120000"/>
              </a:lnSpc>
            </a:pPr>
            <a:r>
              <a:rPr lang="en-US" altLang="zh-CN" sz="2200" dirty="0"/>
              <a:t>SSL/ TLS</a:t>
            </a:r>
            <a:r>
              <a:rPr lang="zh-CN" altLang="en-US" sz="2200" dirty="0"/>
              <a:t>：部署在每个</a:t>
            </a:r>
            <a:r>
              <a:rPr lang="en-US" altLang="zh-CN" sz="2200" dirty="0"/>
              <a:t>Web</a:t>
            </a:r>
            <a:r>
              <a:rPr lang="zh-CN" altLang="en-US" sz="2200" dirty="0"/>
              <a:t>浏览器中</a:t>
            </a:r>
            <a:endParaRPr lang="en-US" altLang="zh-CN" sz="2200" dirty="0"/>
          </a:p>
          <a:p>
            <a:pPr lvl="1">
              <a:lnSpc>
                <a:spcPct val="120000"/>
              </a:lnSpc>
            </a:pPr>
            <a:r>
              <a:rPr lang="en-US" altLang="zh-CN" sz="2200" dirty="0"/>
              <a:t>S/MIME</a:t>
            </a:r>
            <a:r>
              <a:rPr lang="zh-CN" altLang="en-US" sz="2200" dirty="0"/>
              <a:t>（安全</a:t>
            </a:r>
            <a:r>
              <a:rPr lang="en-US" altLang="zh-CN" sz="2200" dirty="0"/>
              <a:t>/</a:t>
            </a:r>
            <a:r>
              <a:rPr lang="zh-CN" altLang="en-US" sz="2200" dirty="0"/>
              <a:t>多用途</a:t>
            </a:r>
            <a:r>
              <a:rPr lang="en-US" altLang="zh-CN" sz="2200" dirty="0"/>
              <a:t>Internet</a:t>
            </a:r>
            <a:r>
              <a:rPr lang="zh-CN" altLang="en-US" sz="2200" dirty="0"/>
              <a:t>邮件扩展）和</a:t>
            </a:r>
            <a:r>
              <a:rPr lang="en-US" altLang="zh-CN" sz="2200" dirty="0"/>
              <a:t>IP Sec</a:t>
            </a:r>
            <a:r>
              <a:rPr lang="zh-CN" altLang="en-US" sz="2200" dirty="0"/>
              <a:t>等</a:t>
            </a:r>
            <a:endParaRPr lang="en-US" altLang="en-US" sz="2200" dirty="0"/>
          </a:p>
        </p:txBody>
      </p:sp>
      <p:pic>
        <p:nvPicPr>
          <p:cNvPr id="89091" name="Picture 4" descr="j0175664[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189412" y="6044780"/>
            <a:ext cx="993775" cy="723900"/>
          </a:xfrm>
          <a:noFill/>
        </p:spPr>
      </p:pic>
      <p:sp>
        <p:nvSpPr>
          <p:cNvPr id="89092" name="Text Box 5"/>
          <p:cNvSpPr txBox="1">
            <a:spLocks noChangeArrowheads="1"/>
          </p:cNvSpPr>
          <p:nvPr/>
        </p:nvSpPr>
        <p:spPr bwMode="auto">
          <a:xfrm>
            <a:off x="6513512" y="4365205"/>
            <a:ext cx="9604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1600"/>
              <a:t>Bob’s </a:t>
            </a:r>
          </a:p>
          <a:p>
            <a:pPr algn="r">
              <a:spcBef>
                <a:spcPct val="0"/>
              </a:spcBef>
              <a:spcAft>
                <a:spcPct val="0"/>
              </a:spcAft>
              <a:buFontTx/>
              <a:buNone/>
            </a:pPr>
            <a:r>
              <a:rPr lang="en-US" altLang="en-US" sz="1600"/>
              <a:t>public</a:t>
            </a:r>
          </a:p>
          <a:p>
            <a:pPr algn="r">
              <a:spcBef>
                <a:spcPct val="0"/>
              </a:spcBef>
              <a:spcAft>
                <a:spcPct val="0"/>
              </a:spcAft>
              <a:buFontTx/>
              <a:buNone/>
            </a:pPr>
            <a:r>
              <a:rPr lang="en-US" altLang="en-US" sz="1600"/>
              <a:t>key </a:t>
            </a:r>
          </a:p>
        </p:txBody>
      </p:sp>
      <p:pic>
        <p:nvPicPr>
          <p:cNvPr id="89093" name="Picture 6"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6345237" y="4490618"/>
            <a:ext cx="458787"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4" name="Group 7"/>
          <p:cNvGrpSpPr>
            <a:grpSpLocks/>
          </p:cNvGrpSpPr>
          <p:nvPr/>
        </p:nvGrpSpPr>
        <p:grpSpPr bwMode="auto">
          <a:xfrm>
            <a:off x="6259512" y="4728743"/>
            <a:ext cx="482600" cy="603250"/>
            <a:chOff x="2997" y="2073"/>
            <a:chExt cx="304" cy="380"/>
          </a:xfrm>
        </p:grpSpPr>
        <p:grpSp>
          <p:nvGrpSpPr>
            <p:cNvPr id="89115" name="Group 8"/>
            <p:cNvGrpSpPr>
              <a:grpSpLocks/>
            </p:cNvGrpSpPr>
            <p:nvPr/>
          </p:nvGrpSpPr>
          <p:grpSpPr bwMode="auto">
            <a:xfrm>
              <a:off x="2997" y="2144"/>
              <a:ext cx="304" cy="309"/>
              <a:chOff x="2997" y="2144"/>
              <a:chExt cx="304" cy="309"/>
            </a:xfrm>
          </p:grpSpPr>
          <p:sp>
            <p:nvSpPr>
              <p:cNvPr id="89117" name="Text Box 9"/>
              <p:cNvSpPr txBox="1">
                <a:spLocks noChangeArrowheads="1"/>
              </p:cNvSpPr>
              <p:nvPr/>
            </p:nvSpPr>
            <p:spPr bwMode="auto">
              <a:xfrm>
                <a:off x="2997" y="2144"/>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9118" name="Text Box 10"/>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B</a:t>
                </a:r>
              </a:p>
            </p:txBody>
          </p:sp>
        </p:grpSp>
        <p:sp>
          <p:nvSpPr>
            <p:cNvPr id="89116" name="Text Box 11"/>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a:t>
              </a:r>
            </a:p>
          </p:txBody>
        </p:sp>
      </p:grpSp>
      <p:grpSp>
        <p:nvGrpSpPr>
          <p:cNvPr id="89095" name="Group 12"/>
          <p:cNvGrpSpPr>
            <a:grpSpLocks/>
          </p:cNvGrpSpPr>
          <p:nvPr/>
        </p:nvGrpSpPr>
        <p:grpSpPr bwMode="auto">
          <a:xfrm>
            <a:off x="3900487" y="4323930"/>
            <a:ext cx="1196975" cy="955675"/>
            <a:chOff x="1126" y="2124"/>
            <a:chExt cx="754" cy="602"/>
          </a:xfrm>
        </p:grpSpPr>
        <p:sp>
          <p:nvSpPr>
            <p:cNvPr id="89113" name="Rectangle 13"/>
            <p:cNvSpPr>
              <a:spLocks noChangeArrowheads="1"/>
            </p:cNvSpPr>
            <p:nvPr/>
          </p:nvSpPr>
          <p:spPr bwMode="auto">
            <a:xfrm>
              <a:off x="1126" y="2124"/>
              <a:ext cx="751" cy="602"/>
            </a:xfrm>
            <a:prstGeom prst="rect">
              <a:avLst/>
            </a:prstGeom>
            <a:solidFill>
              <a:schemeClr val="accent1"/>
            </a:solidFill>
            <a:ln w="9525">
              <a:solidFill>
                <a:schemeClr val="tx1"/>
              </a:solidFill>
              <a:miter lim="800000"/>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endParaRPr lang="en-US" altLang="en-US" sz="1800">
                <a:latin typeface="Arial" charset="0"/>
              </a:endParaRPr>
            </a:p>
          </p:txBody>
        </p:sp>
        <p:sp>
          <p:nvSpPr>
            <p:cNvPr id="89114" name="Text Box 14"/>
            <p:cNvSpPr txBox="1">
              <a:spLocks noChangeArrowheads="1"/>
            </p:cNvSpPr>
            <p:nvPr/>
          </p:nvSpPr>
          <p:spPr bwMode="auto">
            <a:xfrm>
              <a:off x="1131" y="2127"/>
              <a:ext cx="749"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800">
                  <a:solidFill>
                    <a:schemeClr val="bg1"/>
                  </a:solidFill>
                </a:rPr>
                <a:t>digital</a:t>
              </a:r>
            </a:p>
            <a:p>
              <a:pPr algn="ctr">
                <a:spcBef>
                  <a:spcPct val="0"/>
                </a:spcBef>
                <a:spcAft>
                  <a:spcPct val="0"/>
                </a:spcAft>
                <a:buFontTx/>
                <a:buNone/>
              </a:pPr>
              <a:r>
                <a:rPr lang="en-US" altLang="en-US" sz="1800">
                  <a:solidFill>
                    <a:schemeClr val="bg1"/>
                  </a:solidFill>
                </a:rPr>
                <a:t>signature</a:t>
              </a:r>
            </a:p>
            <a:p>
              <a:pPr algn="ctr">
                <a:spcBef>
                  <a:spcPct val="0"/>
                </a:spcBef>
                <a:spcAft>
                  <a:spcPct val="0"/>
                </a:spcAft>
                <a:buFontTx/>
                <a:buNone/>
              </a:pPr>
              <a:r>
                <a:rPr lang="en-US" altLang="en-US" sz="1800">
                  <a:solidFill>
                    <a:schemeClr val="bg1"/>
                  </a:solidFill>
                </a:rPr>
                <a:t>(decrypt)</a:t>
              </a:r>
            </a:p>
          </p:txBody>
        </p:sp>
      </p:grpSp>
      <p:sp>
        <p:nvSpPr>
          <p:cNvPr id="89096" name="Text Box 15"/>
          <p:cNvSpPr txBox="1">
            <a:spLocks noChangeArrowheads="1"/>
          </p:cNvSpPr>
          <p:nvPr/>
        </p:nvSpPr>
        <p:spPr bwMode="auto">
          <a:xfrm>
            <a:off x="3432174" y="5420893"/>
            <a:ext cx="9604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r">
              <a:spcBef>
                <a:spcPct val="0"/>
              </a:spcBef>
              <a:spcAft>
                <a:spcPct val="0"/>
              </a:spcAft>
              <a:buFontTx/>
              <a:buNone/>
            </a:pPr>
            <a:r>
              <a:rPr lang="en-US" altLang="en-US" sz="1600"/>
              <a:t>CA </a:t>
            </a:r>
          </a:p>
          <a:p>
            <a:pPr algn="r">
              <a:spcBef>
                <a:spcPct val="0"/>
              </a:spcBef>
              <a:spcAft>
                <a:spcPct val="0"/>
              </a:spcAft>
              <a:buFontTx/>
              <a:buNone/>
            </a:pPr>
            <a:r>
              <a:rPr lang="en-US" altLang="en-US" sz="1600"/>
              <a:t>public</a:t>
            </a:r>
          </a:p>
          <a:p>
            <a:pPr algn="r">
              <a:spcBef>
                <a:spcPct val="0"/>
              </a:spcBef>
              <a:spcAft>
                <a:spcPct val="0"/>
              </a:spcAft>
              <a:buFontTx/>
              <a:buNone/>
            </a:pPr>
            <a:r>
              <a:rPr lang="en-US" altLang="en-US" sz="1600"/>
              <a:t>key </a:t>
            </a:r>
          </a:p>
        </p:txBody>
      </p:sp>
      <p:pic>
        <p:nvPicPr>
          <p:cNvPr id="89097" name="Picture 16"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672012" y="5428830"/>
            <a:ext cx="45878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8" name="Group 17"/>
          <p:cNvGrpSpPr>
            <a:grpSpLocks/>
          </p:cNvGrpSpPr>
          <p:nvPr/>
        </p:nvGrpSpPr>
        <p:grpSpPr bwMode="auto">
          <a:xfrm>
            <a:off x="4656137" y="5708230"/>
            <a:ext cx="627062" cy="477838"/>
            <a:chOff x="3773" y="3688"/>
            <a:chExt cx="395" cy="301"/>
          </a:xfrm>
        </p:grpSpPr>
        <p:sp>
          <p:nvSpPr>
            <p:cNvPr id="89111" name="Text Box 18"/>
            <p:cNvSpPr txBox="1">
              <a:spLocks noChangeArrowheads="1"/>
            </p:cNvSpPr>
            <p:nvPr/>
          </p:nvSpPr>
          <p:spPr bwMode="auto">
            <a:xfrm>
              <a:off x="3773" y="3688"/>
              <a:ext cx="2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9112" name="Text Box 19"/>
            <p:cNvSpPr txBox="1">
              <a:spLocks noChangeArrowheads="1"/>
            </p:cNvSpPr>
            <p:nvPr/>
          </p:nvSpPr>
          <p:spPr bwMode="auto">
            <a:xfrm>
              <a:off x="3881" y="3777"/>
              <a:ext cx="2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CA</a:t>
              </a:r>
            </a:p>
          </p:txBody>
        </p:sp>
      </p:grpSp>
      <p:sp>
        <p:nvSpPr>
          <p:cNvPr id="89099" name="Text Box 20"/>
          <p:cNvSpPr txBox="1">
            <a:spLocks noChangeArrowheads="1"/>
          </p:cNvSpPr>
          <p:nvPr/>
        </p:nvSpPr>
        <p:spPr bwMode="auto">
          <a:xfrm>
            <a:off x="4830762" y="5543130"/>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400">
                <a:solidFill>
                  <a:srgbClr val="FF0000"/>
                </a:solidFill>
              </a:rPr>
              <a:t>+</a:t>
            </a:r>
          </a:p>
        </p:txBody>
      </p:sp>
      <p:sp>
        <p:nvSpPr>
          <p:cNvPr id="89100" name="Line 21"/>
          <p:cNvSpPr>
            <a:spLocks noChangeShapeType="1"/>
          </p:cNvSpPr>
          <p:nvPr/>
        </p:nvSpPr>
        <p:spPr bwMode="auto">
          <a:xfrm flipV="1">
            <a:off x="4475162" y="5347868"/>
            <a:ext cx="0" cy="89376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01" name="Line 22"/>
          <p:cNvSpPr>
            <a:spLocks noChangeShapeType="1"/>
          </p:cNvSpPr>
          <p:nvPr/>
        </p:nvSpPr>
        <p:spPr bwMode="auto">
          <a:xfrm>
            <a:off x="2251074" y="4771605"/>
            <a:ext cx="1627188" cy="63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9102" name="Line 23"/>
          <p:cNvSpPr>
            <a:spLocks noChangeShapeType="1"/>
          </p:cNvSpPr>
          <p:nvPr/>
        </p:nvSpPr>
        <p:spPr bwMode="auto">
          <a:xfrm flipV="1">
            <a:off x="5119687" y="4784305"/>
            <a:ext cx="1133475" cy="9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89103" name="Group 24"/>
          <p:cNvGrpSpPr>
            <a:grpSpLocks/>
          </p:cNvGrpSpPr>
          <p:nvPr/>
        </p:nvGrpSpPr>
        <p:grpSpPr bwMode="auto">
          <a:xfrm>
            <a:off x="1414462" y="4158830"/>
            <a:ext cx="909637" cy="1128713"/>
            <a:chOff x="4436" y="2620"/>
            <a:chExt cx="573" cy="711"/>
          </a:xfrm>
        </p:grpSpPr>
        <p:pic>
          <p:nvPicPr>
            <p:cNvPr id="89104" name="Picture 25" descr="SO0010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 y="2620"/>
              <a:ext cx="573"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5" name="Group 26"/>
            <p:cNvGrpSpPr>
              <a:grpSpLocks/>
            </p:cNvGrpSpPr>
            <p:nvPr/>
          </p:nvGrpSpPr>
          <p:grpSpPr bwMode="auto">
            <a:xfrm>
              <a:off x="4613" y="2766"/>
              <a:ext cx="304" cy="380"/>
              <a:chOff x="2997" y="2073"/>
              <a:chExt cx="304" cy="380"/>
            </a:xfrm>
          </p:grpSpPr>
          <p:grpSp>
            <p:nvGrpSpPr>
              <p:cNvPr id="89107" name="Group 27"/>
              <p:cNvGrpSpPr>
                <a:grpSpLocks/>
              </p:cNvGrpSpPr>
              <p:nvPr/>
            </p:nvGrpSpPr>
            <p:grpSpPr bwMode="auto">
              <a:xfrm>
                <a:off x="2997" y="2144"/>
                <a:ext cx="304" cy="309"/>
                <a:chOff x="2997" y="2144"/>
                <a:chExt cx="304" cy="309"/>
              </a:xfrm>
            </p:grpSpPr>
            <p:sp>
              <p:nvSpPr>
                <p:cNvPr id="89109" name="Text Box 28"/>
                <p:cNvSpPr txBox="1">
                  <a:spLocks noChangeArrowheads="1"/>
                </p:cNvSpPr>
                <p:nvPr/>
              </p:nvSpPr>
              <p:spPr bwMode="auto">
                <a:xfrm>
                  <a:off x="2997" y="2144"/>
                  <a:ext cx="262"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2000">
                      <a:solidFill>
                        <a:srgbClr val="FF0000"/>
                      </a:solidFill>
                    </a:rPr>
                    <a:t>K </a:t>
                  </a:r>
                </a:p>
              </p:txBody>
            </p:sp>
            <p:sp>
              <p:nvSpPr>
                <p:cNvPr id="89110" name="Text Box 29"/>
                <p:cNvSpPr txBox="1">
                  <a:spLocks noChangeArrowheads="1"/>
                </p:cNvSpPr>
                <p:nvPr/>
              </p:nvSpPr>
              <p:spPr bwMode="auto">
                <a:xfrm>
                  <a:off x="3104" y="2241"/>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B</a:t>
                  </a:r>
                </a:p>
              </p:txBody>
            </p:sp>
          </p:grpSp>
          <p:sp>
            <p:nvSpPr>
              <p:cNvPr id="89108" name="Text Box 30"/>
              <p:cNvSpPr txBox="1">
                <a:spLocks noChangeArrowheads="1"/>
              </p:cNvSpPr>
              <p:nvPr/>
            </p:nvSpPr>
            <p:spPr bwMode="auto">
              <a:xfrm>
                <a:off x="3113" y="2073"/>
                <a:ext cx="1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algn="ctr">
                  <a:spcBef>
                    <a:spcPct val="0"/>
                  </a:spcBef>
                  <a:spcAft>
                    <a:spcPct val="0"/>
                  </a:spcAft>
                  <a:buFontTx/>
                  <a:buNone/>
                </a:pPr>
                <a:r>
                  <a:rPr lang="en-US" altLang="en-US" sz="1600">
                    <a:solidFill>
                      <a:srgbClr val="FF0000"/>
                    </a:solidFill>
                  </a:rPr>
                  <a:t>+</a:t>
                </a:r>
              </a:p>
            </p:txBody>
          </p:sp>
        </p:grpSp>
        <p:pic>
          <p:nvPicPr>
            <p:cNvPr id="89106" name="Picture 31" descr="BS00768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79317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r>
              <a:rPr lang="en-US" altLang="zh-TW" dirty="0"/>
              <a:t>SSL</a:t>
            </a:r>
            <a:r>
              <a:rPr lang="zh-TW" altLang="en-US" dirty="0"/>
              <a:t>的一般流程</a:t>
            </a:r>
            <a:endParaRPr lang="en-US" altLang="en-US" dirty="0"/>
          </a:p>
        </p:txBody>
      </p:sp>
      <p:sp>
        <p:nvSpPr>
          <p:cNvPr id="90114" name="Oval 3"/>
          <p:cNvSpPr>
            <a:spLocks noChangeArrowheads="1"/>
          </p:cNvSpPr>
          <p:nvPr/>
        </p:nvSpPr>
        <p:spPr bwMode="auto">
          <a:xfrm>
            <a:off x="457200" y="1997075"/>
            <a:ext cx="1054100" cy="4098925"/>
          </a:xfrm>
          <a:prstGeom prst="ellipse">
            <a:avLst/>
          </a:prstGeom>
          <a:solidFill>
            <a:schemeClr val="accent1"/>
          </a:solidFill>
          <a:ln w="12700">
            <a:solidFill>
              <a:srgbClr val="000000"/>
            </a:solidFill>
            <a:round/>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4400">
                <a:solidFill>
                  <a:srgbClr val="000000"/>
                </a:solidFill>
                <a:latin typeface="Arial" charset="0"/>
              </a:rPr>
              <a:t>C</a:t>
            </a:r>
          </a:p>
        </p:txBody>
      </p:sp>
      <p:sp>
        <p:nvSpPr>
          <p:cNvPr id="90115" name="Line 4"/>
          <p:cNvSpPr>
            <a:spLocks noChangeShapeType="1"/>
          </p:cNvSpPr>
          <p:nvPr/>
        </p:nvSpPr>
        <p:spPr bwMode="auto">
          <a:xfrm flipV="1">
            <a:off x="1943100" y="2209800"/>
            <a:ext cx="3162300" cy="12700"/>
          </a:xfrm>
          <a:prstGeom prst="line">
            <a:avLst/>
          </a:prstGeom>
          <a:noFill/>
          <a:ln w="508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90116" name="Line 5"/>
          <p:cNvSpPr>
            <a:spLocks noChangeShapeType="1"/>
          </p:cNvSpPr>
          <p:nvPr/>
        </p:nvSpPr>
        <p:spPr bwMode="auto">
          <a:xfrm>
            <a:off x="3592513" y="3810000"/>
            <a:ext cx="3265487" cy="0"/>
          </a:xfrm>
          <a:prstGeom prst="line">
            <a:avLst/>
          </a:prstGeom>
          <a:noFill/>
          <a:ln w="50800">
            <a:solidFill>
              <a:schemeClr val="tx2"/>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0117" name="Line 6"/>
          <p:cNvSpPr>
            <a:spLocks noChangeShapeType="1"/>
          </p:cNvSpPr>
          <p:nvPr/>
        </p:nvSpPr>
        <p:spPr bwMode="auto">
          <a:xfrm>
            <a:off x="1943100" y="4800600"/>
            <a:ext cx="3290888" cy="0"/>
          </a:xfrm>
          <a:prstGeom prst="line">
            <a:avLst/>
          </a:prstGeom>
          <a:noFill/>
          <a:ln w="508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1236999" name="Text Box 7"/>
          <p:cNvSpPr txBox="1">
            <a:spLocks noChangeArrowheads="1"/>
          </p:cNvSpPr>
          <p:nvPr/>
        </p:nvSpPr>
        <p:spPr bwMode="auto">
          <a:xfrm>
            <a:off x="1600200" y="1725613"/>
            <a:ext cx="3249613" cy="369887"/>
          </a:xfrm>
          <a:prstGeom prst="rect">
            <a:avLst/>
          </a:prstGeom>
          <a:noFill/>
          <a:ln w="28575">
            <a:noFill/>
            <a:miter lim="800000"/>
            <a:headEnd/>
            <a:tailEnd/>
          </a:ln>
          <a:effectLst/>
        </p:spPr>
        <p:txBody>
          <a:bodyPr wrap="none">
            <a:spAutoFit/>
          </a:bodyPr>
          <a:lstStyle/>
          <a:p>
            <a:pPr eaLnBrk="1" hangingPunct="1">
              <a:defRPr/>
            </a:pPr>
            <a:r>
              <a:rPr lang="en-US" dirty="0">
                <a:solidFill>
                  <a:schemeClr val="tx2"/>
                </a:solidFill>
                <a:latin typeface="+mn-lt"/>
              </a:rPr>
              <a:t>Version, Crypto choice, nonce</a:t>
            </a:r>
          </a:p>
        </p:txBody>
      </p:sp>
      <p:sp>
        <p:nvSpPr>
          <p:cNvPr id="90119" name="Text Box 8"/>
          <p:cNvSpPr txBox="1">
            <a:spLocks noChangeArrowheads="1"/>
          </p:cNvSpPr>
          <p:nvPr/>
        </p:nvSpPr>
        <p:spPr bwMode="auto">
          <a:xfrm>
            <a:off x="4999038" y="2438400"/>
            <a:ext cx="2620962"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1800" dirty="0">
                <a:solidFill>
                  <a:schemeClr val="tx2"/>
                </a:solidFill>
                <a:latin typeface="Arial" charset="0"/>
              </a:rPr>
              <a:t>Version, Choice, nonce,</a:t>
            </a:r>
          </a:p>
          <a:p>
            <a:pPr eaLnBrk="1" hangingPunct="1">
              <a:spcBef>
                <a:spcPct val="0"/>
              </a:spcBef>
              <a:spcAft>
                <a:spcPct val="0"/>
              </a:spcAft>
              <a:buFontTx/>
              <a:buNone/>
            </a:pPr>
            <a:r>
              <a:rPr lang="en-US" altLang="en-US" sz="1800" i="1" dirty="0">
                <a:solidFill>
                  <a:srgbClr val="FF0000"/>
                </a:solidFill>
                <a:latin typeface="Arial" charset="0"/>
              </a:rPr>
              <a:t>signed certificate</a:t>
            </a:r>
          </a:p>
          <a:p>
            <a:pPr eaLnBrk="1" hangingPunct="1">
              <a:spcBef>
                <a:spcPct val="0"/>
              </a:spcBef>
              <a:spcAft>
                <a:spcPct val="0"/>
              </a:spcAft>
              <a:buFontTx/>
              <a:buNone/>
            </a:pPr>
            <a:r>
              <a:rPr lang="en-US" altLang="en-US" sz="1800" i="1" dirty="0">
                <a:solidFill>
                  <a:srgbClr val="2DB9B9"/>
                </a:solidFill>
                <a:latin typeface="Arial" charset="0"/>
              </a:rPr>
              <a:t>containing </a:t>
            </a:r>
            <a:r>
              <a:rPr lang="en-US" altLang="en-US" sz="1800" i="1" dirty="0">
                <a:solidFill>
                  <a:srgbClr val="FF0000"/>
                </a:solidFill>
                <a:latin typeface="Arial" charset="0"/>
              </a:rPr>
              <a:t>server’s</a:t>
            </a:r>
          </a:p>
          <a:p>
            <a:pPr eaLnBrk="1" hangingPunct="1">
              <a:spcBef>
                <a:spcPct val="0"/>
              </a:spcBef>
              <a:spcAft>
                <a:spcPct val="0"/>
              </a:spcAft>
              <a:buFontTx/>
              <a:buNone/>
            </a:pPr>
            <a:r>
              <a:rPr lang="en-US" altLang="en-US" sz="1800" i="1" dirty="0">
                <a:solidFill>
                  <a:srgbClr val="FF0000"/>
                </a:solidFill>
                <a:latin typeface="Arial" charset="0"/>
              </a:rPr>
              <a:t>public key Ks</a:t>
            </a:r>
          </a:p>
        </p:txBody>
      </p:sp>
      <p:sp>
        <p:nvSpPr>
          <p:cNvPr id="90120" name="Oval 9"/>
          <p:cNvSpPr>
            <a:spLocks noChangeArrowheads="1"/>
          </p:cNvSpPr>
          <p:nvPr/>
        </p:nvSpPr>
        <p:spPr bwMode="auto">
          <a:xfrm>
            <a:off x="7404100" y="1920875"/>
            <a:ext cx="1054100" cy="4098925"/>
          </a:xfrm>
          <a:prstGeom prst="ellipse">
            <a:avLst/>
          </a:prstGeom>
          <a:solidFill>
            <a:schemeClr val="accent1"/>
          </a:solidFill>
          <a:ln w="12700">
            <a:solidFill>
              <a:srgbClr val="000000"/>
            </a:solidFill>
            <a:round/>
            <a:headEnd/>
            <a:tailEnd/>
          </a:ln>
        </p:spPr>
        <p:txBody>
          <a:bodyPr wrap="none" anchor="ctr"/>
          <a:lstStyle>
            <a:lvl1pPr>
              <a:spcBef>
                <a:spcPts val="1200"/>
              </a:spcBef>
              <a:spcAft>
                <a:spcPts val="300"/>
              </a:spcAft>
              <a:buChar char="•"/>
              <a:defRPr sz="2800">
                <a:solidFill>
                  <a:schemeClr val="tx1"/>
                </a:solidFill>
                <a:latin typeface="Comic Sans MS" charset="0"/>
              </a:defRPr>
            </a:lvl1pPr>
            <a:lvl2pPr marL="742950" indent="-285750">
              <a:spcBef>
                <a:spcPts val="1200"/>
              </a:spcBef>
              <a:spcAft>
                <a:spcPts val="300"/>
              </a:spcAft>
              <a:buChar char="–"/>
              <a:defRPr sz="2400">
                <a:solidFill>
                  <a:schemeClr val="tx1"/>
                </a:solidFill>
                <a:latin typeface="Comic Sans MS" charset="0"/>
              </a:defRPr>
            </a:lvl2pPr>
            <a:lvl3pPr marL="1143000" indent="-228600">
              <a:spcBef>
                <a:spcPts val="1200"/>
              </a:spcBef>
              <a:spcAft>
                <a:spcPts val="300"/>
              </a:spcAft>
              <a:buChar char="•"/>
              <a:defRPr sz="2000">
                <a:solidFill>
                  <a:schemeClr val="tx1"/>
                </a:solidFill>
                <a:latin typeface="Comic Sans MS" charset="0"/>
              </a:defRPr>
            </a:lvl3pPr>
            <a:lvl4pPr marL="1600200" indent="-228600">
              <a:spcBef>
                <a:spcPts val="1200"/>
              </a:spcBef>
              <a:spcAft>
                <a:spcPts val="300"/>
              </a:spcAft>
              <a:buChar char="–"/>
              <a:defRPr>
                <a:solidFill>
                  <a:schemeClr val="tx1"/>
                </a:solidFill>
                <a:latin typeface="Comic Sans MS" charset="0"/>
              </a:defRPr>
            </a:lvl4pPr>
            <a:lvl5pPr marL="2057400" indent="-228600">
              <a:spcBef>
                <a:spcPts val="1200"/>
              </a:spcBef>
              <a:spcAft>
                <a:spcPts val="300"/>
              </a:spcAft>
              <a:buChar char="»"/>
              <a:defRPr sz="1600">
                <a:solidFill>
                  <a:schemeClr val="tx1"/>
                </a:solidFill>
                <a:latin typeface="Comic Sans MS" charset="0"/>
              </a:defRPr>
            </a:lvl5pPr>
            <a:lvl6pPr marL="2514600" indent="-228600" eaLnBrk="0" fontAlgn="base" hangingPunct="0">
              <a:spcBef>
                <a:spcPts val="1200"/>
              </a:spcBef>
              <a:spcAft>
                <a:spcPts val="300"/>
              </a:spcAft>
              <a:buChar char="»"/>
              <a:defRPr sz="1600">
                <a:solidFill>
                  <a:schemeClr val="tx1"/>
                </a:solidFill>
                <a:latin typeface="Comic Sans MS" charset="0"/>
              </a:defRPr>
            </a:lvl6pPr>
            <a:lvl7pPr marL="2971800" indent="-228600" eaLnBrk="0" fontAlgn="base" hangingPunct="0">
              <a:spcBef>
                <a:spcPts val="1200"/>
              </a:spcBef>
              <a:spcAft>
                <a:spcPts val="300"/>
              </a:spcAft>
              <a:buChar char="»"/>
              <a:defRPr sz="1600">
                <a:solidFill>
                  <a:schemeClr val="tx1"/>
                </a:solidFill>
                <a:latin typeface="Comic Sans MS" charset="0"/>
              </a:defRPr>
            </a:lvl7pPr>
            <a:lvl8pPr marL="3429000" indent="-228600" eaLnBrk="0" fontAlgn="base" hangingPunct="0">
              <a:spcBef>
                <a:spcPts val="1200"/>
              </a:spcBef>
              <a:spcAft>
                <a:spcPts val="300"/>
              </a:spcAft>
              <a:buChar char="»"/>
              <a:defRPr sz="1600">
                <a:solidFill>
                  <a:schemeClr val="tx1"/>
                </a:solidFill>
                <a:latin typeface="Comic Sans MS" charset="0"/>
              </a:defRPr>
            </a:lvl8pPr>
            <a:lvl9pPr marL="3886200" indent="-228600" eaLnBrk="0" fontAlgn="base" hangingPunct="0">
              <a:spcBef>
                <a:spcPts val="1200"/>
              </a:spcBef>
              <a:spcAft>
                <a:spcPts val="300"/>
              </a:spcAft>
              <a:buChar char="»"/>
              <a:defRPr sz="1600">
                <a:solidFill>
                  <a:schemeClr val="tx1"/>
                </a:solidFill>
                <a:latin typeface="Comic Sans MS" charset="0"/>
              </a:defRPr>
            </a:lvl9pPr>
          </a:lstStyle>
          <a:p>
            <a:pPr eaLnBrk="1" hangingPunct="1">
              <a:spcBef>
                <a:spcPct val="0"/>
              </a:spcBef>
              <a:spcAft>
                <a:spcPct val="0"/>
              </a:spcAft>
              <a:buFontTx/>
              <a:buNone/>
            </a:pPr>
            <a:r>
              <a:rPr lang="en-US" altLang="en-US" sz="4400">
                <a:solidFill>
                  <a:srgbClr val="000000"/>
                </a:solidFill>
                <a:latin typeface="Arial" charset="0"/>
              </a:rPr>
              <a:t>S</a:t>
            </a:r>
          </a:p>
        </p:txBody>
      </p:sp>
      <p:sp>
        <p:nvSpPr>
          <p:cNvPr id="1237002" name="Text Box 10"/>
          <p:cNvSpPr txBox="1">
            <a:spLocks noChangeArrowheads="1"/>
          </p:cNvSpPr>
          <p:nvPr/>
        </p:nvSpPr>
        <p:spPr bwMode="auto">
          <a:xfrm>
            <a:off x="1876425" y="3733800"/>
            <a:ext cx="1795463" cy="1033463"/>
          </a:xfrm>
          <a:prstGeom prst="rect">
            <a:avLst/>
          </a:prstGeom>
          <a:noFill/>
          <a:ln w="28575">
            <a:noFill/>
            <a:miter lim="800000"/>
            <a:headEnd/>
            <a:tailEnd/>
          </a:ln>
          <a:effectLst/>
        </p:spPr>
        <p:txBody>
          <a:bodyPr wrap="none">
            <a:spAutoFit/>
          </a:bodyPr>
          <a:lstStyle/>
          <a:p>
            <a:pPr eaLnBrk="1" hangingPunct="1">
              <a:defRPr/>
            </a:pPr>
            <a:r>
              <a:rPr lang="en-US" dirty="0">
                <a:solidFill>
                  <a:schemeClr val="tx2"/>
                </a:solidFill>
                <a:latin typeface="+mn-lt"/>
              </a:rPr>
              <a:t>Secret key K</a:t>
            </a:r>
          </a:p>
          <a:p>
            <a:pPr eaLnBrk="1" hangingPunct="1">
              <a:defRPr/>
            </a:pPr>
            <a:r>
              <a:rPr lang="en-US" i="1" dirty="0">
                <a:solidFill>
                  <a:srgbClr val="FF0000"/>
                </a:solidFill>
                <a:latin typeface="+mn-lt"/>
              </a:rPr>
              <a:t>encrypted </a:t>
            </a:r>
            <a:r>
              <a:rPr lang="en-US" i="1" dirty="0">
                <a:solidFill>
                  <a:schemeClr val="accent6"/>
                </a:solidFill>
                <a:latin typeface="+mn-lt"/>
              </a:rPr>
              <a:t>with </a:t>
            </a:r>
          </a:p>
          <a:p>
            <a:pPr eaLnBrk="1" hangingPunct="1">
              <a:defRPr/>
            </a:pPr>
            <a:r>
              <a:rPr lang="en-US" i="1" dirty="0">
                <a:solidFill>
                  <a:schemeClr val="accent6"/>
                </a:solidFill>
                <a:latin typeface="+mn-lt"/>
              </a:rPr>
              <a:t>server’s key Ks</a:t>
            </a:r>
          </a:p>
        </p:txBody>
      </p:sp>
      <p:sp>
        <p:nvSpPr>
          <p:cNvPr id="90122" name="Line 12"/>
          <p:cNvSpPr>
            <a:spLocks noChangeShapeType="1"/>
          </p:cNvSpPr>
          <p:nvPr/>
        </p:nvSpPr>
        <p:spPr bwMode="auto">
          <a:xfrm>
            <a:off x="1981200" y="5867400"/>
            <a:ext cx="3290888" cy="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90123" name="Line 13"/>
          <p:cNvSpPr>
            <a:spLocks noChangeShapeType="1"/>
          </p:cNvSpPr>
          <p:nvPr/>
        </p:nvSpPr>
        <p:spPr bwMode="auto">
          <a:xfrm>
            <a:off x="3668713" y="6324600"/>
            <a:ext cx="3265487" cy="0"/>
          </a:xfrm>
          <a:prstGeom prst="line">
            <a:avLst/>
          </a:prstGeom>
          <a:noFill/>
          <a:ln w="508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237006" name="Text Box 14"/>
          <p:cNvSpPr txBox="1">
            <a:spLocks noChangeArrowheads="1"/>
          </p:cNvSpPr>
          <p:nvPr/>
        </p:nvSpPr>
        <p:spPr bwMode="auto">
          <a:xfrm>
            <a:off x="4114800" y="5954713"/>
            <a:ext cx="3378200" cy="369887"/>
          </a:xfrm>
          <a:prstGeom prst="rect">
            <a:avLst/>
          </a:prstGeom>
          <a:noFill/>
          <a:ln w="28575">
            <a:noFill/>
            <a:miter lim="800000"/>
            <a:headEnd/>
            <a:tailEnd/>
          </a:ln>
          <a:effectLst/>
        </p:spPr>
        <p:txBody>
          <a:bodyPr wrap="none">
            <a:spAutoFit/>
          </a:bodyPr>
          <a:lstStyle/>
          <a:p>
            <a:pPr eaLnBrk="1" hangingPunct="1">
              <a:defRPr/>
            </a:pPr>
            <a:r>
              <a:rPr lang="en-US" i="1" dirty="0">
                <a:solidFill>
                  <a:srgbClr val="FF0000"/>
                </a:solidFill>
                <a:latin typeface="+mn-lt"/>
              </a:rPr>
              <a:t>hash</a:t>
            </a:r>
            <a:r>
              <a:rPr lang="en-US" i="1" dirty="0">
                <a:solidFill>
                  <a:schemeClr val="accent6"/>
                </a:solidFill>
                <a:latin typeface="+mn-lt"/>
              </a:rPr>
              <a:t>  </a:t>
            </a:r>
            <a:r>
              <a:rPr lang="en-US" dirty="0">
                <a:latin typeface="+mn-lt"/>
              </a:rPr>
              <a:t>of sequence of messages</a:t>
            </a:r>
          </a:p>
        </p:txBody>
      </p:sp>
      <p:sp>
        <p:nvSpPr>
          <p:cNvPr id="1237007" name="Text Box 15"/>
          <p:cNvSpPr txBox="1">
            <a:spLocks noChangeArrowheads="1"/>
          </p:cNvSpPr>
          <p:nvPr/>
        </p:nvSpPr>
        <p:spPr bwMode="auto">
          <a:xfrm>
            <a:off x="1981200" y="5497513"/>
            <a:ext cx="3378200" cy="369887"/>
          </a:xfrm>
          <a:prstGeom prst="rect">
            <a:avLst/>
          </a:prstGeom>
          <a:noFill/>
          <a:ln w="28575">
            <a:noFill/>
            <a:miter lim="800000"/>
            <a:headEnd/>
            <a:tailEnd/>
          </a:ln>
          <a:effectLst/>
        </p:spPr>
        <p:txBody>
          <a:bodyPr wrap="none">
            <a:spAutoFit/>
          </a:bodyPr>
          <a:lstStyle/>
          <a:p>
            <a:pPr eaLnBrk="1" hangingPunct="1">
              <a:defRPr/>
            </a:pPr>
            <a:r>
              <a:rPr lang="en-US" i="1" dirty="0">
                <a:solidFill>
                  <a:srgbClr val="FF0000"/>
                </a:solidFill>
                <a:latin typeface="+mn-lt"/>
              </a:rPr>
              <a:t>hash </a:t>
            </a:r>
            <a:r>
              <a:rPr lang="en-US" dirty="0">
                <a:latin typeface="+mn-lt"/>
              </a:rPr>
              <a:t> of sequence of messages</a:t>
            </a:r>
          </a:p>
        </p:txBody>
      </p:sp>
      <p:cxnSp>
        <p:nvCxnSpPr>
          <p:cNvPr id="90126" name="Straight Connector 15"/>
          <p:cNvCxnSpPr>
            <a:cxnSpLocks noChangeShapeType="1"/>
          </p:cNvCxnSpPr>
          <p:nvPr/>
        </p:nvCxnSpPr>
        <p:spPr bwMode="auto">
          <a:xfrm>
            <a:off x="1905000" y="5181600"/>
            <a:ext cx="5410200"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17" name="Text Box 11"/>
          <p:cNvSpPr txBox="1">
            <a:spLocks noChangeArrowheads="1"/>
          </p:cNvSpPr>
          <p:nvPr/>
        </p:nvSpPr>
        <p:spPr bwMode="auto">
          <a:xfrm>
            <a:off x="3103563" y="4964113"/>
            <a:ext cx="2916237" cy="369887"/>
          </a:xfrm>
          <a:prstGeom prst="rect">
            <a:avLst/>
          </a:prstGeom>
          <a:solidFill>
            <a:schemeClr val="bg1"/>
          </a:solidFill>
          <a:ln w="28575">
            <a:noFill/>
            <a:miter lim="800000"/>
            <a:headEnd/>
            <a:tailEnd/>
          </a:ln>
          <a:effectLst/>
        </p:spPr>
        <p:txBody>
          <a:bodyPr wrap="none">
            <a:spAutoFit/>
          </a:bodyPr>
          <a:lstStyle/>
          <a:p>
            <a:pPr eaLnBrk="1" hangingPunct="1">
              <a:defRPr/>
            </a:pPr>
            <a:r>
              <a:rPr lang="en-US" dirty="0">
                <a:latin typeface="+mn-lt"/>
              </a:rPr>
              <a:t>switch to negotiated </a:t>
            </a:r>
            <a:r>
              <a:rPr lang="en-US" dirty="0">
                <a:solidFill>
                  <a:srgbClr val="FF0000"/>
                </a:solidFill>
                <a:latin typeface="+mn-lt"/>
              </a:rPr>
              <a:t>cipher</a:t>
            </a:r>
          </a:p>
        </p:txBody>
      </p:sp>
      <p:sp>
        <p:nvSpPr>
          <p:cNvPr id="3" name="Slide Number Placeholder 2"/>
          <p:cNvSpPr>
            <a:spLocks noGrp="1"/>
          </p:cNvSpPr>
          <p:nvPr>
            <p:ph type="sldNum" sz="quarter" idx="12"/>
          </p:nvPr>
        </p:nvSpPr>
        <p:spPr/>
        <p:txBody>
          <a:bodyPr/>
          <a:lstStyle/>
          <a:p>
            <a:fld id="{297DE729-F9B5-6B4A-8061-A00ED75EC337}" type="slidenum">
              <a:rPr lang="en-US" smtClean="0"/>
              <a:t>85</a:t>
            </a:fld>
            <a:endParaRPr lang="en-US"/>
          </a:p>
        </p:txBody>
      </p:sp>
    </p:spTree>
    <p:extLst>
      <p:ext uri="{BB962C8B-B14F-4D97-AF65-F5344CB8AC3E}">
        <p14:creationId xmlns:p14="http://schemas.microsoft.com/office/powerpoint/2010/main" val="1471410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tLang="en-US" dirty="0"/>
              <a:t>SSL/HTTPS</a:t>
            </a:r>
            <a:r>
              <a:rPr lang="zh-CN" altLang="en-US" dirty="0"/>
              <a:t>中的认证</a:t>
            </a:r>
            <a:endParaRPr lang="en-US" altLang="en-US" dirty="0"/>
          </a:p>
        </p:txBody>
      </p:sp>
      <p:sp>
        <p:nvSpPr>
          <p:cNvPr id="91138" name="Content Placeholder 2"/>
          <p:cNvSpPr>
            <a:spLocks noGrp="1"/>
          </p:cNvSpPr>
          <p:nvPr>
            <p:ph idx="1"/>
          </p:nvPr>
        </p:nvSpPr>
        <p:spPr>
          <a:xfrm>
            <a:off x="628650" y="1514061"/>
            <a:ext cx="7886700" cy="5181600"/>
          </a:xfrm>
        </p:spPr>
        <p:txBody>
          <a:bodyPr vert="horz" lIns="91440" tIns="45720" rIns="91440" bIns="45720" rtlCol="0">
            <a:normAutofit/>
          </a:bodyPr>
          <a:lstStyle/>
          <a:p>
            <a:pPr>
              <a:lnSpc>
                <a:spcPct val="120000"/>
              </a:lnSpc>
            </a:pPr>
            <a:r>
              <a:rPr lang="en-US" altLang="en-US" dirty="0" err="1">
                <a:latin typeface="+mn-ea"/>
              </a:rPr>
              <a:t>公司要求CA（例如Verisign）提供证书</a:t>
            </a:r>
            <a:endParaRPr lang="en-US" altLang="en-US" dirty="0">
              <a:latin typeface="+mn-ea"/>
            </a:endParaRPr>
          </a:p>
          <a:p>
            <a:pPr>
              <a:lnSpc>
                <a:spcPct val="120000"/>
              </a:lnSpc>
            </a:pPr>
            <a:r>
              <a:rPr lang="en-US" altLang="en-US" dirty="0" err="1">
                <a:latin typeface="+mn-ea"/>
              </a:rPr>
              <a:t>CA创建证书并对其签名</a:t>
            </a:r>
            <a:endParaRPr lang="en-US" altLang="en-US" dirty="0">
              <a:latin typeface="+mn-ea"/>
            </a:endParaRPr>
          </a:p>
          <a:p>
            <a:pPr>
              <a:lnSpc>
                <a:spcPct val="120000"/>
              </a:lnSpc>
            </a:pPr>
            <a:r>
              <a:rPr lang="zh-CN" altLang="en-US" dirty="0">
                <a:latin typeface="+mn-ea"/>
              </a:rPr>
              <a:t>证书</a:t>
            </a:r>
            <a:r>
              <a:rPr lang="en-US" altLang="en-US" dirty="0">
                <a:latin typeface="+mn-ea"/>
              </a:rPr>
              <a:t>安装在服务器</a:t>
            </a:r>
            <a:r>
              <a:rPr lang="zh-CN" altLang="en-US" dirty="0">
                <a:latin typeface="+mn-ea"/>
              </a:rPr>
              <a:t>中</a:t>
            </a:r>
            <a:r>
              <a:rPr lang="en-US" altLang="en-US" dirty="0">
                <a:latin typeface="+mn-ea"/>
              </a:rPr>
              <a:t>（</a:t>
            </a:r>
            <a:r>
              <a:rPr lang="en-US" altLang="en-US" dirty="0" err="1">
                <a:latin typeface="+mn-ea"/>
              </a:rPr>
              <a:t>例如，Web服务器</a:t>
            </a:r>
            <a:r>
              <a:rPr lang="en-US" altLang="en-US" dirty="0">
                <a:latin typeface="+mn-ea"/>
              </a:rPr>
              <a:t>）</a:t>
            </a:r>
          </a:p>
          <a:p>
            <a:pPr>
              <a:lnSpc>
                <a:spcPct val="120000"/>
              </a:lnSpc>
            </a:pPr>
            <a:r>
              <a:rPr lang="en-US" altLang="en-US" dirty="0">
                <a:latin typeface="+mn-ea"/>
              </a:rPr>
              <a:t>浏览器</a:t>
            </a:r>
            <a:r>
              <a:rPr lang="zh-CN" altLang="en-US" dirty="0">
                <a:latin typeface="+mn-ea"/>
              </a:rPr>
              <a:t>安装</a:t>
            </a:r>
            <a:r>
              <a:rPr lang="en-US" altLang="en-US" dirty="0">
                <a:latin typeface="+mn-ea"/>
              </a:rPr>
              <a:t>了根证书</a:t>
            </a:r>
          </a:p>
          <a:p>
            <a:pPr lvl="1">
              <a:lnSpc>
                <a:spcPct val="120000"/>
              </a:lnSpc>
            </a:pPr>
            <a:r>
              <a:rPr lang="zh-CN" altLang="en-US" sz="2200" dirty="0">
                <a:latin typeface="+mn-ea"/>
              </a:rPr>
              <a:t>如：</a:t>
            </a:r>
            <a:r>
              <a:rPr lang="en-US" altLang="en-US" sz="2200" dirty="0" err="1">
                <a:latin typeface="+mn-ea"/>
              </a:rPr>
              <a:t>Windows根证书列表</a:t>
            </a:r>
            <a:r>
              <a:rPr lang="en-US" altLang="en-US" sz="2200" dirty="0" err="1">
                <a:latin typeface="+mn-ea"/>
                <a:hlinkClick r:id="rId2"/>
              </a:rPr>
              <a:t>https</a:t>
            </a:r>
            <a:r>
              <a:rPr lang="en-US" altLang="en-US" sz="2200" dirty="0">
                <a:latin typeface="+mn-ea"/>
                <a:hlinkClick r:id="rId2"/>
              </a:rPr>
              <a:t>://gallery.technet.microsoft.com/Trusted-Root-Certificate-7ece659b</a:t>
            </a:r>
            <a:endParaRPr lang="en-US" altLang="en-US" sz="2200" dirty="0">
              <a:latin typeface="+mn-ea"/>
            </a:endParaRPr>
          </a:p>
          <a:p>
            <a:pPr lvl="1">
              <a:lnSpc>
                <a:spcPct val="120000"/>
              </a:lnSpc>
            </a:pPr>
            <a:r>
              <a:rPr lang="en-US" altLang="en-US" sz="2200" dirty="0">
                <a:latin typeface="+mn-ea"/>
              </a:rPr>
              <a:t>浏览器验证证书并信任正确签名的证书</a:t>
            </a:r>
          </a:p>
        </p:txBody>
      </p:sp>
      <p:sp>
        <p:nvSpPr>
          <p:cNvPr id="3" name="Slide Number Placeholder 2"/>
          <p:cNvSpPr>
            <a:spLocks noGrp="1"/>
          </p:cNvSpPr>
          <p:nvPr>
            <p:ph type="sldNum" sz="quarter" idx="12"/>
          </p:nvPr>
        </p:nvSpPr>
        <p:spPr/>
        <p:txBody>
          <a:bodyPr/>
          <a:lstStyle/>
          <a:p>
            <a:fld id="{297DE729-F9B5-6B4A-8061-A00ED75EC337}" type="slidenum">
              <a:rPr lang="en-US" smtClean="0"/>
              <a:t>86</a:t>
            </a:fld>
            <a:endParaRPr lang="en-US"/>
          </a:p>
        </p:txBody>
      </p:sp>
    </p:spTree>
    <p:extLst>
      <p:ext uri="{BB962C8B-B14F-4D97-AF65-F5344CB8AC3E}">
        <p14:creationId xmlns:p14="http://schemas.microsoft.com/office/powerpoint/2010/main" val="1729389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zh-CN" altLang="en-US" dirty="0"/>
              <a:t>多</a:t>
            </a:r>
            <a:r>
              <a:rPr lang="en-US" altLang="en-US" dirty="0"/>
              <a:t>KDC/CA </a:t>
            </a:r>
            <a:r>
              <a:rPr lang="zh-CN" altLang="en-US" dirty="0"/>
              <a:t>域</a:t>
            </a:r>
            <a:endParaRPr lang="en-US" altLang="en-US" dirty="0"/>
          </a:p>
        </p:txBody>
      </p:sp>
      <p:sp>
        <p:nvSpPr>
          <p:cNvPr id="2397187" name="Rectangle 3"/>
          <p:cNvSpPr>
            <a:spLocks noGrp="1" noChangeArrowheads="1"/>
          </p:cNvSpPr>
          <p:nvPr>
            <p:ph type="body" idx="1"/>
          </p:nvPr>
        </p:nvSpPr>
        <p:spPr>
          <a:xfrm>
            <a:off x="628650" y="1690688"/>
            <a:ext cx="8162059" cy="4938711"/>
          </a:xfrm>
        </p:spPr>
        <p:txBody>
          <a:bodyPr/>
          <a:lstStyle/>
          <a:p>
            <a:pPr eaLnBrk="1" hangingPunct="1">
              <a:buFontTx/>
              <a:buNone/>
            </a:pPr>
            <a:r>
              <a:rPr lang="en-US" altLang="en-US" sz="3000" dirty="0"/>
              <a:t>Secret keys:</a:t>
            </a:r>
          </a:p>
          <a:p>
            <a:pPr eaLnBrk="1" hangingPunct="1"/>
            <a:r>
              <a:rPr lang="en-US" altLang="en-US" dirty="0"/>
              <a:t> KDCs share pairwise key</a:t>
            </a:r>
          </a:p>
          <a:p>
            <a:pPr eaLnBrk="1" hangingPunct="1"/>
            <a:r>
              <a:rPr lang="en-US" altLang="en-US" dirty="0"/>
              <a:t> topology of KDC: tree with shortcuts</a:t>
            </a:r>
            <a:endParaRPr lang="zh-CN" altLang="en-US" dirty="0"/>
          </a:p>
          <a:p>
            <a:pPr eaLnBrk="1" hangingPunct="1"/>
            <a:endParaRPr lang="en-US" altLang="en-US" dirty="0"/>
          </a:p>
          <a:p>
            <a:pPr eaLnBrk="1" hangingPunct="1">
              <a:buFontTx/>
              <a:buNone/>
            </a:pPr>
            <a:r>
              <a:rPr lang="en-US" altLang="en-US" sz="3000" dirty="0"/>
              <a:t>Public keys:</a:t>
            </a:r>
          </a:p>
          <a:p>
            <a:pPr eaLnBrk="1" hangingPunct="1"/>
            <a:r>
              <a:rPr lang="en-US" altLang="en-US" dirty="0"/>
              <a:t> cross-certification of CAs</a:t>
            </a:r>
          </a:p>
          <a:p>
            <a:pPr eaLnBrk="1" hangingPunct="1"/>
            <a:r>
              <a:rPr lang="en-US" altLang="en-US" dirty="0"/>
              <a:t> example: Alice with CA</a:t>
            </a:r>
            <a:r>
              <a:rPr lang="en-US" altLang="en-US" baseline="-25000" dirty="0"/>
              <a:t>A</a:t>
            </a:r>
            <a:r>
              <a:rPr lang="en-US" altLang="en-US" dirty="0"/>
              <a:t>, Boris with CA</a:t>
            </a:r>
            <a:r>
              <a:rPr lang="en-US" altLang="en-US" baseline="-25000" dirty="0"/>
              <a:t>B</a:t>
            </a:r>
          </a:p>
          <a:p>
            <a:pPr lvl="1" eaLnBrk="1" hangingPunct="1"/>
            <a:r>
              <a:rPr lang="en-US" altLang="en-US" dirty="0"/>
              <a:t>Alice gets CA</a:t>
            </a:r>
            <a:r>
              <a:rPr lang="en-US" altLang="en-US" baseline="-25000" dirty="0"/>
              <a:t>B</a:t>
            </a:r>
            <a:r>
              <a:rPr lang="en-US" altLang="en-US" dirty="0"/>
              <a:t>’s certificate (public key p</a:t>
            </a:r>
            <a:r>
              <a:rPr lang="en-US" altLang="en-US" baseline="-25000" dirty="0"/>
              <a:t>1</a:t>
            </a:r>
            <a:r>
              <a:rPr lang="en-US" altLang="en-US" dirty="0"/>
              <a:t>), signed by CA</a:t>
            </a:r>
            <a:r>
              <a:rPr lang="en-US" altLang="en-US" baseline="-25000" dirty="0"/>
              <a:t>A</a:t>
            </a:r>
            <a:endParaRPr lang="en-US" altLang="en-US" dirty="0"/>
          </a:p>
          <a:p>
            <a:pPr lvl="1" eaLnBrk="1" hangingPunct="1"/>
            <a:r>
              <a:rPr lang="en-US" altLang="en-US" dirty="0"/>
              <a:t>Alice gets Boris’ certificate (its public key p</a:t>
            </a:r>
            <a:r>
              <a:rPr lang="en-US" altLang="en-US" baseline="-25000" dirty="0"/>
              <a:t>2</a:t>
            </a:r>
            <a:r>
              <a:rPr lang="en-US" altLang="en-US" dirty="0"/>
              <a:t>), signed by CA</a:t>
            </a:r>
            <a:r>
              <a:rPr lang="en-US" altLang="en-US" baseline="-25000" dirty="0"/>
              <a:t>B </a:t>
            </a:r>
            <a:r>
              <a:rPr lang="en-US" altLang="en-US" dirty="0"/>
              <a:t>(p</a:t>
            </a:r>
            <a:r>
              <a:rPr lang="en-US" altLang="en-US" baseline="-25000" dirty="0"/>
              <a:t>1</a:t>
            </a:r>
            <a:r>
              <a:rPr lang="en-US" altLang="en-US" dirty="0"/>
              <a:t>)</a:t>
            </a:r>
          </a:p>
        </p:txBody>
      </p:sp>
      <p:sp>
        <p:nvSpPr>
          <p:cNvPr id="3" name="Slide Number Placeholder 2"/>
          <p:cNvSpPr>
            <a:spLocks noGrp="1"/>
          </p:cNvSpPr>
          <p:nvPr>
            <p:ph type="sldNum" sz="quarter" idx="12"/>
          </p:nvPr>
        </p:nvSpPr>
        <p:spPr/>
        <p:txBody>
          <a:bodyPr/>
          <a:lstStyle/>
          <a:p>
            <a:fld id="{297DE729-F9B5-6B4A-8061-A00ED75EC337}" type="slidenum">
              <a:rPr lang="en-US" smtClean="0"/>
              <a:t>87</a:t>
            </a:fld>
            <a:endParaRPr lang="en-US"/>
          </a:p>
        </p:txBody>
      </p:sp>
    </p:spTree>
    <p:extLst>
      <p:ext uri="{BB962C8B-B14F-4D97-AF65-F5344CB8AC3E}">
        <p14:creationId xmlns:p14="http://schemas.microsoft.com/office/powerpoint/2010/main" val="1457748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718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718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7187">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97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718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1026"/>
          <p:cNvSpPr>
            <a:spLocks noGrp="1" noChangeArrowheads="1"/>
          </p:cNvSpPr>
          <p:nvPr>
            <p:ph type="title"/>
          </p:nvPr>
        </p:nvSpPr>
        <p:spPr>
          <a:xfrm>
            <a:off x="685800" y="381000"/>
            <a:ext cx="7772400" cy="649288"/>
          </a:xfrm>
        </p:spPr>
        <p:txBody>
          <a:bodyPr rtlCol="0">
            <a:normAutofit fontScale="90000"/>
          </a:bodyPr>
          <a:lstStyle/>
          <a:p>
            <a:pPr eaLnBrk="1" fontAlgn="auto" hangingPunct="1">
              <a:spcAft>
                <a:spcPts val="0"/>
              </a:spcAft>
              <a:defRPr/>
            </a:pPr>
            <a:r>
              <a:rPr lang="en-US" altLang="zh-CN" dirty="0"/>
              <a:t>CA</a:t>
            </a:r>
            <a:r>
              <a:rPr lang="zh-CN" altLang="en-US" dirty="0"/>
              <a:t>信任关系</a:t>
            </a:r>
          </a:p>
        </p:txBody>
      </p:sp>
      <p:sp>
        <p:nvSpPr>
          <p:cNvPr id="92162" name="Rectangle 1027"/>
          <p:cNvSpPr>
            <a:spLocks noGrp="1" noChangeArrowheads="1"/>
          </p:cNvSpPr>
          <p:nvPr>
            <p:ph idx="1"/>
          </p:nvPr>
        </p:nvSpPr>
        <p:spPr>
          <a:xfrm>
            <a:off x="395288" y="1199213"/>
            <a:ext cx="8458200" cy="5306518"/>
          </a:xfrm>
        </p:spPr>
        <p:txBody>
          <a:bodyPr>
            <a:normAutofit fontScale="92500" lnSpcReduction="10000"/>
          </a:bodyPr>
          <a:lstStyle/>
          <a:p>
            <a:pPr eaLnBrk="1" hangingPunct="1">
              <a:lnSpc>
                <a:spcPct val="120000"/>
              </a:lnSpc>
            </a:pPr>
            <a:r>
              <a:rPr kumimoji="0" lang="zh-CN" altLang="en-US" sz="2800" dirty="0">
                <a:latin typeface="等线" panose="02010600030101010101" pitchFamily="2" charset="-122"/>
                <a:ea typeface="等线" panose="02010600030101010101" pitchFamily="2" charset="-122"/>
              </a:rPr>
              <a:t>当一个安全个体看到另一个安全个体出示的证书时，他是否信任此证书？</a:t>
            </a:r>
          </a:p>
          <a:p>
            <a:pPr lvl="1" eaLnBrk="1" hangingPunct="1">
              <a:lnSpc>
                <a:spcPct val="120000"/>
              </a:lnSpc>
            </a:pPr>
            <a:r>
              <a:rPr kumimoji="0" lang="zh-CN" altLang="en-US" dirty="0">
                <a:latin typeface="等线" panose="02010600030101010101" pitchFamily="2" charset="-122"/>
                <a:ea typeface="等线" panose="02010600030101010101" pitchFamily="2" charset="-122"/>
              </a:rPr>
              <a:t>信任难以度量，总是与风险联系在一起</a:t>
            </a:r>
          </a:p>
          <a:p>
            <a:pPr eaLnBrk="1" hangingPunct="1">
              <a:lnSpc>
                <a:spcPct val="120000"/>
              </a:lnSpc>
            </a:pPr>
            <a:r>
              <a:rPr kumimoji="0" lang="zh-CN" altLang="en-US" sz="2800" dirty="0">
                <a:latin typeface="等线" panose="02010600030101010101" pitchFamily="2" charset="-122"/>
                <a:ea typeface="等线" panose="02010600030101010101" pitchFamily="2" charset="-122"/>
              </a:rPr>
              <a:t>可信</a:t>
            </a:r>
            <a:r>
              <a:rPr kumimoji="0" lang="en-US" altLang="zh-CN" sz="2800" dirty="0">
                <a:latin typeface="等线" panose="02010600030101010101" pitchFamily="2" charset="-122"/>
                <a:ea typeface="等线" panose="02010600030101010101" pitchFamily="2" charset="-122"/>
              </a:rPr>
              <a:t>CA</a:t>
            </a:r>
          </a:p>
          <a:p>
            <a:pPr lvl="1" eaLnBrk="1" hangingPunct="1">
              <a:lnSpc>
                <a:spcPct val="120000"/>
              </a:lnSpc>
            </a:pPr>
            <a:r>
              <a:rPr kumimoji="0" lang="zh-CN" altLang="en-US" dirty="0">
                <a:latin typeface="等线" panose="02010600030101010101" pitchFamily="2" charset="-122"/>
                <a:ea typeface="等线" panose="02010600030101010101" pitchFamily="2" charset="-122"/>
              </a:rPr>
              <a:t>如果一个个体假设</a:t>
            </a:r>
            <a:r>
              <a:rPr kumimoji="0" lang="en-US" altLang="zh-CN" dirty="0">
                <a:latin typeface="等线" panose="02010600030101010101" pitchFamily="2" charset="-122"/>
                <a:ea typeface="等线" panose="02010600030101010101" pitchFamily="2" charset="-122"/>
              </a:rPr>
              <a:t>CA</a:t>
            </a:r>
            <a:r>
              <a:rPr kumimoji="0" lang="zh-CN" altLang="en-US" dirty="0">
                <a:latin typeface="等线" panose="02010600030101010101" pitchFamily="2" charset="-122"/>
                <a:ea typeface="等线" panose="02010600030101010101" pitchFamily="2" charset="-122"/>
              </a:rPr>
              <a:t>能够建立并维持一个准确的“个体-公钥属性”之间的绑定，则他可以信任该</a:t>
            </a:r>
            <a:r>
              <a:rPr kumimoji="0" lang="en-US" altLang="zh-CN" dirty="0">
                <a:latin typeface="等线" panose="02010600030101010101" pitchFamily="2" charset="-122"/>
                <a:ea typeface="等线" panose="02010600030101010101" pitchFamily="2" charset="-122"/>
              </a:rPr>
              <a:t>CA，</a:t>
            </a:r>
            <a:r>
              <a:rPr kumimoji="0" lang="zh-CN" altLang="en-US" dirty="0">
                <a:latin typeface="等线" panose="02010600030101010101" pitchFamily="2" charset="-122"/>
                <a:ea typeface="等线" panose="02010600030101010101" pitchFamily="2" charset="-122"/>
              </a:rPr>
              <a:t>该</a:t>
            </a:r>
            <a:r>
              <a:rPr kumimoji="0" lang="en-US" altLang="zh-CN" dirty="0">
                <a:latin typeface="等线" panose="02010600030101010101" pitchFamily="2" charset="-122"/>
                <a:ea typeface="等线" panose="02010600030101010101" pitchFamily="2" charset="-122"/>
              </a:rPr>
              <a:t>CA</a:t>
            </a:r>
            <a:r>
              <a:rPr kumimoji="0" lang="zh-CN" altLang="en-US" dirty="0">
                <a:latin typeface="等线" panose="02010600030101010101" pitchFamily="2" charset="-122"/>
                <a:ea typeface="等线" panose="02010600030101010101" pitchFamily="2" charset="-122"/>
              </a:rPr>
              <a:t>为</a:t>
            </a:r>
            <a:r>
              <a:rPr kumimoji="0" lang="zh-CN" altLang="en-US" dirty="0">
                <a:solidFill>
                  <a:srgbClr val="F61302"/>
                </a:solidFill>
                <a:latin typeface="等线" panose="02010600030101010101" pitchFamily="2" charset="-122"/>
                <a:ea typeface="等线" panose="02010600030101010101" pitchFamily="2" charset="-122"/>
              </a:rPr>
              <a:t>可信</a:t>
            </a:r>
            <a:r>
              <a:rPr kumimoji="0" lang="en-US" altLang="zh-CN" dirty="0">
                <a:solidFill>
                  <a:srgbClr val="F61302"/>
                </a:solidFill>
                <a:latin typeface="等线" panose="02010600030101010101" pitchFamily="2" charset="-122"/>
                <a:ea typeface="等线" panose="02010600030101010101" pitchFamily="2" charset="-122"/>
              </a:rPr>
              <a:t>CA</a:t>
            </a:r>
          </a:p>
          <a:p>
            <a:pPr eaLnBrk="1" hangingPunct="1">
              <a:lnSpc>
                <a:spcPct val="120000"/>
              </a:lnSpc>
            </a:pPr>
            <a:r>
              <a:rPr kumimoji="0" lang="zh-CN" altLang="en-US" sz="2800" dirty="0">
                <a:latin typeface="等线" panose="02010600030101010101" pitchFamily="2" charset="-122"/>
                <a:ea typeface="等线" panose="02010600030101010101" pitchFamily="2" charset="-122"/>
              </a:rPr>
              <a:t>信任模型</a:t>
            </a:r>
          </a:p>
          <a:p>
            <a:pPr lvl="1" eaLnBrk="1" hangingPunct="1">
              <a:lnSpc>
                <a:spcPct val="120000"/>
              </a:lnSpc>
            </a:pPr>
            <a:r>
              <a:rPr kumimoji="0" lang="zh-CN" altLang="en-US" sz="2400" dirty="0">
                <a:latin typeface="等线" panose="02010600030101010101" pitchFamily="2" charset="-122"/>
                <a:ea typeface="等线" panose="02010600030101010101" pitchFamily="2" charset="-122"/>
              </a:rPr>
              <a:t>基于层次结构的信任模型</a:t>
            </a:r>
          </a:p>
          <a:p>
            <a:pPr lvl="1" eaLnBrk="1" hangingPunct="1">
              <a:lnSpc>
                <a:spcPct val="120000"/>
              </a:lnSpc>
            </a:pPr>
            <a:r>
              <a:rPr kumimoji="0" lang="zh-CN" altLang="en-US" sz="2400" dirty="0">
                <a:latin typeface="等线" panose="02010600030101010101" pitchFamily="2" charset="-122"/>
                <a:ea typeface="等线" panose="02010600030101010101" pitchFamily="2" charset="-122"/>
              </a:rPr>
              <a:t>交叉认证</a:t>
            </a:r>
          </a:p>
          <a:p>
            <a:pPr lvl="1" eaLnBrk="1" hangingPunct="1">
              <a:lnSpc>
                <a:spcPct val="120000"/>
              </a:lnSpc>
            </a:pPr>
            <a:r>
              <a:rPr kumimoji="0" lang="zh-CN" altLang="en-US" sz="2400" dirty="0">
                <a:latin typeface="等线" panose="02010600030101010101" pitchFamily="2" charset="-122"/>
                <a:ea typeface="等线" panose="02010600030101010101" pitchFamily="2" charset="-122"/>
              </a:rPr>
              <a:t>以用户为中心的信任模型</a:t>
            </a:r>
            <a:endParaRPr kumimoji="0" lang="en-US" altLang="zh-CN" sz="2400" dirty="0">
              <a:latin typeface="等线" panose="02010600030101010101" pitchFamily="2" charset="-122"/>
              <a:ea typeface="等线" panose="02010600030101010101" pitchFamily="2" charset="-122"/>
            </a:endParaRPr>
          </a:p>
          <a:p>
            <a:pPr lvl="1" eaLnBrk="1" hangingPunct="1">
              <a:lnSpc>
                <a:spcPct val="120000"/>
              </a:lnSpc>
            </a:pPr>
            <a:r>
              <a:rPr kumimoji="0" lang="zh-CN" altLang="en-US" sz="2400" dirty="0">
                <a:latin typeface="等线" panose="02010600030101010101" pitchFamily="2" charset="-122"/>
                <a:ea typeface="等线" panose="02010600030101010101" pitchFamily="2" charset="-122"/>
              </a:rPr>
              <a:t>浏览器信任列表认证模型</a:t>
            </a:r>
          </a:p>
        </p:txBody>
      </p:sp>
      <p:sp>
        <p:nvSpPr>
          <p:cNvPr id="2" name="Slide Number Placeholder 1"/>
          <p:cNvSpPr>
            <a:spLocks noGrp="1"/>
          </p:cNvSpPr>
          <p:nvPr>
            <p:ph type="sldNum" sz="quarter" idx="12"/>
          </p:nvPr>
        </p:nvSpPr>
        <p:spPr/>
        <p:txBody>
          <a:bodyPr/>
          <a:lstStyle/>
          <a:p>
            <a:fld id="{297DE729-F9B5-6B4A-8061-A00ED75EC337}" type="slidenum">
              <a:rPr lang="en-US" smtClean="0"/>
              <a:t>88</a:t>
            </a:fld>
            <a:endParaRPr lang="en-US"/>
          </a:p>
        </p:txBody>
      </p:sp>
    </p:spTree>
    <p:extLst>
      <p:ext uri="{BB962C8B-B14F-4D97-AF65-F5344CB8AC3E}">
        <p14:creationId xmlns:p14="http://schemas.microsoft.com/office/powerpoint/2010/main" val="861531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592137" y="317336"/>
            <a:ext cx="7772400" cy="649288"/>
          </a:xfrm>
        </p:spPr>
        <p:txBody>
          <a:bodyPr rtlCol="0">
            <a:normAutofit fontScale="90000"/>
          </a:bodyPr>
          <a:lstStyle/>
          <a:p>
            <a:pPr eaLnBrk="1" fontAlgn="auto" hangingPunct="1">
              <a:spcAft>
                <a:spcPts val="0"/>
              </a:spcAft>
              <a:defRPr/>
            </a:pPr>
            <a:r>
              <a:rPr lang="en-US" altLang="zh-CN" dirty="0"/>
              <a:t>CA</a:t>
            </a:r>
            <a:r>
              <a:rPr lang="zh-CN" altLang="en-US" dirty="0"/>
              <a:t>层次结构</a:t>
            </a:r>
          </a:p>
        </p:txBody>
      </p:sp>
      <p:sp>
        <p:nvSpPr>
          <p:cNvPr id="93186" name="Rectangle 3"/>
          <p:cNvSpPr>
            <a:spLocks noGrp="1" noChangeArrowheads="1"/>
          </p:cNvSpPr>
          <p:nvPr>
            <p:ph idx="1"/>
          </p:nvPr>
        </p:nvSpPr>
        <p:spPr>
          <a:xfrm>
            <a:off x="432906" y="1188243"/>
            <a:ext cx="8201988" cy="1373188"/>
          </a:xfrm>
        </p:spPr>
        <p:txBody>
          <a:bodyPr>
            <a:normAutofit fontScale="85000" lnSpcReduction="20000"/>
          </a:bodyPr>
          <a:lstStyle/>
          <a:p>
            <a:pPr eaLnBrk="1" hangingPunct="1">
              <a:lnSpc>
                <a:spcPct val="120000"/>
              </a:lnSpc>
            </a:pPr>
            <a:r>
              <a:rPr kumimoji="0" lang="zh-CN" altLang="en-US" sz="2800" dirty="0">
                <a:latin typeface="+mn-ea"/>
              </a:rPr>
              <a:t>对于一个运行</a:t>
            </a:r>
            <a:r>
              <a:rPr kumimoji="0" lang="en-US" altLang="zh-CN" sz="2800" dirty="0">
                <a:latin typeface="+mn-ea"/>
              </a:rPr>
              <a:t>CA</a:t>
            </a:r>
            <a:r>
              <a:rPr kumimoji="0" lang="zh-CN" altLang="en-US" sz="2800" dirty="0">
                <a:latin typeface="+mn-ea"/>
              </a:rPr>
              <a:t>的大型权威机构而言，签发证书的工作不能仅仅由一个</a:t>
            </a:r>
            <a:r>
              <a:rPr kumimoji="0" lang="en-US" altLang="zh-CN" sz="2800" dirty="0">
                <a:latin typeface="+mn-ea"/>
              </a:rPr>
              <a:t>CA</a:t>
            </a:r>
            <a:r>
              <a:rPr kumimoji="0" lang="zh-CN" altLang="en-US" sz="2800" dirty="0">
                <a:latin typeface="+mn-ea"/>
              </a:rPr>
              <a:t>来完成</a:t>
            </a:r>
          </a:p>
          <a:p>
            <a:pPr eaLnBrk="1" hangingPunct="1">
              <a:lnSpc>
                <a:spcPct val="120000"/>
              </a:lnSpc>
            </a:pPr>
            <a:r>
              <a:rPr kumimoji="0" lang="zh-CN" altLang="en-US" sz="2800" dirty="0">
                <a:latin typeface="+mn-ea"/>
              </a:rPr>
              <a:t>它可以建立一个</a:t>
            </a:r>
            <a:r>
              <a:rPr kumimoji="0" lang="en-US" altLang="zh-CN" sz="2800" dirty="0">
                <a:latin typeface="+mn-ea"/>
              </a:rPr>
              <a:t>CA</a:t>
            </a:r>
            <a:r>
              <a:rPr kumimoji="0" lang="zh-CN" altLang="en-US" sz="2800" dirty="0">
                <a:latin typeface="+mn-ea"/>
              </a:rPr>
              <a:t>层次结构</a:t>
            </a:r>
          </a:p>
        </p:txBody>
      </p:sp>
      <p:sp>
        <p:nvSpPr>
          <p:cNvPr id="93188"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E888AE50-3510-F440-A574-14C64D64B120}" type="slidenum">
              <a:rPr lang="zh-CN" altLang="en-US"/>
              <a:pPr/>
              <a:t>89</a:t>
            </a:fld>
            <a:endParaRPr lang="en-US" altLang="zh-CN"/>
          </a:p>
        </p:txBody>
      </p:sp>
      <p:grpSp>
        <p:nvGrpSpPr>
          <p:cNvPr id="93189" name="Group 4"/>
          <p:cNvGrpSpPr>
            <a:grpSpLocks/>
          </p:cNvGrpSpPr>
          <p:nvPr/>
        </p:nvGrpSpPr>
        <p:grpSpPr bwMode="auto">
          <a:xfrm>
            <a:off x="2057400" y="2514600"/>
            <a:ext cx="5562600" cy="3886200"/>
            <a:chOff x="1296" y="1584"/>
            <a:chExt cx="3504" cy="2448"/>
          </a:xfrm>
        </p:grpSpPr>
        <p:grpSp>
          <p:nvGrpSpPr>
            <p:cNvPr id="93190" name="Group 5"/>
            <p:cNvGrpSpPr>
              <a:grpSpLocks/>
            </p:cNvGrpSpPr>
            <p:nvPr/>
          </p:nvGrpSpPr>
          <p:grpSpPr bwMode="auto">
            <a:xfrm>
              <a:off x="1296" y="1584"/>
              <a:ext cx="2784" cy="2448"/>
              <a:chOff x="1296" y="1584"/>
              <a:chExt cx="2784" cy="2448"/>
            </a:xfrm>
          </p:grpSpPr>
          <p:sp>
            <p:nvSpPr>
              <p:cNvPr id="93192" name="Oval 6"/>
              <p:cNvSpPr>
                <a:spLocks noChangeArrowheads="1"/>
              </p:cNvSpPr>
              <p:nvPr/>
            </p:nvSpPr>
            <p:spPr bwMode="auto">
              <a:xfrm>
                <a:off x="2592" y="1680"/>
                <a:ext cx="288" cy="288"/>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193" name="Oval 7"/>
              <p:cNvSpPr>
                <a:spLocks noChangeArrowheads="1"/>
              </p:cNvSpPr>
              <p:nvPr/>
            </p:nvSpPr>
            <p:spPr bwMode="auto">
              <a:xfrm>
                <a:off x="1968" y="2304"/>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194" name="Oval 8"/>
              <p:cNvSpPr>
                <a:spLocks noChangeArrowheads="1"/>
              </p:cNvSpPr>
              <p:nvPr/>
            </p:nvSpPr>
            <p:spPr bwMode="auto">
              <a:xfrm>
                <a:off x="2736" y="2304"/>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195" name="Oval 9"/>
              <p:cNvSpPr>
                <a:spLocks noChangeArrowheads="1"/>
              </p:cNvSpPr>
              <p:nvPr/>
            </p:nvSpPr>
            <p:spPr bwMode="auto">
              <a:xfrm>
                <a:off x="3600" y="2352"/>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196" name="Line 10"/>
              <p:cNvSpPr>
                <a:spLocks noChangeShapeType="1"/>
              </p:cNvSpPr>
              <p:nvPr/>
            </p:nvSpPr>
            <p:spPr bwMode="auto">
              <a:xfrm flipH="1">
                <a:off x="2160" y="1920"/>
                <a:ext cx="48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7" name="Line 11"/>
              <p:cNvSpPr>
                <a:spLocks noChangeShapeType="1"/>
              </p:cNvSpPr>
              <p:nvPr/>
            </p:nvSpPr>
            <p:spPr bwMode="auto">
              <a:xfrm>
                <a:off x="2784" y="1968"/>
                <a:ext cx="9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8" name="Line 12"/>
              <p:cNvSpPr>
                <a:spLocks noChangeShapeType="1"/>
              </p:cNvSpPr>
              <p:nvPr/>
            </p:nvSpPr>
            <p:spPr bwMode="auto">
              <a:xfrm>
                <a:off x="2880" y="1872"/>
                <a:ext cx="81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9" name="Oval 13"/>
              <p:cNvSpPr>
                <a:spLocks noChangeArrowheads="1"/>
              </p:cNvSpPr>
              <p:nvPr/>
            </p:nvSpPr>
            <p:spPr bwMode="auto">
              <a:xfrm>
                <a:off x="1488" y="2928"/>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00" name="Line 14"/>
              <p:cNvSpPr>
                <a:spLocks noChangeShapeType="1"/>
              </p:cNvSpPr>
              <p:nvPr/>
            </p:nvSpPr>
            <p:spPr bwMode="auto">
              <a:xfrm flipH="1">
                <a:off x="1680" y="2544"/>
                <a:ext cx="336"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01" name="Oval 15"/>
              <p:cNvSpPr>
                <a:spLocks noChangeArrowheads="1"/>
              </p:cNvSpPr>
              <p:nvPr/>
            </p:nvSpPr>
            <p:spPr bwMode="auto">
              <a:xfrm>
                <a:off x="2064" y="2928"/>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02" name="Line 16"/>
              <p:cNvSpPr>
                <a:spLocks noChangeShapeType="1"/>
              </p:cNvSpPr>
              <p:nvPr/>
            </p:nvSpPr>
            <p:spPr bwMode="auto">
              <a:xfrm>
                <a:off x="2112" y="2544"/>
                <a:ext cx="96"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03" name="Oval 17"/>
              <p:cNvSpPr>
                <a:spLocks noChangeArrowheads="1"/>
              </p:cNvSpPr>
              <p:nvPr/>
            </p:nvSpPr>
            <p:spPr bwMode="auto">
              <a:xfrm>
                <a:off x="2544" y="2928"/>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04" name="Line 18"/>
              <p:cNvSpPr>
                <a:spLocks noChangeShapeType="1"/>
              </p:cNvSpPr>
              <p:nvPr/>
            </p:nvSpPr>
            <p:spPr bwMode="auto">
              <a:xfrm>
                <a:off x="2928" y="2544"/>
                <a:ext cx="14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05" name="Oval 19"/>
              <p:cNvSpPr>
                <a:spLocks noChangeArrowheads="1"/>
              </p:cNvSpPr>
              <p:nvPr/>
            </p:nvSpPr>
            <p:spPr bwMode="auto">
              <a:xfrm>
                <a:off x="2976" y="2928"/>
                <a:ext cx="288" cy="240"/>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06" name="Line 20"/>
              <p:cNvSpPr>
                <a:spLocks noChangeShapeType="1"/>
              </p:cNvSpPr>
              <p:nvPr/>
            </p:nvSpPr>
            <p:spPr bwMode="auto">
              <a:xfrm flipH="1">
                <a:off x="2688" y="2544"/>
                <a:ext cx="14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07" name="Line 21"/>
              <p:cNvSpPr>
                <a:spLocks noChangeShapeType="1"/>
              </p:cNvSpPr>
              <p:nvPr/>
            </p:nvSpPr>
            <p:spPr bwMode="auto">
              <a:xfrm>
                <a:off x="3744" y="2592"/>
                <a:ext cx="14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08" name="Line 22"/>
              <p:cNvSpPr>
                <a:spLocks noChangeShapeType="1"/>
              </p:cNvSpPr>
              <p:nvPr/>
            </p:nvSpPr>
            <p:spPr bwMode="auto">
              <a:xfrm flipH="1">
                <a:off x="1488" y="3168"/>
                <a:ext cx="9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93209" name="Group 23"/>
              <p:cNvGrpSpPr>
                <a:grpSpLocks/>
              </p:cNvGrpSpPr>
              <p:nvPr/>
            </p:nvGrpSpPr>
            <p:grpSpPr bwMode="auto">
              <a:xfrm>
                <a:off x="1296" y="3504"/>
                <a:ext cx="336" cy="528"/>
                <a:chOff x="1536" y="1488"/>
                <a:chExt cx="576" cy="960"/>
              </a:xfrm>
            </p:grpSpPr>
            <p:sp>
              <p:nvSpPr>
                <p:cNvPr id="93229" name="Oval 24"/>
                <p:cNvSpPr>
                  <a:spLocks noChangeArrowheads="1"/>
                </p:cNvSpPr>
                <p:nvPr/>
              </p:nvSpPr>
              <p:spPr bwMode="auto">
                <a:xfrm>
                  <a:off x="1680" y="1488"/>
                  <a:ext cx="288"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30" name="Freeform 25"/>
                <p:cNvSpPr>
                  <a:spLocks/>
                </p:cNvSpPr>
                <p:nvPr/>
              </p:nvSpPr>
              <p:spPr bwMode="auto">
                <a:xfrm>
                  <a:off x="1536" y="1775"/>
                  <a:ext cx="456" cy="673"/>
                </a:xfrm>
                <a:custGeom>
                  <a:avLst/>
                  <a:gdLst>
                    <a:gd name="T0" fmla="*/ 274 w 600"/>
                    <a:gd name="T1" fmla="*/ 0 h 848"/>
                    <a:gd name="T2" fmla="*/ 128 w 600"/>
                    <a:gd name="T3" fmla="*/ 305 h 848"/>
                    <a:gd name="T4" fmla="*/ 383 w 600"/>
                    <a:gd name="T5" fmla="*/ 76 h 848"/>
                    <a:gd name="T6" fmla="*/ 18 w 600"/>
                    <a:gd name="T7" fmla="*/ 610 h 848"/>
                    <a:gd name="T8" fmla="*/ 274 w 600"/>
                    <a:gd name="T9" fmla="*/ 229 h 848"/>
                    <a:gd name="T10" fmla="*/ 383 w 600"/>
                    <a:gd name="T11" fmla="*/ 610 h 848"/>
                    <a:gd name="T12" fmla="*/ 456 w 600"/>
                    <a:gd name="T13" fmla="*/ 610 h 8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0" h="848">
                      <a:moveTo>
                        <a:pt x="360" y="0"/>
                      </a:moveTo>
                      <a:cubicBezTo>
                        <a:pt x="252" y="184"/>
                        <a:pt x="144" y="368"/>
                        <a:pt x="168" y="384"/>
                      </a:cubicBezTo>
                      <a:cubicBezTo>
                        <a:pt x="192" y="400"/>
                        <a:pt x="528" y="32"/>
                        <a:pt x="504" y="96"/>
                      </a:cubicBezTo>
                      <a:cubicBezTo>
                        <a:pt x="480" y="160"/>
                        <a:pt x="48" y="736"/>
                        <a:pt x="24" y="768"/>
                      </a:cubicBezTo>
                      <a:cubicBezTo>
                        <a:pt x="0" y="800"/>
                        <a:pt x="280" y="288"/>
                        <a:pt x="360" y="288"/>
                      </a:cubicBezTo>
                      <a:cubicBezTo>
                        <a:pt x="440" y="288"/>
                        <a:pt x="464" y="688"/>
                        <a:pt x="504" y="768"/>
                      </a:cubicBezTo>
                      <a:cubicBezTo>
                        <a:pt x="544" y="848"/>
                        <a:pt x="572" y="808"/>
                        <a:pt x="600" y="768"/>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31" name="Rectangle 26"/>
                <p:cNvSpPr>
                  <a:spLocks noChangeArrowheads="1"/>
                </p:cNvSpPr>
                <p:nvPr/>
              </p:nvSpPr>
              <p:spPr bwMode="auto">
                <a:xfrm>
                  <a:off x="1920" y="1728"/>
                  <a:ext cx="19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2400">
                    <a:latin typeface="Times New Roman" charset="0"/>
                  </a:endParaRPr>
                </a:p>
              </p:txBody>
            </p:sp>
          </p:grpSp>
          <p:grpSp>
            <p:nvGrpSpPr>
              <p:cNvPr id="93210" name="Group 27"/>
              <p:cNvGrpSpPr>
                <a:grpSpLocks/>
              </p:cNvGrpSpPr>
              <p:nvPr/>
            </p:nvGrpSpPr>
            <p:grpSpPr bwMode="auto">
              <a:xfrm>
                <a:off x="2112" y="3504"/>
                <a:ext cx="336" cy="528"/>
                <a:chOff x="1536" y="1488"/>
                <a:chExt cx="576" cy="960"/>
              </a:xfrm>
            </p:grpSpPr>
            <p:sp>
              <p:nvSpPr>
                <p:cNvPr id="93226" name="Oval 28"/>
                <p:cNvSpPr>
                  <a:spLocks noChangeArrowheads="1"/>
                </p:cNvSpPr>
                <p:nvPr/>
              </p:nvSpPr>
              <p:spPr bwMode="auto">
                <a:xfrm>
                  <a:off x="1680" y="1488"/>
                  <a:ext cx="288"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27" name="Freeform 29"/>
                <p:cNvSpPr>
                  <a:spLocks/>
                </p:cNvSpPr>
                <p:nvPr/>
              </p:nvSpPr>
              <p:spPr bwMode="auto">
                <a:xfrm>
                  <a:off x="1536" y="1775"/>
                  <a:ext cx="456" cy="673"/>
                </a:xfrm>
                <a:custGeom>
                  <a:avLst/>
                  <a:gdLst>
                    <a:gd name="T0" fmla="*/ 274 w 600"/>
                    <a:gd name="T1" fmla="*/ 0 h 848"/>
                    <a:gd name="T2" fmla="*/ 128 w 600"/>
                    <a:gd name="T3" fmla="*/ 305 h 848"/>
                    <a:gd name="T4" fmla="*/ 383 w 600"/>
                    <a:gd name="T5" fmla="*/ 76 h 848"/>
                    <a:gd name="T6" fmla="*/ 18 w 600"/>
                    <a:gd name="T7" fmla="*/ 610 h 848"/>
                    <a:gd name="T8" fmla="*/ 274 w 600"/>
                    <a:gd name="T9" fmla="*/ 229 h 848"/>
                    <a:gd name="T10" fmla="*/ 383 w 600"/>
                    <a:gd name="T11" fmla="*/ 610 h 848"/>
                    <a:gd name="T12" fmla="*/ 456 w 600"/>
                    <a:gd name="T13" fmla="*/ 610 h 8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0" h="848">
                      <a:moveTo>
                        <a:pt x="360" y="0"/>
                      </a:moveTo>
                      <a:cubicBezTo>
                        <a:pt x="252" y="184"/>
                        <a:pt x="144" y="368"/>
                        <a:pt x="168" y="384"/>
                      </a:cubicBezTo>
                      <a:cubicBezTo>
                        <a:pt x="192" y="400"/>
                        <a:pt x="528" y="32"/>
                        <a:pt x="504" y="96"/>
                      </a:cubicBezTo>
                      <a:cubicBezTo>
                        <a:pt x="480" y="160"/>
                        <a:pt x="48" y="736"/>
                        <a:pt x="24" y="768"/>
                      </a:cubicBezTo>
                      <a:cubicBezTo>
                        <a:pt x="0" y="800"/>
                        <a:pt x="280" y="288"/>
                        <a:pt x="360" y="288"/>
                      </a:cubicBezTo>
                      <a:cubicBezTo>
                        <a:pt x="440" y="288"/>
                        <a:pt x="464" y="688"/>
                        <a:pt x="504" y="768"/>
                      </a:cubicBezTo>
                      <a:cubicBezTo>
                        <a:pt x="544" y="848"/>
                        <a:pt x="572" y="808"/>
                        <a:pt x="600" y="768"/>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28" name="Rectangle 30"/>
                <p:cNvSpPr>
                  <a:spLocks noChangeArrowheads="1"/>
                </p:cNvSpPr>
                <p:nvPr/>
              </p:nvSpPr>
              <p:spPr bwMode="auto">
                <a:xfrm>
                  <a:off x="1920" y="1728"/>
                  <a:ext cx="19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2400">
                    <a:latin typeface="Times New Roman" charset="0"/>
                  </a:endParaRPr>
                </a:p>
              </p:txBody>
            </p:sp>
          </p:grpSp>
          <p:sp>
            <p:nvSpPr>
              <p:cNvPr id="93211" name="Line 31"/>
              <p:cNvSpPr>
                <a:spLocks noChangeShapeType="1"/>
              </p:cNvSpPr>
              <p:nvPr/>
            </p:nvSpPr>
            <p:spPr bwMode="auto">
              <a:xfrm>
                <a:off x="2208" y="3168"/>
                <a:ext cx="4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212" name="Line 32"/>
              <p:cNvSpPr>
                <a:spLocks noChangeShapeType="1"/>
              </p:cNvSpPr>
              <p:nvPr/>
            </p:nvSpPr>
            <p:spPr bwMode="auto">
              <a:xfrm>
                <a:off x="1680" y="3168"/>
                <a:ext cx="144"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93213" name="Group 33"/>
              <p:cNvGrpSpPr>
                <a:grpSpLocks/>
              </p:cNvGrpSpPr>
              <p:nvPr/>
            </p:nvGrpSpPr>
            <p:grpSpPr bwMode="auto">
              <a:xfrm>
                <a:off x="1632" y="3600"/>
                <a:ext cx="384" cy="336"/>
                <a:chOff x="2544" y="3408"/>
                <a:chExt cx="384" cy="336"/>
              </a:xfrm>
            </p:grpSpPr>
            <p:sp>
              <p:nvSpPr>
                <p:cNvPr id="93224" name="AutoShape 34"/>
                <p:cNvSpPr>
                  <a:spLocks noChangeArrowheads="1"/>
                </p:cNvSpPr>
                <p:nvPr/>
              </p:nvSpPr>
              <p:spPr bwMode="auto">
                <a:xfrm>
                  <a:off x="2592" y="3408"/>
                  <a:ext cx="288" cy="240"/>
                </a:xfrm>
                <a:prstGeom prst="bevel">
                  <a:avLst>
                    <a:gd name="adj" fmla="val 125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25" name="AutoShape 35"/>
                <p:cNvSpPr>
                  <a:spLocks noChangeArrowheads="1"/>
                </p:cNvSpPr>
                <p:nvPr/>
              </p:nvSpPr>
              <p:spPr bwMode="auto">
                <a:xfrm rot="10800000">
                  <a:off x="2544" y="3648"/>
                  <a:ext cx="384" cy="96"/>
                </a:xfrm>
                <a:custGeom>
                  <a:avLst/>
                  <a:gdLst>
                    <a:gd name="T0" fmla="*/ 336 w 21600"/>
                    <a:gd name="T1" fmla="*/ 48 h 21600"/>
                    <a:gd name="T2" fmla="*/ 192 w 21600"/>
                    <a:gd name="T3" fmla="*/ 96 h 21600"/>
                    <a:gd name="T4" fmla="*/ 48 w 21600"/>
                    <a:gd name="T5" fmla="*/ 48 h 21600"/>
                    <a:gd name="T6" fmla="*/ 192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93214" name="Line 36"/>
              <p:cNvSpPr>
                <a:spLocks noChangeShapeType="1"/>
              </p:cNvSpPr>
              <p:nvPr/>
            </p:nvSpPr>
            <p:spPr bwMode="auto">
              <a:xfrm>
                <a:off x="2688" y="3168"/>
                <a:ext cx="14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93215" name="Group 37"/>
              <p:cNvGrpSpPr>
                <a:grpSpLocks/>
              </p:cNvGrpSpPr>
              <p:nvPr/>
            </p:nvGrpSpPr>
            <p:grpSpPr bwMode="auto">
              <a:xfrm>
                <a:off x="2688" y="3504"/>
                <a:ext cx="336" cy="528"/>
                <a:chOff x="1536" y="1488"/>
                <a:chExt cx="576" cy="960"/>
              </a:xfrm>
            </p:grpSpPr>
            <p:sp>
              <p:nvSpPr>
                <p:cNvPr id="93221" name="Oval 38"/>
                <p:cNvSpPr>
                  <a:spLocks noChangeArrowheads="1"/>
                </p:cNvSpPr>
                <p:nvPr/>
              </p:nvSpPr>
              <p:spPr bwMode="auto">
                <a:xfrm>
                  <a:off x="1680" y="1488"/>
                  <a:ext cx="288"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22" name="Freeform 39"/>
                <p:cNvSpPr>
                  <a:spLocks/>
                </p:cNvSpPr>
                <p:nvPr/>
              </p:nvSpPr>
              <p:spPr bwMode="auto">
                <a:xfrm>
                  <a:off x="1536" y="1775"/>
                  <a:ext cx="456" cy="673"/>
                </a:xfrm>
                <a:custGeom>
                  <a:avLst/>
                  <a:gdLst>
                    <a:gd name="T0" fmla="*/ 274 w 600"/>
                    <a:gd name="T1" fmla="*/ 0 h 848"/>
                    <a:gd name="T2" fmla="*/ 128 w 600"/>
                    <a:gd name="T3" fmla="*/ 305 h 848"/>
                    <a:gd name="T4" fmla="*/ 383 w 600"/>
                    <a:gd name="T5" fmla="*/ 76 h 848"/>
                    <a:gd name="T6" fmla="*/ 18 w 600"/>
                    <a:gd name="T7" fmla="*/ 610 h 848"/>
                    <a:gd name="T8" fmla="*/ 274 w 600"/>
                    <a:gd name="T9" fmla="*/ 229 h 848"/>
                    <a:gd name="T10" fmla="*/ 383 w 600"/>
                    <a:gd name="T11" fmla="*/ 610 h 848"/>
                    <a:gd name="T12" fmla="*/ 456 w 600"/>
                    <a:gd name="T13" fmla="*/ 610 h 8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0" h="848">
                      <a:moveTo>
                        <a:pt x="360" y="0"/>
                      </a:moveTo>
                      <a:cubicBezTo>
                        <a:pt x="252" y="184"/>
                        <a:pt x="144" y="368"/>
                        <a:pt x="168" y="384"/>
                      </a:cubicBezTo>
                      <a:cubicBezTo>
                        <a:pt x="192" y="400"/>
                        <a:pt x="528" y="32"/>
                        <a:pt x="504" y="96"/>
                      </a:cubicBezTo>
                      <a:cubicBezTo>
                        <a:pt x="480" y="160"/>
                        <a:pt x="48" y="736"/>
                        <a:pt x="24" y="768"/>
                      </a:cubicBezTo>
                      <a:cubicBezTo>
                        <a:pt x="0" y="800"/>
                        <a:pt x="280" y="288"/>
                        <a:pt x="360" y="288"/>
                      </a:cubicBezTo>
                      <a:cubicBezTo>
                        <a:pt x="440" y="288"/>
                        <a:pt x="464" y="688"/>
                        <a:pt x="504" y="768"/>
                      </a:cubicBezTo>
                      <a:cubicBezTo>
                        <a:pt x="544" y="848"/>
                        <a:pt x="572" y="808"/>
                        <a:pt x="600" y="768"/>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23" name="Rectangle 40"/>
                <p:cNvSpPr>
                  <a:spLocks noChangeArrowheads="1"/>
                </p:cNvSpPr>
                <p:nvPr/>
              </p:nvSpPr>
              <p:spPr bwMode="auto">
                <a:xfrm>
                  <a:off x="1920" y="1728"/>
                  <a:ext cx="19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2400">
                    <a:latin typeface="Times New Roman" charset="0"/>
                  </a:endParaRPr>
                </a:p>
              </p:txBody>
            </p:sp>
          </p:grpSp>
          <p:grpSp>
            <p:nvGrpSpPr>
              <p:cNvPr id="93216" name="Group 41"/>
              <p:cNvGrpSpPr>
                <a:grpSpLocks/>
              </p:cNvGrpSpPr>
              <p:nvPr/>
            </p:nvGrpSpPr>
            <p:grpSpPr bwMode="auto">
              <a:xfrm>
                <a:off x="3744" y="2976"/>
                <a:ext cx="336" cy="528"/>
                <a:chOff x="1536" y="1488"/>
                <a:chExt cx="576" cy="960"/>
              </a:xfrm>
            </p:grpSpPr>
            <p:sp>
              <p:nvSpPr>
                <p:cNvPr id="93218" name="Oval 42"/>
                <p:cNvSpPr>
                  <a:spLocks noChangeArrowheads="1"/>
                </p:cNvSpPr>
                <p:nvPr/>
              </p:nvSpPr>
              <p:spPr bwMode="auto">
                <a:xfrm>
                  <a:off x="1680" y="1488"/>
                  <a:ext cx="288" cy="28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93219" name="Freeform 43"/>
                <p:cNvSpPr>
                  <a:spLocks/>
                </p:cNvSpPr>
                <p:nvPr/>
              </p:nvSpPr>
              <p:spPr bwMode="auto">
                <a:xfrm>
                  <a:off x="1536" y="1775"/>
                  <a:ext cx="456" cy="673"/>
                </a:xfrm>
                <a:custGeom>
                  <a:avLst/>
                  <a:gdLst>
                    <a:gd name="T0" fmla="*/ 274 w 600"/>
                    <a:gd name="T1" fmla="*/ 0 h 848"/>
                    <a:gd name="T2" fmla="*/ 128 w 600"/>
                    <a:gd name="T3" fmla="*/ 305 h 848"/>
                    <a:gd name="T4" fmla="*/ 383 w 600"/>
                    <a:gd name="T5" fmla="*/ 76 h 848"/>
                    <a:gd name="T6" fmla="*/ 18 w 600"/>
                    <a:gd name="T7" fmla="*/ 610 h 848"/>
                    <a:gd name="T8" fmla="*/ 274 w 600"/>
                    <a:gd name="T9" fmla="*/ 229 h 848"/>
                    <a:gd name="T10" fmla="*/ 383 w 600"/>
                    <a:gd name="T11" fmla="*/ 610 h 848"/>
                    <a:gd name="T12" fmla="*/ 456 w 600"/>
                    <a:gd name="T13" fmla="*/ 610 h 8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0" h="848">
                      <a:moveTo>
                        <a:pt x="360" y="0"/>
                      </a:moveTo>
                      <a:cubicBezTo>
                        <a:pt x="252" y="184"/>
                        <a:pt x="144" y="368"/>
                        <a:pt x="168" y="384"/>
                      </a:cubicBezTo>
                      <a:cubicBezTo>
                        <a:pt x="192" y="400"/>
                        <a:pt x="528" y="32"/>
                        <a:pt x="504" y="96"/>
                      </a:cubicBezTo>
                      <a:cubicBezTo>
                        <a:pt x="480" y="160"/>
                        <a:pt x="48" y="736"/>
                        <a:pt x="24" y="768"/>
                      </a:cubicBezTo>
                      <a:cubicBezTo>
                        <a:pt x="0" y="800"/>
                        <a:pt x="280" y="288"/>
                        <a:pt x="360" y="288"/>
                      </a:cubicBezTo>
                      <a:cubicBezTo>
                        <a:pt x="440" y="288"/>
                        <a:pt x="464" y="688"/>
                        <a:pt x="504" y="768"/>
                      </a:cubicBezTo>
                      <a:cubicBezTo>
                        <a:pt x="544" y="848"/>
                        <a:pt x="572" y="808"/>
                        <a:pt x="600" y="768"/>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220" name="Rectangle 44"/>
                <p:cNvSpPr>
                  <a:spLocks noChangeArrowheads="1"/>
                </p:cNvSpPr>
                <p:nvPr/>
              </p:nvSpPr>
              <p:spPr bwMode="auto">
                <a:xfrm>
                  <a:off x="1920" y="1728"/>
                  <a:ext cx="19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2400">
                    <a:latin typeface="Times New Roman" charset="0"/>
                  </a:endParaRPr>
                </a:p>
              </p:txBody>
            </p:sp>
          </p:grpSp>
          <p:sp>
            <p:nvSpPr>
              <p:cNvPr id="93217" name="Text Box 45"/>
              <p:cNvSpPr txBox="1">
                <a:spLocks noChangeArrowheads="1"/>
              </p:cNvSpPr>
              <p:nvPr/>
            </p:nvSpPr>
            <p:spPr bwMode="auto">
              <a:xfrm>
                <a:off x="2832" y="1584"/>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400">
                    <a:latin typeface="Times New Roman" charset="0"/>
                  </a:rPr>
                  <a:t>根</a:t>
                </a:r>
                <a:r>
                  <a:rPr lang="en-US" altLang="zh-CN" sz="2400">
                    <a:latin typeface="Times New Roman" charset="0"/>
                  </a:rPr>
                  <a:t>CA</a:t>
                </a:r>
              </a:p>
            </p:txBody>
          </p:sp>
        </p:grpSp>
        <p:sp>
          <p:nvSpPr>
            <p:cNvPr id="93191" name="Text Box 46"/>
            <p:cNvSpPr txBox="1">
              <a:spLocks noChangeArrowheads="1"/>
            </p:cNvSpPr>
            <p:nvPr/>
          </p:nvSpPr>
          <p:spPr bwMode="auto">
            <a:xfrm>
              <a:off x="3840" y="2304"/>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400">
                  <a:latin typeface="Times New Roman" charset="0"/>
                </a:rPr>
                <a:t>中间</a:t>
              </a:r>
              <a:r>
                <a:rPr lang="en-US" altLang="zh-CN" sz="2400">
                  <a:latin typeface="Times New Roman" charset="0"/>
                </a:rPr>
                <a:t>CA</a:t>
              </a:r>
            </a:p>
          </p:txBody>
        </p:sp>
      </p:grpSp>
    </p:spTree>
    <p:extLst>
      <p:ext uri="{BB962C8B-B14F-4D97-AF65-F5344CB8AC3E}">
        <p14:creationId xmlns:p14="http://schemas.microsoft.com/office/powerpoint/2010/main" val="1431542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1557338"/>
            <a:ext cx="8647113"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3"/>
          <p:cNvSpPr txBox="1">
            <a:spLocks noChangeArrowheads="1"/>
          </p:cNvSpPr>
          <p:nvPr/>
        </p:nvSpPr>
        <p:spPr bwMode="auto">
          <a:xfrm>
            <a:off x="935038" y="693738"/>
            <a:ext cx="7416800" cy="4318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lIns="91440" tIns="45720" rIns="91440" bIns="45720" rtlCol="0" anchor="ctr">
            <a:noAutofit/>
          </a:bodyPr>
          <a:lstStyle>
            <a:lvl1pPr>
              <a:lnSpc>
                <a:spcPct val="90000"/>
              </a:lnSpc>
              <a:spcBef>
                <a:spcPct val="0"/>
              </a:spcBef>
              <a:buNone/>
              <a:defRPr sz="4000">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黑体" pitchFamily="2" charset="-122"/>
              </a:defRPr>
            </a:lvl2pPr>
            <a:lvl3pPr algn="ctr" rtl="0" eaLnBrk="0" fontAlgn="base" hangingPunct="0">
              <a:spcBef>
                <a:spcPct val="0"/>
              </a:spcBef>
              <a:spcAft>
                <a:spcPct val="0"/>
              </a:spcAft>
              <a:defRPr sz="3200" b="1">
                <a:solidFill>
                  <a:schemeClr val="bg1"/>
                </a:solidFill>
                <a:latin typeface="Verdana" pitchFamily="34" charset="0"/>
                <a:ea typeface="黑体" pitchFamily="2" charset="-122"/>
              </a:defRPr>
            </a:lvl3pPr>
            <a:lvl4pPr algn="ctr" rtl="0" eaLnBrk="0" fontAlgn="base" hangingPunct="0">
              <a:spcBef>
                <a:spcPct val="0"/>
              </a:spcBef>
              <a:spcAft>
                <a:spcPct val="0"/>
              </a:spcAft>
              <a:defRPr sz="3200" b="1">
                <a:solidFill>
                  <a:schemeClr val="bg1"/>
                </a:solidFill>
                <a:latin typeface="Verdana" pitchFamily="34" charset="0"/>
                <a:ea typeface="黑体" pitchFamily="2" charset="-122"/>
              </a:defRPr>
            </a:lvl4pPr>
            <a:lvl5pPr algn="ctr" rtl="0" eaLnBrk="0" fontAlgn="base" hangingPunct="0">
              <a:spcBef>
                <a:spcPct val="0"/>
              </a:spcBef>
              <a:spcAft>
                <a:spcPct val="0"/>
              </a:spcAft>
              <a:defRPr sz="3200" b="1">
                <a:solidFill>
                  <a:schemeClr val="bg1"/>
                </a:solidFill>
                <a:latin typeface="Verdana" pitchFamily="34" charset="0"/>
                <a:ea typeface="黑体" pitchFamily="2" charset="-122"/>
              </a:defRPr>
            </a:lvl5pPr>
            <a:lvl6pPr marL="457200" algn="ctr" rtl="0" eaLnBrk="0" fontAlgn="base" hangingPunct="0">
              <a:spcBef>
                <a:spcPct val="0"/>
              </a:spcBef>
              <a:spcAft>
                <a:spcPct val="0"/>
              </a:spcAft>
              <a:defRPr sz="3200" b="1">
                <a:solidFill>
                  <a:schemeClr val="bg1"/>
                </a:solidFill>
                <a:latin typeface="Verdana" pitchFamily="34" charset="0"/>
                <a:ea typeface="黑体" pitchFamily="2" charset="-122"/>
              </a:defRPr>
            </a:lvl6pPr>
            <a:lvl7pPr marL="914400" algn="ctr" rtl="0" eaLnBrk="0" fontAlgn="base" hangingPunct="0">
              <a:spcBef>
                <a:spcPct val="0"/>
              </a:spcBef>
              <a:spcAft>
                <a:spcPct val="0"/>
              </a:spcAft>
              <a:defRPr sz="3200" b="1">
                <a:solidFill>
                  <a:schemeClr val="bg1"/>
                </a:solidFill>
                <a:latin typeface="Verdana" pitchFamily="34" charset="0"/>
                <a:ea typeface="黑体" pitchFamily="2" charset="-122"/>
              </a:defRPr>
            </a:lvl7pPr>
            <a:lvl8pPr marL="1371600" algn="ctr" rtl="0" eaLnBrk="0" fontAlgn="base" hangingPunct="0">
              <a:spcBef>
                <a:spcPct val="0"/>
              </a:spcBef>
              <a:spcAft>
                <a:spcPct val="0"/>
              </a:spcAft>
              <a:defRPr sz="3200" b="1">
                <a:solidFill>
                  <a:schemeClr val="bg1"/>
                </a:solidFill>
                <a:latin typeface="Verdana" pitchFamily="34" charset="0"/>
                <a:ea typeface="黑体" pitchFamily="2" charset="-122"/>
              </a:defRPr>
            </a:lvl8pPr>
            <a:lvl9pPr marL="1828800" algn="ctr" rtl="0" eaLnBrk="0" fontAlgn="base" hangingPunct="0">
              <a:spcBef>
                <a:spcPct val="0"/>
              </a:spcBef>
              <a:spcAft>
                <a:spcPct val="0"/>
              </a:spcAft>
              <a:defRPr sz="3200" b="1">
                <a:solidFill>
                  <a:schemeClr val="bg1"/>
                </a:solidFill>
                <a:latin typeface="Verdana" pitchFamily="34" charset="0"/>
                <a:ea typeface="黑体" pitchFamily="2" charset="-122"/>
              </a:defRPr>
            </a:lvl9pPr>
          </a:lstStyle>
          <a:p>
            <a:r>
              <a:rPr lang="zh-CN" altLang="en-US" dirty="0"/>
              <a:t>口令认证</a:t>
            </a:r>
          </a:p>
        </p:txBody>
      </p:sp>
      <p:sp>
        <p:nvSpPr>
          <p:cNvPr id="55299" name="TextBox 3"/>
          <p:cNvSpPr txBox="1">
            <a:spLocks noChangeArrowheads="1"/>
          </p:cNvSpPr>
          <p:nvPr/>
        </p:nvSpPr>
        <p:spPr bwMode="auto">
          <a:xfrm>
            <a:off x="2898775" y="5661025"/>
            <a:ext cx="35290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lgn="ctr">
              <a:spcBef>
                <a:spcPct val="50000"/>
              </a:spcBef>
              <a:buClrTx/>
              <a:buFont typeface="Wingdings" charset="2"/>
              <a:buNone/>
            </a:pPr>
            <a:r>
              <a:rPr lang="zh-CN" altLang="en-US" sz="3000" b="0" dirty="0">
                <a:solidFill>
                  <a:srgbClr val="FE0C34"/>
                </a:solidFill>
                <a:latin typeface="Times New Roman" charset="0"/>
              </a:rPr>
              <a:t>为什么需要</a:t>
            </a:r>
            <a:r>
              <a:rPr lang="en-US" altLang="zh-CN" sz="3000" b="0" dirty="0">
                <a:solidFill>
                  <a:srgbClr val="FE0C34"/>
                </a:solidFill>
                <a:latin typeface="Times New Roman" charset="0"/>
              </a:rPr>
              <a:t>Salt</a:t>
            </a:r>
            <a:r>
              <a:rPr lang="zh-CN" altLang="en-US" sz="3000" b="0" dirty="0">
                <a:solidFill>
                  <a:srgbClr val="FE0C34"/>
                </a:solidFill>
                <a:latin typeface="Times New Roman" charset="0"/>
              </a:rPr>
              <a:t>？</a:t>
            </a:r>
            <a:endParaRPr lang="en-US" altLang="x-none" sz="3000" b="0" dirty="0">
              <a:solidFill>
                <a:srgbClr val="FE0C34"/>
              </a:solidFill>
              <a:latin typeface="Times New Roman" charset="0"/>
            </a:endParaRPr>
          </a:p>
        </p:txBody>
      </p:sp>
      <p:sp>
        <p:nvSpPr>
          <p:cNvPr id="55300" name="TextBox 1"/>
          <p:cNvSpPr txBox="1">
            <a:spLocks noChangeArrowheads="1"/>
          </p:cNvSpPr>
          <p:nvPr/>
        </p:nvSpPr>
        <p:spPr bwMode="auto">
          <a:xfrm>
            <a:off x="2936875" y="263525"/>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charset="2"/>
              <a:buChar char="§"/>
              <a:defRPr sz="3200" b="1">
                <a:solidFill>
                  <a:schemeClr val="tx2"/>
                </a:solidFill>
                <a:latin typeface="Calibri" charset="0"/>
              </a:defRPr>
            </a:lvl1pPr>
            <a:lvl2pPr marL="742950" indent="-285750">
              <a:spcBef>
                <a:spcPct val="20000"/>
              </a:spcBef>
              <a:buClr>
                <a:schemeClr val="tx2"/>
              </a:buClr>
              <a:buFont typeface="Arial" charset="0"/>
              <a:buChar char="–"/>
              <a:defRPr sz="2800" b="1">
                <a:solidFill>
                  <a:schemeClr val="tx2"/>
                </a:solidFill>
                <a:latin typeface="Calibri" charset="0"/>
              </a:defRPr>
            </a:lvl2pPr>
            <a:lvl3pPr marL="1143000" indent="-228600">
              <a:spcBef>
                <a:spcPct val="20000"/>
              </a:spcBef>
              <a:buClr>
                <a:schemeClr val="tx1"/>
              </a:buClr>
              <a:buFont typeface="Wingdings" charset="2"/>
              <a:buChar char="§"/>
              <a:defRPr sz="2800" b="1">
                <a:solidFill>
                  <a:schemeClr val="tx2"/>
                </a:solidFill>
                <a:latin typeface="Calibri" charset="0"/>
              </a:defRPr>
            </a:lvl3pPr>
            <a:lvl4pPr marL="1600200" indent="-228600">
              <a:spcBef>
                <a:spcPct val="20000"/>
              </a:spcBef>
              <a:buClr>
                <a:schemeClr val="tx2"/>
              </a:buClr>
              <a:buFont typeface="Arial" charset="0"/>
              <a:buChar char="–"/>
              <a:defRPr sz="2800" b="1">
                <a:solidFill>
                  <a:schemeClr val="tx2"/>
                </a:solidFill>
                <a:latin typeface="Calibri" charset="0"/>
              </a:defRPr>
            </a:lvl4pPr>
            <a:lvl5pPr marL="2057400" indent="-228600">
              <a:spcBef>
                <a:spcPct val="20000"/>
              </a:spcBef>
              <a:buClr>
                <a:schemeClr val="tx1"/>
              </a:buClr>
              <a:buFont typeface="Wingdings" charset="2"/>
              <a:buChar char="§"/>
              <a:defRPr sz="2800" b="1">
                <a:solidFill>
                  <a:schemeClr val="tx2"/>
                </a:solidFill>
                <a:latin typeface="Calibri" charset="0"/>
              </a:defRPr>
            </a:lvl5pPr>
            <a:lvl6pPr marL="25146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6pPr>
            <a:lvl7pPr marL="29718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7pPr>
            <a:lvl8pPr marL="34290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8pPr>
            <a:lvl9pPr marL="3886200" indent="-228600" eaLnBrk="0" fontAlgn="base" hangingPunct="0">
              <a:spcBef>
                <a:spcPct val="20000"/>
              </a:spcBef>
              <a:spcAft>
                <a:spcPct val="0"/>
              </a:spcAft>
              <a:buClr>
                <a:schemeClr val="tx1"/>
              </a:buClr>
              <a:buFont typeface="Wingdings" charset="2"/>
              <a:buChar char="§"/>
              <a:defRPr sz="2800" b="1">
                <a:solidFill>
                  <a:schemeClr val="tx2"/>
                </a:solidFill>
                <a:latin typeface="Calibri" charset="0"/>
              </a:defRPr>
            </a:lvl9pPr>
          </a:lstStyle>
          <a:p>
            <a:pPr>
              <a:spcBef>
                <a:spcPct val="0"/>
              </a:spcBef>
              <a:buClrTx/>
              <a:buFontTx/>
              <a:buNone/>
            </a:pPr>
            <a:endParaRPr lang="x-none" altLang="x-none" sz="1400" b="0">
              <a:solidFill>
                <a:schemeClr val="tx1"/>
              </a:solidFill>
              <a:latin typeface="Times New Roman" charset="0"/>
            </a:endParaRPr>
          </a:p>
        </p:txBody>
      </p:sp>
      <p:sp>
        <p:nvSpPr>
          <p:cNvPr id="3" name="Slide Number Placeholder 2"/>
          <p:cNvSpPr>
            <a:spLocks noGrp="1"/>
          </p:cNvSpPr>
          <p:nvPr>
            <p:ph type="sldNum" sz="quarter" idx="12"/>
          </p:nvPr>
        </p:nvSpPr>
        <p:spPr/>
        <p:txBody>
          <a:bodyPr/>
          <a:lstStyle/>
          <a:p>
            <a:fld id="{297DE729-F9B5-6B4A-8061-A00ED75EC337}" type="slidenum">
              <a:rPr lang="en-US" smtClean="0"/>
              <a:t>9</a:t>
            </a:fld>
            <a:endParaRPr lang="en-US"/>
          </a:p>
        </p:txBody>
      </p:sp>
    </p:spTree>
    <p:extLst>
      <p:ext uri="{BB962C8B-B14F-4D97-AF65-F5344CB8AC3E}">
        <p14:creationId xmlns:p14="http://schemas.microsoft.com/office/powerpoint/2010/main" val="2119669333"/>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685800" y="439737"/>
            <a:ext cx="7772400" cy="649288"/>
          </a:xfrm>
        </p:spPr>
        <p:txBody>
          <a:bodyPr rtlCol="0">
            <a:normAutofit fontScale="90000"/>
          </a:bodyPr>
          <a:lstStyle/>
          <a:p>
            <a:pPr eaLnBrk="1" fontAlgn="auto" hangingPunct="1">
              <a:spcAft>
                <a:spcPts val="0"/>
              </a:spcAft>
              <a:defRPr/>
            </a:pPr>
            <a:r>
              <a:rPr lang="en-US" altLang="zh-CN" dirty="0"/>
              <a:t>CA</a:t>
            </a:r>
            <a:r>
              <a:rPr lang="zh-CN" altLang="en-US" dirty="0"/>
              <a:t>层次结构</a:t>
            </a:r>
          </a:p>
        </p:txBody>
      </p:sp>
      <p:sp>
        <p:nvSpPr>
          <p:cNvPr id="94210" name="内容占位符 2"/>
          <p:cNvSpPr>
            <a:spLocks noGrp="1"/>
          </p:cNvSpPr>
          <p:nvPr>
            <p:ph idx="1"/>
          </p:nvPr>
        </p:nvSpPr>
        <p:spPr/>
        <p:txBody>
          <a:bodyPr/>
          <a:lstStyle/>
          <a:p>
            <a:pPr eaLnBrk="1" hangingPunct="1"/>
            <a:endParaRPr kumimoji="0" lang="zh-CN" altLang="en-US">
              <a:latin typeface="Calibri" charset="0"/>
            </a:endParaRPr>
          </a:p>
        </p:txBody>
      </p:sp>
      <p:sp>
        <p:nvSpPr>
          <p:cNvPr id="94212" name="幻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05F4626B-5D13-5144-B7EA-364978ED54C3}" type="slidenum">
              <a:rPr lang="zh-CN" altLang="en-US"/>
              <a:pPr/>
              <a:t>90</a:t>
            </a:fld>
            <a:endParaRPr lang="en-US" altLang="zh-CN"/>
          </a:p>
        </p:txBody>
      </p:sp>
      <p:pic>
        <p:nvPicPr>
          <p:cNvPr id="94213" name="Picture 4" descr="Figure 4 - Hierarchica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268413"/>
            <a:ext cx="6480175"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785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552137" y="401636"/>
            <a:ext cx="7772400" cy="649288"/>
          </a:xfrm>
        </p:spPr>
        <p:txBody>
          <a:bodyPr rtlCol="0">
            <a:normAutofit fontScale="90000"/>
          </a:bodyPr>
          <a:lstStyle/>
          <a:p>
            <a:pPr eaLnBrk="1" fontAlgn="auto" hangingPunct="1">
              <a:spcAft>
                <a:spcPts val="0"/>
              </a:spcAft>
              <a:defRPr/>
            </a:pPr>
            <a:r>
              <a:rPr lang="en-US" altLang="zh-CN" dirty="0"/>
              <a:t>CA</a:t>
            </a:r>
            <a:r>
              <a:rPr lang="zh-CN" altLang="en-US" dirty="0"/>
              <a:t>层次结构的建立</a:t>
            </a:r>
          </a:p>
        </p:txBody>
      </p:sp>
      <p:sp>
        <p:nvSpPr>
          <p:cNvPr id="95234" name="Rectangle 3"/>
          <p:cNvSpPr>
            <a:spLocks noGrp="1" noChangeArrowheads="1"/>
          </p:cNvSpPr>
          <p:nvPr>
            <p:ph idx="1"/>
          </p:nvPr>
        </p:nvSpPr>
        <p:spPr>
          <a:xfrm>
            <a:off x="395288" y="1143000"/>
            <a:ext cx="8748712" cy="5486400"/>
          </a:xfrm>
        </p:spPr>
        <p:txBody>
          <a:bodyPr/>
          <a:lstStyle/>
          <a:p>
            <a:pPr eaLnBrk="1" hangingPunct="1">
              <a:lnSpc>
                <a:spcPct val="120000"/>
              </a:lnSpc>
            </a:pPr>
            <a:r>
              <a:rPr kumimoji="0" lang="zh-CN" altLang="en-US" sz="2600" dirty="0">
                <a:latin typeface="等线" panose="02010600030101010101" pitchFamily="2" charset="-122"/>
                <a:ea typeface="等线" panose="02010600030101010101" pitchFamily="2" charset="-122"/>
              </a:rPr>
              <a:t>根</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具有一个自签名的证书</a:t>
            </a:r>
          </a:p>
          <a:p>
            <a:pPr eaLnBrk="1" hangingPunct="1">
              <a:lnSpc>
                <a:spcPct val="120000"/>
              </a:lnSpc>
            </a:pPr>
            <a:r>
              <a:rPr kumimoji="0" lang="zh-CN" altLang="en-US" sz="2600" dirty="0">
                <a:latin typeface="等线" panose="02010600030101010101" pitchFamily="2" charset="-122"/>
                <a:ea typeface="等线" panose="02010600030101010101" pitchFamily="2" charset="-122"/>
              </a:rPr>
              <a:t>根</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依次对它下面的</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进行签名</a:t>
            </a:r>
          </a:p>
          <a:p>
            <a:pPr eaLnBrk="1" hangingPunct="1">
              <a:lnSpc>
                <a:spcPct val="120000"/>
              </a:lnSpc>
            </a:pPr>
            <a:r>
              <a:rPr kumimoji="0" lang="zh-CN" altLang="en-US" sz="2600" dirty="0">
                <a:latin typeface="等线" panose="02010600030101010101" pitchFamily="2" charset="-122"/>
                <a:ea typeface="等线" panose="02010600030101010101" pitchFamily="2" charset="-122"/>
              </a:rPr>
              <a:t>层次结构中叶子节点上的</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用于对安全个体进行签名</a:t>
            </a:r>
          </a:p>
          <a:p>
            <a:pPr eaLnBrk="1" hangingPunct="1">
              <a:lnSpc>
                <a:spcPct val="120000"/>
              </a:lnSpc>
            </a:pPr>
            <a:r>
              <a:rPr kumimoji="0" lang="zh-CN" altLang="en-US" sz="2600" dirty="0">
                <a:latin typeface="等线" panose="02010600030101010101" pitchFamily="2" charset="-122"/>
                <a:ea typeface="等线" panose="02010600030101010101" pitchFamily="2" charset="-122"/>
              </a:rPr>
              <a:t>对于个体而言，它需要信任根</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中间的</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可以不必关心(透明)；同时它的证书是由底层的</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签发的</a:t>
            </a:r>
          </a:p>
          <a:p>
            <a:pPr eaLnBrk="1" hangingPunct="1">
              <a:lnSpc>
                <a:spcPct val="120000"/>
              </a:lnSpc>
            </a:pPr>
            <a:r>
              <a:rPr kumimoji="0" lang="zh-CN" altLang="en-US" sz="2600" dirty="0">
                <a:latin typeface="等线" panose="02010600030101010101" pitchFamily="2" charset="-122"/>
                <a:ea typeface="等线" panose="02010600030101010101" pitchFamily="2" charset="-122"/>
              </a:rPr>
              <a:t>在</a:t>
            </a:r>
            <a:r>
              <a:rPr kumimoji="0" lang="en-US" altLang="zh-CN" sz="2600" dirty="0">
                <a:latin typeface="等线" panose="02010600030101010101" pitchFamily="2" charset="-122"/>
                <a:ea typeface="等线" panose="02010600030101010101" pitchFamily="2" charset="-122"/>
              </a:rPr>
              <a:t>CA</a:t>
            </a:r>
            <a:r>
              <a:rPr kumimoji="0" lang="zh-CN" altLang="en-US" sz="2600" dirty="0">
                <a:latin typeface="等线" panose="02010600030101010101" pitchFamily="2" charset="-122"/>
                <a:ea typeface="等线" panose="02010600030101010101" pitchFamily="2" charset="-122"/>
              </a:rPr>
              <a:t>的机构中，要维护这棵树</a:t>
            </a:r>
          </a:p>
          <a:p>
            <a:pPr lvl="1" eaLnBrk="1" hangingPunct="1">
              <a:lnSpc>
                <a:spcPct val="120000"/>
              </a:lnSpc>
            </a:pPr>
            <a:r>
              <a:rPr kumimoji="0" lang="zh-CN" altLang="en-US" sz="2400" dirty="0">
                <a:latin typeface="等线" panose="02010600030101010101" pitchFamily="2" charset="-122"/>
                <a:ea typeface="等线" panose="02010600030101010101" pitchFamily="2" charset="-122"/>
              </a:rPr>
              <a:t>在每个节点</a:t>
            </a:r>
            <a:r>
              <a:rPr kumimoji="0" lang="en-US" altLang="zh-CN" sz="2400" dirty="0">
                <a:latin typeface="等线" panose="02010600030101010101" pitchFamily="2" charset="-122"/>
                <a:ea typeface="等线" panose="02010600030101010101" pitchFamily="2" charset="-122"/>
              </a:rPr>
              <a:t>CA</a:t>
            </a:r>
            <a:r>
              <a:rPr kumimoji="0" lang="zh-CN" altLang="en-US" sz="2400" dirty="0">
                <a:latin typeface="等线" panose="02010600030101010101" pitchFamily="2" charset="-122"/>
                <a:ea typeface="等线" panose="02010600030101010101" pitchFamily="2" charset="-122"/>
              </a:rPr>
              <a:t>上，需要保存两种</a:t>
            </a:r>
            <a:r>
              <a:rPr kumimoji="0" lang="en-US" altLang="zh-CN" sz="2400" dirty="0">
                <a:latin typeface="等线" panose="02010600030101010101" pitchFamily="2" charset="-122"/>
                <a:ea typeface="等线" panose="02010600030101010101" pitchFamily="2" charset="-122"/>
              </a:rPr>
              <a:t>cert</a:t>
            </a:r>
            <a:br>
              <a:rPr kumimoji="0" lang="en-US" altLang="zh-CN" sz="2400" dirty="0">
                <a:latin typeface="等线" panose="02010600030101010101" pitchFamily="2" charset="-122"/>
                <a:ea typeface="等线" panose="02010600030101010101" pitchFamily="2" charset="-122"/>
              </a:rPr>
            </a:br>
            <a:r>
              <a:rPr kumimoji="0" lang="en-US" altLang="zh-CN" sz="2400" dirty="0">
                <a:latin typeface="等线" panose="02010600030101010101" pitchFamily="2" charset="-122"/>
                <a:ea typeface="等线" panose="02010600030101010101" pitchFamily="2" charset="-122"/>
              </a:rPr>
              <a:t>(1) Forward Certificates: </a:t>
            </a:r>
            <a:r>
              <a:rPr kumimoji="0" lang="zh-CN" altLang="en-US" sz="2400" dirty="0">
                <a:latin typeface="等线" panose="02010600030101010101" pitchFamily="2" charset="-122"/>
                <a:ea typeface="等线" panose="02010600030101010101" pitchFamily="2" charset="-122"/>
              </a:rPr>
              <a:t>其他</a:t>
            </a:r>
            <a:r>
              <a:rPr kumimoji="0" lang="en-US" altLang="zh-CN" sz="2400" dirty="0">
                <a:latin typeface="等线" panose="02010600030101010101" pitchFamily="2" charset="-122"/>
                <a:ea typeface="等线" panose="02010600030101010101" pitchFamily="2" charset="-122"/>
              </a:rPr>
              <a:t>CA</a:t>
            </a:r>
            <a:r>
              <a:rPr kumimoji="0" lang="zh-CN" altLang="en-US" sz="2400" dirty="0">
                <a:latin typeface="等线" panose="02010600030101010101" pitchFamily="2" charset="-122"/>
                <a:ea typeface="等线" panose="02010600030101010101" pitchFamily="2" charset="-122"/>
              </a:rPr>
              <a:t>发给它的</a:t>
            </a:r>
            <a:r>
              <a:rPr kumimoji="0" lang="en-US" altLang="zh-CN" sz="2400" dirty="0">
                <a:latin typeface="等线" panose="02010600030101010101" pitchFamily="2" charset="-122"/>
                <a:ea typeface="等线" panose="02010600030101010101" pitchFamily="2" charset="-122"/>
              </a:rPr>
              <a:t>certs</a:t>
            </a:r>
            <a:br>
              <a:rPr kumimoji="0" lang="en-US" altLang="zh-CN" sz="2400" dirty="0">
                <a:latin typeface="等线" panose="02010600030101010101" pitchFamily="2" charset="-122"/>
                <a:ea typeface="等线" panose="02010600030101010101" pitchFamily="2" charset="-122"/>
              </a:rPr>
            </a:br>
            <a:r>
              <a:rPr kumimoji="0" lang="en-US" altLang="zh-CN" sz="2400" dirty="0">
                <a:latin typeface="等线" panose="02010600030101010101" pitchFamily="2" charset="-122"/>
                <a:ea typeface="等线" panose="02010600030101010101" pitchFamily="2" charset="-122"/>
              </a:rPr>
              <a:t>(2) Reverse Certificates: </a:t>
            </a:r>
            <a:r>
              <a:rPr kumimoji="0" lang="zh-CN" altLang="en-US" sz="2400" dirty="0">
                <a:latin typeface="等线" panose="02010600030101010101" pitchFamily="2" charset="-122"/>
                <a:ea typeface="等线" panose="02010600030101010101" pitchFamily="2" charset="-122"/>
              </a:rPr>
              <a:t>它发给其他</a:t>
            </a:r>
            <a:r>
              <a:rPr kumimoji="0" lang="en-US" altLang="zh-CN" sz="2400" dirty="0">
                <a:latin typeface="等线" panose="02010600030101010101" pitchFamily="2" charset="-122"/>
                <a:ea typeface="等线" panose="02010600030101010101" pitchFamily="2" charset="-122"/>
              </a:rPr>
              <a:t>CA</a:t>
            </a:r>
            <a:r>
              <a:rPr kumimoji="0" lang="zh-CN" altLang="en-US" sz="2400" dirty="0">
                <a:latin typeface="等线" panose="02010600030101010101" pitchFamily="2" charset="-122"/>
                <a:ea typeface="等线" panose="02010600030101010101" pitchFamily="2" charset="-122"/>
              </a:rPr>
              <a:t>的</a:t>
            </a:r>
            <a:r>
              <a:rPr kumimoji="0" lang="en-US" altLang="zh-CN" sz="2400" dirty="0">
                <a:latin typeface="等线" panose="02010600030101010101" pitchFamily="2" charset="-122"/>
                <a:ea typeface="等线" panose="02010600030101010101" pitchFamily="2" charset="-122"/>
              </a:rPr>
              <a:t>certs</a:t>
            </a:r>
          </a:p>
        </p:txBody>
      </p:sp>
      <p:sp>
        <p:nvSpPr>
          <p:cNvPr id="95236"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DD022F47-BAC6-7A43-8547-E07734D835F7}" type="slidenum">
              <a:rPr lang="zh-CN" altLang="en-US"/>
              <a:pPr/>
              <a:t>91</a:t>
            </a:fld>
            <a:endParaRPr lang="en-US" altLang="zh-CN"/>
          </a:p>
        </p:txBody>
      </p:sp>
    </p:spTree>
    <p:extLst>
      <p:ext uri="{BB962C8B-B14F-4D97-AF65-F5344CB8AC3E}">
        <p14:creationId xmlns:p14="http://schemas.microsoft.com/office/powerpoint/2010/main" val="28104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539750" y="333375"/>
            <a:ext cx="7772400" cy="596900"/>
          </a:xfrm>
        </p:spPr>
        <p:txBody>
          <a:bodyPr rtlCol="0">
            <a:noAutofit/>
          </a:bodyPr>
          <a:lstStyle/>
          <a:p>
            <a:pPr eaLnBrk="1" fontAlgn="auto" hangingPunct="1">
              <a:spcAft>
                <a:spcPts val="0"/>
              </a:spcAft>
              <a:defRPr/>
            </a:pPr>
            <a:r>
              <a:rPr lang="zh-CN" altLang="en-US" sz="4000" dirty="0"/>
              <a:t>层次结构</a:t>
            </a:r>
            <a:r>
              <a:rPr lang="en-US" altLang="zh-CN" sz="4000" dirty="0"/>
              <a:t>CA</a:t>
            </a:r>
            <a:r>
              <a:rPr lang="zh-CN" altLang="en-US" sz="4000" dirty="0"/>
              <a:t>中证书的验证</a:t>
            </a:r>
          </a:p>
        </p:txBody>
      </p:sp>
      <p:sp>
        <p:nvSpPr>
          <p:cNvPr id="96258" name="Rectangle 3"/>
          <p:cNvSpPr>
            <a:spLocks noGrp="1" noChangeArrowheads="1"/>
          </p:cNvSpPr>
          <p:nvPr>
            <p:ph idx="1"/>
          </p:nvPr>
        </p:nvSpPr>
        <p:spPr>
          <a:xfrm>
            <a:off x="381000" y="1169233"/>
            <a:ext cx="8512834" cy="5361742"/>
          </a:xfrm>
        </p:spPr>
        <p:txBody>
          <a:bodyPr>
            <a:normAutofit/>
          </a:bodyPr>
          <a:lstStyle/>
          <a:p>
            <a:pPr eaLnBrk="1" hangingPunct="1">
              <a:lnSpc>
                <a:spcPct val="130000"/>
              </a:lnSpc>
            </a:pPr>
            <a:r>
              <a:rPr kumimoji="0" lang="zh-CN" altLang="en-US" sz="2400" dirty="0">
                <a:latin typeface="等线" panose="02010600030101010101" pitchFamily="2" charset="-122"/>
                <a:ea typeface="等线" panose="02010600030101010101" pitchFamily="2" charset="-122"/>
              </a:rPr>
              <a:t>假设个体</a:t>
            </a:r>
            <a:r>
              <a:rPr kumimoji="0" lang="en-US" altLang="zh-CN" sz="2400" dirty="0">
                <a:latin typeface="等线" panose="02010600030101010101" pitchFamily="2" charset="-122"/>
                <a:ea typeface="等线" panose="02010600030101010101" pitchFamily="2" charset="-122"/>
              </a:rPr>
              <a:t>A</a:t>
            </a:r>
            <a:r>
              <a:rPr kumimoji="0" lang="zh-CN" altLang="en-US" sz="2400" dirty="0">
                <a:latin typeface="等线" panose="02010600030101010101" pitchFamily="2" charset="-122"/>
                <a:ea typeface="等线" panose="02010600030101010101" pitchFamily="2" charset="-122"/>
              </a:rPr>
              <a:t>看到</a:t>
            </a:r>
            <a:r>
              <a:rPr kumimoji="0" lang="en-US" altLang="zh-CN" sz="2400" dirty="0">
                <a:latin typeface="等线" panose="02010600030101010101" pitchFamily="2" charset="-122"/>
                <a:ea typeface="等线" panose="02010600030101010101" pitchFamily="2" charset="-122"/>
              </a:rPr>
              <a:t>B</a:t>
            </a:r>
            <a:r>
              <a:rPr kumimoji="0" lang="zh-CN" altLang="en-US" sz="2400" dirty="0">
                <a:latin typeface="等线" panose="02010600030101010101" pitchFamily="2" charset="-122"/>
                <a:ea typeface="等线" panose="02010600030101010101" pitchFamily="2" charset="-122"/>
              </a:rPr>
              <a:t>的一个证书</a:t>
            </a:r>
          </a:p>
          <a:p>
            <a:pPr eaLnBrk="1" hangingPunct="1">
              <a:lnSpc>
                <a:spcPct val="130000"/>
              </a:lnSpc>
            </a:pPr>
            <a:r>
              <a:rPr kumimoji="0" lang="en-US" altLang="zh-CN" sz="2400" dirty="0">
                <a:latin typeface="等线" panose="02010600030101010101" pitchFamily="2" charset="-122"/>
                <a:ea typeface="等线" panose="02010600030101010101" pitchFamily="2" charset="-122"/>
              </a:rPr>
              <a:t>B</a:t>
            </a:r>
            <a:r>
              <a:rPr kumimoji="0" lang="zh-CN" altLang="en-US" sz="2400" dirty="0">
                <a:latin typeface="等线" panose="02010600030101010101" pitchFamily="2" charset="-122"/>
                <a:ea typeface="等线" panose="02010600030101010101" pitchFamily="2" charset="-122"/>
              </a:rPr>
              <a:t>的证书中含有签发该证书的</a:t>
            </a:r>
            <a:r>
              <a:rPr kumimoji="0" lang="en-US" altLang="zh-CN" sz="2400" dirty="0">
                <a:latin typeface="等线" panose="02010600030101010101" pitchFamily="2" charset="-122"/>
                <a:ea typeface="等线" panose="02010600030101010101" pitchFamily="2" charset="-122"/>
              </a:rPr>
              <a:t>CA</a:t>
            </a:r>
            <a:r>
              <a:rPr kumimoji="0" lang="zh-CN" altLang="en-US" sz="2400" dirty="0">
                <a:latin typeface="等线" panose="02010600030101010101" pitchFamily="2" charset="-122"/>
                <a:ea typeface="等线" panose="02010600030101010101" pitchFamily="2" charset="-122"/>
              </a:rPr>
              <a:t>的信息</a:t>
            </a:r>
          </a:p>
          <a:p>
            <a:pPr eaLnBrk="1" hangingPunct="1">
              <a:lnSpc>
                <a:spcPct val="130000"/>
              </a:lnSpc>
            </a:pPr>
            <a:r>
              <a:rPr kumimoji="0" lang="zh-CN" altLang="en-US" sz="2400" dirty="0">
                <a:latin typeface="等线" panose="02010600030101010101" pitchFamily="2" charset="-122"/>
                <a:ea typeface="等线" panose="02010600030101010101" pitchFamily="2" charset="-122"/>
              </a:rPr>
              <a:t>沿着层次树往上找，可以构成一条证书链，直到根证书</a:t>
            </a:r>
          </a:p>
          <a:p>
            <a:pPr eaLnBrk="1" hangingPunct="1">
              <a:lnSpc>
                <a:spcPct val="130000"/>
              </a:lnSpc>
            </a:pPr>
            <a:r>
              <a:rPr kumimoji="0" lang="zh-CN" altLang="en-US" sz="2400" dirty="0">
                <a:latin typeface="等线" panose="02010600030101010101" pitchFamily="2" charset="-122"/>
                <a:ea typeface="等线" panose="02010600030101010101" pitchFamily="2" charset="-122"/>
              </a:rPr>
              <a:t>验证过程：</a:t>
            </a:r>
          </a:p>
          <a:p>
            <a:pPr lvl="1" eaLnBrk="1" hangingPunct="1">
              <a:lnSpc>
                <a:spcPct val="130000"/>
              </a:lnSpc>
            </a:pPr>
            <a:r>
              <a:rPr kumimoji="0" lang="zh-CN" altLang="en-US" sz="2200" dirty="0">
                <a:latin typeface="等线" panose="02010600030101010101" pitchFamily="2" charset="-122"/>
                <a:ea typeface="等线" panose="02010600030101010101" pitchFamily="2" charset="-122"/>
              </a:rPr>
              <a:t>沿相反的方向，从根证书开始，依次往下验证每一个证书中的签名。其中，根证书是自签名的，用它自己的公钥进行验证</a:t>
            </a:r>
          </a:p>
          <a:p>
            <a:pPr lvl="1" eaLnBrk="1" hangingPunct="1">
              <a:lnSpc>
                <a:spcPct val="130000"/>
              </a:lnSpc>
            </a:pPr>
            <a:r>
              <a:rPr kumimoji="0" lang="zh-CN" altLang="en-US" sz="2200" dirty="0">
                <a:latin typeface="等线" panose="02010600030101010101" pitchFamily="2" charset="-122"/>
                <a:ea typeface="等线" panose="02010600030101010101" pitchFamily="2" charset="-122"/>
              </a:rPr>
              <a:t>一直到验证</a:t>
            </a:r>
            <a:r>
              <a:rPr kumimoji="0" lang="en-US" altLang="zh-CN" sz="2200" dirty="0">
                <a:latin typeface="等线" panose="02010600030101010101" pitchFamily="2" charset="-122"/>
                <a:ea typeface="等线" panose="02010600030101010101" pitchFamily="2" charset="-122"/>
              </a:rPr>
              <a:t>B</a:t>
            </a:r>
            <a:r>
              <a:rPr kumimoji="0" lang="zh-CN" altLang="en-US" sz="2200" dirty="0">
                <a:latin typeface="等线" panose="02010600030101010101" pitchFamily="2" charset="-122"/>
                <a:ea typeface="等线" panose="02010600030101010101" pitchFamily="2" charset="-122"/>
              </a:rPr>
              <a:t>的证书中的签名</a:t>
            </a:r>
          </a:p>
          <a:p>
            <a:pPr lvl="1" eaLnBrk="1" hangingPunct="1">
              <a:lnSpc>
                <a:spcPct val="130000"/>
              </a:lnSpc>
            </a:pPr>
            <a:r>
              <a:rPr kumimoji="0" lang="zh-CN" altLang="en-US" sz="2200" dirty="0">
                <a:latin typeface="等线" panose="02010600030101010101" pitchFamily="2" charset="-122"/>
                <a:ea typeface="等线" panose="02010600030101010101" pitchFamily="2" charset="-122"/>
              </a:rPr>
              <a:t>如果所有的签名验证都通过，则</a:t>
            </a:r>
            <a:r>
              <a:rPr kumimoji="0" lang="en-US" altLang="zh-CN" sz="2200" dirty="0">
                <a:latin typeface="等线" panose="02010600030101010101" pitchFamily="2" charset="-122"/>
                <a:ea typeface="等线" panose="02010600030101010101" pitchFamily="2" charset="-122"/>
              </a:rPr>
              <a:t>A</a:t>
            </a:r>
            <a:r>
              <a:rPr kumimoji="0" lang="zh-CN" altLang="en-US" sz="2200" dirty="0">
                <a:latin typeface="等线" panose="02010600030101010101" pitchFamily="2" charset="-122"/>
                <a:ea typeface="等线" panose="02010600030101010101" pitchFamily="2" charset="-122"/>
              </a:rPr>
              <a:t>可以确定所有的证书都是正确的，如果他信任根</a:t>
            </a:r>
            <a:r>
              <a:rPr kumimoji="0" lang="en-US" altLang="zh-CN" sz="2200" dirty="0">
                <a:latin typeface="等线" panose="02010600030101010101" pitchFamily="2" charset="-122"/>
                <a:ea typeface="等线" panose="02010600030101010101" pitchFamily="2" charset="-122"/>
              </a:rPr>
              <a:t>CA</a:t>
            </a:r>
            <a:r>
              <a:rPr kumimoji="0" lang="zh-CN" altLang="en-US" sz="2200" dirty="0">
                <a:latin typeface="等线" panose="02010600030101010101" pitchFamily="2" charset="-122"/>
                <a:ea typeface="等线" panose="02010600030101010101" pitchFamily="2" charset="-122"/>
              </a:rPr>
              <a:t>，则他可以相信</a:t>
            </a:r>
            <a:r>
              <a:rPr kumimoji="0" lang="en-US" altLang="zh-CN" sz="2200" dirty="0">
                <a:latin typeface="等线" panose="02010600030101010101" pitchFamily="2" charset="-122"/>
                <a:ea typeface="等线" panose="02010600030101010101" pitchFamily="2" charset="-122"/>
              </a:rPr>
              <a:t>B</a:t>
            </a:r>
            <a:r>
              <a:rPr kumimoji="0" lang="zh-CN" altLang="en-US" sz="2200" dirty="0">
                <a:latin typeface="等线" panose="02010600030101010101" pitchFamily="2" charset="-122"/>
                <a:ea typeface="等线" panose="02010600030101010101" pitchFamily="2" charset="-122"/>
              </a:rPr>
              <a:t>的证书和公钥</a:t>
            </a:r>
          </a:p>
        </p:txBody>
      </p:sp>
      <p:sp>
        <p:nvSpPr>
          <p:cNvPr id="96260"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47611257-A69C-0844-87E8-DB378CAF7643}" type="slidenum">
              <a:rPr lang="zh-CN" altLang="en-US"/>
              <a:pPr/>
              <a:t>92</a:t>
            </a:fld>
            <a:endParaRPr lang="en-US" altLang="zh-CN"/>
          </a:p>
        </p:txBody>
      </p:sp>
    </p:spTree>
    <p:extLst>
      <p:ext uri="{BB962C8B-B14F-4D97-AF65-F5344CB8AC3E}">
        <p14:creationId xmlns:p14="http://schemas.microsoft.com/office/powerpoint/2010/main" val="2060740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a:xfrm>
            <a:off x="490928" y="783523"/>
            <a:ext cx="7772400" cy="649287"/>
          </a:xfrm>
        </p:spPr>
        <p:txBody>
          <a:bodyPr rtlCol="0">
            <a:normAutofit fontScale="90000"/>
          </a:bodyPr>
          <a:lstStyle/>
          <a:p>
            <a:pPr eaLnBrk="1" fontAlgn="auto" hangingPunct="1">
              <a:spcAft>
                <a:spcPts val="0"/>
              </a:spcAft>
              <a:defRPr/>
            </a:pPr>
            <a:r>
              <a:rPr lang="zh-CN" altLang="en-US" dirty="0"/>
              <a:t>证书链的验证示例</a:t>
            </a:r>
          </a:p>
        </p:txBody>
      </p:sp>
      <p:sp>
        <p:nvSpPr>
          <p:cNvPr id="97283"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A223D811-4C3A-8E49-9BD2-2D7817C8F086}" type="slidenum">
              <a:rPr lang="zh-CN" altLang="en-US"/>
              <a:pPr/>
              <a:t>93</a:t>
            </a:fld>
            <a:endParaRPr lang="en-US" altLang="zh-CN"/>
          </a:p>
        </p:txBody>
      </p:sp>
      <p:graphicFrame>
        <p:nvGraphicFramePr>
          <p:cNvPr id="97284" name="Object 3"/>
          <p:cNvGraphicFramePr>
            <a:graphicFrameLocks noChangeAspect="1"/>
          </p:cNvGraphicFramePr>
          <p:nvPr/>
        </p:nvGraphicFramePr>
        <p:xfrm>
          <a:off x="4146550" y="1916113"/>
          <a:ext cx="4981575" cy="3108325"/>
        </p:xfrm>
        <a:graphic>
          <a:graphicData uri="http://schemas.openxmlformats.org/presentationml/2006/ole">
            <mc:AlternateContent xmlns:mc="http://schemas.openxmlformats.org/markup-compatibility/2006">
              <mc:Choice xmlns:v="urn:schemas-microsoft-com:vml" Requires="v">
                <p:oleObj name="位图图像" r:id="rId3" imgW="4304762" imgH="2685714" progId="Paint.Picture">
                  <p:embed/>
                </p:oleObj>
              </mc:Choice>
              <mc:Fallback>
                <p:oleObj name="位图图像" r:id="rId3" imgW="4304762"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1916113"/>
                        <a:ext cx="49815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5" name="Object 4"/>
          <p:cNvGraphicFramePr>
            <a:graphicFrameLocks noChangeAspect="1"/>
          </p:cNvGraphicFramePr>
          <p:nvPr/>
        </p:nvGraphicFramePr>
        <p:xfrm>
          <a:off x="0" y="1916113"/>
          <a:ext cx="3979863" cy="3113087"/>
        </p:xfrm>
        <a:graphic>
          <a:graphicData uri="http://schemas.openxmlformats.org/presentationml/2006/ole">
            <mc:AlternateContent xmlns:mc="http://schemas.openxmlformats.org/markup-compatibility/2006">
              <mc:Choice xmlns:v="urn:schemas-microsoft-com:vml" Requires="v">
                <p:oleObj name="位图图像" r:id="rId5" imgW="3715269" imgH="2905531" progId="Paint.Picture">
                  <p:embed/>
                </p:oleObj>
              </mc:Choice>
              <mc:Fallback>
                <p:oleObj name="位图图像" r:id="rId5" imgW="3715269" imgH="290553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16113"/>
                        <a:ext cx="3979863"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1996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611188" y="482601"/>
            <a:ext cx="7772400" cy="596900"/>
          </a:xfrm>
        </p:spPr>
        <p:txBody>
          <a:bodyPr vert="horz" lIns="91440" tIns="45720" rIns="91440" bIns="45720" rtlCol="0" anchor="ctr">
            <a:noAutofit/>
          </a:bodyPr>
          <a:lstStyle/>
          <a:p>
            <a:r>
              <a:rPr lang="zh-CN" altLang="en-US" sz="4000" dirty="0"/>
              <a:t>交叉认证</a:t>
            </a:r>
          </a:p>
        </p:txBody>
      </p:sp>
      <p:sp>
        <p:nvSpPr>
          <p:cNvPr id="98306" name="Rectangle 3"/>
          <p:cNvSpPr>
            <a:spLocks noGrp="1" noChangeArrowheads="1"/>
          </p:cNvSpPr>
          <p:nvPr>
            <p:ph idx="1"/>
          </p:nvPr>
        </p:nvSpPr>
        <p:spPr>
          <a:xfrm>
            <a:off x="377031" y="1293962"/>
            <a:ext cx="8240713" cy="5062389"/>
          </a:xfrm>
        </p:spPr>
        <p:txBody>
          <a:bodyPr>
            <a:normAutofit fontScale="77500" lnSpcReduction="20000"/>
          </a:bodyPr>
          <a:lstStyle/>
          <a:p>
            <a:pPr marL="565150" indent="-565150" eaLnBrk="1" hangingPunct="1">
              <a:lnSpc>
                <a:spcPct val="140000"/>
              </a:lnSpc>
            </a:pPr>
            <a:r>
              <a:rPr kumimoji="0" lang="zh-CN" altLang="en-US" sz="2800" dirty="0">
                <a:latin typeface="等线" panose="02010600030101010101" pitchFamily="2" charset="-122"/>
                <a:ea typeface="等线" panose="02010600030101010101" pitchFamily="2" charset="-122"/>
              </a:rPr>
              <a:t>两个不同的</a:t>
            </a:r>
            <a:r>
              <a:rPr kumimoji="0" lang="en-US" altLang="zh-CN" sz="2800" dirty="0">
                <a:latin typeface="等线" panose="02010600030101010101" pitchFamily="2" charset="-122"/>
                <a:ea typeface="等线" panose="02010600030101010101" pitchFamily="2" charset="-122"/>
              </a:rPr>
              <a:t>CA</a:t>
            </a:r>
            <a:r>
              <a:rPr kumimoji="0" lang="zh-CN" altLang="en-US" sz="2800" dirty="0">
                <a:latin typeface="等线" panose="02010600030101010101" pitchFamily="2" charset="-122"/>
                <a:ea typeface="等线" panose="02010600030101010101" pitchFamily="2" charset="-122"/>
              </a:rPr>
              <a:t>层次结构之间可以建立信任关系</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单向交叉认证</a:t>
            </a:r>
          </a:p>
          <a:p>
            <a:pPr marL="1411288" lvl="2" indent="-439738" eaLnBrk="1" hangingPunct="1">
              <a:lnSpc>
                <a:spcPct val="140000"/>
              </a:lnSpc>
            </a:pPr>
            <a:r>
              <a:rPr kumimoji="0" lang="zh-CN" altLang="en-US" sz="2000" dirty="0">
                <a:latin typeface="等线" panose="02010600030101010101" pitchFamily="2" charset="-122"/>
                <a:ea typeface="等线" panose="02010600030101010101" pitchFamily="2" charset="-122"/>
              </a:rPr>
              <a:t>一个</a:t>
            </a:r>
            <a:r>
              <a:rPr kumimoji="0" lang="en-US" altLang="zh-CN" sz="2000" dirty="0">
                <a:latin typeface="等线" panose="02010600030101010101" pitchFamily="2" charset="-122"/>
                <a:ea typeface="等线" panose="02010600030101010101" pitchFamily="2" charset="-122"/>
              </a:rPr>
              <a:t>CA</a:t>
            </a:r>
            <a:r>
              <a:rPr kumimoji="0" lang="zh-CN" altLang="en-US" sz="2000" dirty="0">
                <a:latin typeface="等线" panose="02010600030101010101" pitchFamily="2" charset="-122"/>
                <a:ea typeface="等线" panose="02010600030101010101" pitchFamily="2" charset="-122"/>
              </a:rPr>
              <a:t>可以承认另一个</a:t>
            </a:r>
            <a:r>
              <a:rPr kumimoji="0" lang="en-US" altLang="zh-CN" sz="2000" dirty="0">
                <a:latin typeface="等线" panose="02010600030101010101" pitchFamily="2" charset="-122"/>
                <a:ea typeface="等线" panose="02010600030101010101" pitchFamily="2" charset="-122"/>
              </a:rPr>
              <a:t>CA</a:t>
            </a:r>
            <a:r>
              <a:rPr kumimoji="0" lang="zh-CN" altLang="en-US" sz="2000" dirty="0">
                <a:latin typeface="等线" panose="02010600030101010101" pitchFamily="2" charset="-122"/>
                <a:ea typeface="等线" panose="02010600030101010101" pitchFamily="2" charset="-122"/>
              </a:rPr>
              <a:t>在一定名字空间范围内的所有被授权签发的证书</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双向交叉认证</a:t>
            </a:r>
          </a:p>
          <a:p>
            <a:pPr marL="565150" indent="-565150" eaLnBrk="1" hangingPunct="1">
              <a:lnSpc>
                <a:spcPct val="140000"/>
              </a:lnSpc>
            </a:pPr>
            <a:r>
              <a:rPr kumimoji="0" lang="zh-CN" altLang="en-US" sz="2800" dirty="0">
                <a:latin typeface="等线" panose="02010600030101010101" pitchFamily="2" charset="-122"/>
                <a:ea typeface="等线" panose="02010600030101010101" pitchFamily="2" charset="-122"/>
              </a:rPr>
              <a:t>交叉认证可以分为</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域内交叉认证(同一个层次结构内部)</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域间交叉认证(不同的层次结构之间)</a:t>
            </a:r>
          </a:p>
          <a:p>
            <a:pPr marL="565150" indent="-565150" eaLnBrk="1" hangingPunct="1">
              <a:lnSpc>
                <a:spcPct val="140000"/>
              </a:lnSpc>
            </a:pPr>
            <a:r>
              <a:rPr kumimoji="0" lang="zh-CN" altLang="en-US" sz="2800" dirty="0">
                <a:latin typeface="等线" panose="02010600030101010101" pitchFamily="2" charset="-122"/>
                <a:ea typeface="等线" panose="02010600030101010101" pitchFamily="2" charset="-122"/>
              </a:rPr>
              <a:t>交叉认证的约束</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名字约束</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路径长度约束</a:t>
            </a:r>
          </a:p>
          <a:p>
            <a:pPr marL="969963" lvl="1" indent="-403225" eaLnBrk="1" hangingPunct="1">
              <a:lnSpc>
                <a:spcPct val="140000"/>
              </a:lnSpc>
            </a:pPr>
            <a:r>
              <a:rPr kumimoji="0" lang="zh-CN" altLang="en-US" sz="2400" dirty="0">
                <a:latin typeface="等线" panose="02010600030101010101" pitchFamily="2" charset="-122"/>
                <a:ea typeface="等线" panose="02010600030101010101" pitchFamily="2" charset="-122"/>
              </a:rPr>
              <a:t>策略约束</a:t>
            </a:r>
          </a:p>
        </p:txBody>
      </p:sp>
      <p:sp>
        <p:nvSpPr>
          <p:cNvPr id="98308"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E6784026-2C70-0C4E-87D3-9B6C99CA5086}" type="slidenum">
              <a:rPr lang="zh-CN" altLang="en-US"/>
              <a:pPr/>
              <a:t>94</a:t>
            </a:fld>
            <a:endParaRPr lang="en-US" altLang="zh-CN"/>
          </a:p>
        </p:txBody>
      </p:sp>
    </p:spTree>
    <p:extLst>
      <p:ext uri="{BB962C8B-B14F-4D97-AF65-F5344CB8AC3E}">
        <p14:creationId xmlns:p14="http://schemas.microsoft.com/office/powerpoint/2010/main" val="475776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3"/>
          <p:cNvSpPr>
            <a:spLocks noChangeArrowheads="1"/>
          </p:cNvSpPr>
          <p:nvPr/>
        </p:nvSpPr>
        <p:spPr bwMode="auto">
          <a:xfrm>
            <a:off x="539750" y="1412874"/>
            <a:ext cx="8064500" cy="443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65150" indent="-565150">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marL="457200" indent="-457200" eaLnBrk="1" hangingPunct="1">
              <a:lnSpc>
                <a:spcPct val="120000"/>
              </a:lnSpc>
              <a:spcBef>
                <a:spcPct val="20000"/>
              </a:spcBef>
              <a:buClr>
                <a:schemeClr val="tx2"/>
              </a:buClr>
              <a:buSzPct val="75000"/>
              <a:buFont typeface="Arial" charset="0"/>
              <a:buChar char="•"/>
            </a:pPr>
            <a:r>
              <a:rPr kumimoji="1" lang="zh-CN" altLang="en-US" sz="2600" dirty="0">
                <a:latin typeface="等线" panose="02010600030101010101" pitchFamily="2" charset="-122"/>
                <a:ea typeface="等线" panose="02010600030101010101" pitchFamily="2" charset="-122"/>
              </a:rPr>
              <a:t>交叉认证是把以前无关的</a:t>
            </a:r>
            <a:r>
              <a:rPr kumimoji="1" lang="en-US" altLang="zh-CN" sz="2600" dirty="0">
                <a:latin typeface="等线" panose="02010600030101010101" pitchFamily="2" charset="-122"/>
                <a:ea typeface="等线" panose="02010600030101010101" pitchFamily="2" charset="-122"/>
              </a:rPr>
              <a:t>CA</a:t>
            </a:r>
            <a:r>
              <a:rPr kumimoji="1" lang="zh-CN" altLang="en-US" sz="2600" dirty="0">
                <a:latin typeface="等线" panose="02010600030101010101" pitchFamily="2" charset="-122"/>
                <a:ea typeface="等线" panose="02010600030101010101" pitchFamily="2" charset="-122"/>
              </a:rPr>
              <a:t>连接到一起的认证机制</a:t>
            </a:r>
            <a:endParaRPr kumimoji="1" lang="en-US" altLang="zh-CN" sz="2600" dirty="0">
              <a:latin typeface="等线" panose="02010600030101010101" pitchFamily="2" charset="-122"/>
              <a:ea typeface="等线" panose="02010600030101010101" pitchFamily="2" charset="-122"/>
            </a:endParaRPr>
          </a:p>
          <a:p>
            <a:pPr marL="635000" lvl="1" indent="-457200">
              <a:lnSpc>
                <a:spcPct val="120000"/>
              </a:lnSpc>
              <a:spcBef>
                <a:spcPct val="20000"/>
              </a:spcBef>
              <a:buClr>
                <a:schemeClr val="tx2"/>
              </a:buClr>
              <a:buSzPct val="75000"/>
              <a:buFont typeface="Arial" charset="0"/>
              <a:buChar char="•"/>
            </a:pPr>
            <a:r>
              <a:rPr kumimoji="1" lang="zh-CN" altLang="en-US" sz="2200" dirty="0">
                <a:latin typeface="等线" panose="02010600030101010101" pitchFamily="2" charset="-122"/>
                <a:ea typeface="等线" panose="02010600030101010101" pitchFamily="2" charset="-122"/>
              </a:rPr>
              <a:t>当两者隶属于不同的</a:t>
            </a:r>
            <a:r>
              <a:rPr kumimoji="1" lang="en-US" altLang="zh-CN" sz="2200" dirty="0">
                <a:latin typeface="等线" panose="02010600030101010101" pitchFamily="2" charset="-122"/>
                <a:ea typeface="等线" panose="02010600030101010101" pitchFamily="2" charset="-122"/>
              </a:rPr>
              <a:t>CA</a:t>
            </a:r>
            <a:r>
              <a:rPr kumimoji="1" lang="zh-CN" altLang="en-US" sz="2200" dirty="0">
                <a:latin typeface="等线" panose="02010600030101010101" pitchFamily="2" charset="-122"/>
                <a:ea typeface="等线" panose="02010600030101010101" pitchFamily="2" charset="-122"/>
              </a:rPr>
              <a:t>时，可以通过信任传递的机制来完成两者信任关系的建立。</a:t>
            </a:r>
            <a:endParaRPr kumimoji="1" lang="en-US" altLang="zh-CN" sz="2200" dirty="0">
              <a:latin typeface="等线" panose="02010600030101010101" pitchFamily="2" charset="-122"/>
              <a:ea typeface="等线" panose="02010600030101010101" pitchFamily="2" charset="-122"/>
            </a:endParaRPr>
          </a:p>
          <a:p>
            <a:pPr marL="457200" indent="-457200" eaLnBrk="1" hangingPunct="1">
              <a:lnSpc>
                <a:spcPct val="120000"/>
              </a:lnSpc>
              <a:spcBef>
                <a:spcPct val="20000"/>
              </a:spcBef>
              <a:buClr>
                <a:schemeClr val="tx2"/>
              </a:buClr>
              <a:buSzPct val="75000"/>
              <a:buFont typeface="Arial" charset="0"/>
              <a:buChar char="•"/>
            </a:pPr>
            <a:r>
              <a:rPr kumimoji="1" lang="en-US" altLang="zh-CN" sz="2600" dirty="0">
                <a:latin typeface="等线" panose="02010600030101010101" pitchFamily="2" charset="-122"/>
                <a:ea typeface="等线" panose="02010600030101010101" pitchFamily="2" charset="-122"/>
              </a:rPr>
              <a:t>CA</a:t>
            </a:r>
            <a:r>
              <a:rPr kumimoji="1" lang="zh-CN" altLang="en-US" sz="2600" dirty="0">
                <a:latin typeface="等线" panose="02010600030101010101" pitchFamily="2" charset="-122"/>
                <a:ea typeface="等线" panose="02010600030101010101" pitchFamily="2" charset="-122"/>
              </a:rPr>
              <a:t>签发交叉认证证书是为了形成非层次的信任路径</a:t>
            </a:r>
            <a:endParaRPr kumimoji="1" lang="en-US" altLang="zh-CN" sz="2600" dirty="0">
              <a:latin typeface="等线" panose="02010600030101010101" pitchFamily="2" charset="-122"/>
              <a:ea typeface="等线" panose="02010600030101010101" pitchFamily="2" charset="-122"/>
            </a:endParaRPr>
          </a:p>
          <a:p>
            <a:pPr marL="635000" lvl="1" indent="-457200">
              <a:lnSpc>
                <a:spcPct val="120000"/>
              </a:lnSpc>
              <a:spcBef>
                <a:spcPct val="20000"/>
              </a:spcBef>
              <a:buClr>
                <a:schemeClr val="tx2"/>
              </a:buClr>
              <a:buSzPct val="75000"/>
              <a:buFont typeface="Arial" charset="0"/>
              <a:buChar char="•"/>
            </a:pPr>
            <a:r>
              <a:rPr kumimoji="1" lang="zh-CN" altLang="en-US" sz="2200" dirty="0">
                <a:latin typeface="等线" panose="02010600030101010101" pitchFamily="2" charset="-122"/>
                <a:ea typeface="等线" panose="02010600030101010101" pitchFamily="2" charset="-122"/>
              </a:rPr>
              <a:t>一个双边信任关系需要两个证书，它们覆盖每一方向中的信任关系。</a:t>
            </a:r>
            <a:endParaRPr kumimoji="1" lang="en-US" altLang="zh-CN" sz="2200" dirty="0">
              <a:latin typeface="等线" panose="02010600030101010101" pitchFamily="2" charset="-122"/>
              <a:ea typeface="等线" panose="02010600030101010101" pitchFamily="2" charset="-122"/>
            </a:endParaRPr>
          </a:p>
          <a:p>
            <a:pPr marL="635000" lvl="1" indent="-457200">
              <a:lnSpc>
                <a:spcPct val="120000"/>
              </a:lnSpc>
              <a:spcBef>
                <a:spcPct val="20000"/>
              </a:spcBef>
              <a:buClr>
                <a:schemeClr val="tx2"/>
              </a:buClr>
              <a:buSzPct val="75000"/>
              <a:buFont typeface="Arial" charset="0"/>
              <a:buChar char="•"/>
            </a:pPr>
            <a:r>
              <a:rPr kumimoji="1" lang="zh-CN" altLang="en-US" sz="2200" dirty="0">
                <a:latin typeface="等线" panose="02010600030101010101" pitchFamily="2" charset="-122"/>
                <a:ea typeface="等线" panose="02010600030101010101" pitchFamily="2" charset="-122"/>
              </a:rPr>
              <a:t>这些证书必须由</a:t>
            </a:r>
            <a:r>
              <a:rPr kumimoji="1" lang="en-US" altLang="zh-CN" sz="2200" dirty="0">
                <a:latin typeface="等线" panose="02010600030101010101" pitchFamily="2" charset="-122"/>
                <a:ea typeface="等线" panose="02010600030101010101" pitchFamily="2" charset="-122"/>
              </a:rPr>
              <a:t>CA</a:t>
            </a:r>
            <a:r>
              <a:rPr kumimoji="1" lang="zh-CN" altLang="en-US" sz="2200" dirty="0">
                <a:latin typeface="等线" panose="02010600030101010101" pitchFamily="2" charset="-122"/>
                <a:ea typeface="等线" panose="02010600030101010101" pitchFamily="2" charset="-122"/>
              </a:rPr>
              <a:t>之间的交叉认证协议来支持。当某证书被证明是假的或者令人误解的时候，该协议将决定合作伙伴的责任。</a:t>
            </a:r>
          </a:p>
        </p:txBody>
      </p:sp>
      <p:sp>
        <p:nvSpPr>
          <p:cNvPr id="99330" name="Rectangle 2"/>
          <p:cNvSpPr txBox="1">
            <a:spLocks noChangeArrowheads="1"/>
          </p:cNvSpPr>
          <p:nvPr/>
        </p:nvSpPr>
        <p:spPr bwMode="auto">
          <a:xfrm>
            <a:off x="685800" y="533400"/>
            <a:ext cx="7772400" cy="596900"/>
          </a:xfrm>
          <a:prstGeom prst="rect">
            <a:avLst/>
          </a:prstGeom>
        </p:spPr>
        <p:txBody>
          <a:bodyPr vert="horz" lIns="91440" tIns="45720" rIns="91440" bIns="45720" rtlCol="0" anchor="ctr">
            <a:noAutofit/>
          </a:bodyPr>
          <a:lstStyle>
            <a:lvl1pPr>
              <a:lnSpc>
                <a:spcPct val="90000"/>
              </a:lnSpc>
              <a:spcBef>
                <a:spcPct val="0"/>
              </a:spcBef>
              <a:buNone/>
              <a:defRPr sz="4000">
                <a:latin typeface="+mj-lt"/>
                <a:ea typeface="+mj-ea"/>
                <a:cs typeface="+mj-cs"/>
              </a:defRPr>
            </a:lvl1pPr>
          </a:lstStyle>
          <a:p>
            <a:r>
              <a:rPr lang="zh-CN" altLang="en-US" dirty="0"/>
              <a:t>交叉认证</a:t>
            </a:r>
          </a:p>
        </p:txBody>
      </p:sp>
      <p:sp>
        <p:nvSpPr>
          <p:cNvPr id="2" name="Slide Number Placeholder 1"/>
          <p:cNvSpPr>
            <a:spLocks noGrp="1"/>
          </p:cNvSpPr>
          <p:nvPr>
            <p:ph type="sldNum" sz="quarter" idx="12"/>
          </p:nvPr>
        </p:nvSpPr>
        <p:spPr/>
        <p:txBody>
          <a:bodyPr/>
          <a:lstStyle/>
          <a:p>
            <a:fld id="{297DE729-F9B5-6B4A-8061-A00ED75EC337}" type="slidenum">
              <a:rPr lang="en-US" smtClean="0"/>
              <a:t>95</a:t>
            </a:fld>
            <a:endParaRPr lang="en-US" dirty="0"/>
          </a:p>
        </p:txBody>
      </p:sp>
    </p:spTree>
    <p:extLst>
      <p:ext uri="{BB962C8B-B14F-4D97-AF65-F5344CB8AC3E}">
        <p14:creationId xmlns:p14="http://schemas.microsoft.com/office/powerpoint/2010/main" val="129729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编号占位符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2CFE057D-4C80-BF49-B01C-4CA4A5022B25}" type="slidenum">
              <a:rPr lang="zh-CN" altLang="en-US"/>
              <a:pPr/>
              <a:t>96</a:t>
            </a:fld>
            <a:endParaRPr lang="en-US" altLang="zh-CN"/>
          </a:p>
        </p:txBody>
      </p:sp>
      <p:pic>
        <p:nvPicPr>
          <p:cNvPr id="100355" name="Picture 4" descr="Figure 6 - Cross-certificat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11288"/>
            <a:ext cx="72009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Rectangle 2"/>
          <p:cNvSpPr txBox="1">
            <a:spLocks noChangeArrowheads="1"/>
          </p:cNvSpPr>
          <p:nvPr/>
        </p:nvSpPr>
        <p:spPr bwMode="auto">
          <a:xfrm>
            <a:off x="685800" y="533400"/>
            <a:ext cx="7772400" cy="596900"/>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000">
                <a:latin typeface="+mj-lt"/>
                <a:ea typeface="+mj-ea"/>
                <a:cs typeface="+mj-cs"/>
              </a:defRPr>
            </a:lvl1pPr>
          </a:lstStyle>
          <a:p>
            <a:r>
              <a:rPr lang="zh-CN" altLang="en-US" dirty="0"/>
              <a:t>交叉认证</a:t>
            </a:r>
          </a:p>
        </p:txBody>
      </p:sp>
    </p:spTree>
    <p:extLst>
      <p:ext uri="{BB962C8B-B14F-4D97-AF65-F5344CB8AC3E}">
        <p14:creationId xmlns:p14="http://schemas.microsoft.com/office/powerpoint/2010/main" val="2370087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444708" y="406400"/>
            <a:ext cx="7772400" cy="596900"/>
          </a:xfrm>
        </p:spPr>
        <p:txBody>
          <a:bodyPr vert="horz" lIns="91440" tIns="45720" rIns="91440" bIns="45720" rtlCol="0" anchor="ctr">
            <a:noAutofit/>
          </a:bodyPr>
          <a:lstStyle/>
          <a:p>
            <a:r>
              <a:rPr lang="zh-CN" altLang="en-US" sz="4000" dirty="0"/>
              <a:t>以用户为中心的认证</a:t>
            </a:r>
          </a:p>
        </p:txBody>
      </p:sp>
      <p:sp>
        <p:nvSpPr>
          <p:cNvPr id="101378" name="Rectangle 3"/>
          <p:cNvSpPr>
            <a:spLocks noGrp="1" noChangeArrowheads="1"/>
          </p:cNvSpPr>
          <p:nvPr>
            <p:ph idx="1"/>
          </p:nvPr>
        </p:nvSpPr>
        <p:spPr>
          <a:xfrm>
            <a:off x="381000" y="1341438"/>
            <a:ext cx="8240713" cy="4935537"/>
          </a:xfrm>
        </p:spPr>
        <p:txBody>
          <a:bodyPr>
            <a:normAutofit/>
          </a:bodyPr>
          <a:lstStyle/>
          <a:p>
            <a:pPr>
              <a:lnSpc>
                <a:spcPct val="120000"/>
              </a:lnSpc>
            </a:pPr>
            <a:r>
              <a:rPr kumimoji="0" lang="zh-CN" altLang="en-US" sz="2400" dirty="0">
                <a:latin typeface="等线" panose="02010600030101010101" pitchFamily="2" charset="-122"/>
                <a:ea typeface="等线" panose="02010600030101010101" pitchFamily="2" charset="-122"/>
              </a:rPr>
              <a:t>不存在集中式</a:t>
            </a:r>
            <a:r>
              <a:rPr kumimoji="0" lang="en-US" altLang="zh-CN" sz="2400" dirty="0">
                <a:latin typeface="等线" panose="02010600030101010101" pitchFamily="2" charset="-122"/>
                <a:ea typeface="等线" panose="02010600030101010101" pitchFamily="2" charset="-122"/>
              </a:rPr>
              <a:t>CA,</a:t>
            </a:r>
            <a:r>
              <a:rPr kumimoji="0" lang="zh-CN" altLang="en-US" sz="2400" dirty="0">
                <a:latin typeface="等线" panose="02010600030101010101" pitchFamily="2" charset="-122"/>
                <a:ea typeface="等线" panose="02010600030101010101" pitchFamily="2" charset="-122"/>
              </a:rPr>
              <a:t>用户之间相互颁发证书</a:t>
            </a:r>
          </a:p>
          <a:p>
            <a:pPr>
              <a:lnSpc>
                <a:spcPct val="120000"/>
              </a:lnSpc>
            </a:pPr>
            <a:r>
              <a:rPr kumimoji="0" lang="zh-CN" altLang="en-US" sz="2400" dirty="0">
                <a:latin typeface="等线" panose="02010600030101010101" pitchFamily="2" charset="-122"/>
                <a:ea typeface="等线" panose="02010600030101010101" pitchFamily="2" charset="-122"/>
              </a:rPr>
              <a:t>每个用户为自己颁发的证书提供担保</a:t>
            </a:r>
          </a:p>
          <a:p>
            <a:pPr>
              <a:lnSpc>
                <a:spcPct val="120000"/>
              </a:lnSpc>
            </a:pPr>
            <a:r>
              <a:rPr kumimoji="0" lang="zh-CN" altLang="en-US" sz="2400" dirty="0">
                <a:latin typeface="等线" panose="02010600030101010101" pitchFamily="2" charset="-122"/>
                <a:ea typeface="等线" panose="02010600030101010101" pitchFamily="2" charset="-122"/>
              </a:rPr>
              <a:t>自组织认证模型</a:t>
            </a:r>
            <a:endParaRPr kumimoji="0" lang="en-US" altLang="zh-CN" sz="2400" dirty="0">
              <a:latin typeface="等线" panose="02010600030101010101" pitchFamily="2" charset="-122"/>
              <a:ea typeface="等线" panose="02010600030101010101" pitchFamily="2" charset="-122"/>
            </a:endParaRPr>
          </a:p>
          <a:p>
            <a:pPr lvl="1">
              <a:lnSpc>
                <a:spcPct val="120000"/>
              </a:lnSpc>
            </a:pPr>
            <a:r>
              <a:rPr kumimoji="0" lang="en-US" altLang="zh-CN" sz="2000" dirty="0" err="1">
                <a:latin typeface="等线" panose="02010600030101010101" pitchFamily="2" charset="-122"/>
                <a:ea typeface="等线" panose="02010600030101010101" pitchFamily="2" charset="-122"/>
              </a:rPr>
              <a:t>eg:PGP</a:t>
            </a:r>
            <a:endParaRPr kumimoji="0" lang="zh-CN" altLang="en-US" sz="2000" dirty="0">
              <a:latin typeface="等线" panose="02010600030101010101" pitchFamily="2" charset="-122"/>
              <a:ea typeface="等线" panose="02010600030101010101" pitchFamily="2" charset="-122"/>
            </a:endParaRPr>
          </a:p>
          <a:p>
            <a:pPr>
              <a:lnSpc>
                <a:spcPct val="120000"/>
              </a:lnSpc>
            </a:pPr>
            <a:r>
              <a:rPr kumimoji="0" lang="zh-CN" altLang="en-US" sz="2400" dirty="0">
                <a:latin typeface="等线" panose="02010600030101010101" pitchFamily="2" charset="-122"/>
                <a:ea typeface="等线" panose="02010600030101010101" pitchFamily="2" charset="-122"/>
              </a:rPr>
              <a:t>信任关系按照自然人的信任关系传播</a:t>
            </a:r>
          </a:p>
          <a:p>
            <a:pPr marL="565150" indent="-565150" eaLnBrk="1" hangingPunct="1">
              <a:lnSpc>
                <a:spcPct val="120000"/>
              </a:lnSpc>
              <a:buFont typeface="Wingdings" charset="2"/>
              <a:buNone/>
            </a:pPr>
            <a:endParaRPr kumimoji="0" lang="en-US" altLang="zh-CN" sz="2400" dirty="0">
              <a:latin typeface="隶书" charset="0"/>
              <a:ea typeface="隶书" charset="0"/>
            </a:endParaRPr>
          </a:p>
        </p:txBody>
      </p:sp>
      <p:sp>
        <p:nvSpPr>
          <p:cNvPr id="101380" name="幻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5E1C992E-E277-D248-AF13-C5A7E3C49A0E}" type="slidenum">
              <a:rPr lang="zh-CN" altLang="en-US"/>
              <a:pPr/>
              <a:t>97</a:t>
            </a:fld>
            <a:endParaRPr lang="en-US" altLang="zh-CN"/>
          </a:p>
        </p:txBody>
      </p:sp>
      <p:sp>
        <p:nvSpPr>
          <p:cNvPr id="101381" name="Oval 5"/>
          <p:cNvSpPr>
            <a:spLocks noChangeArrowheads="1"/>
          </p:cNvSpPr>
          <p:nvPr/>
        </p:nvSpPr>
        <p:spPr bwMode="auto">
          <a:xfrm>
            <a:off x="4572000" y="4191000"/>
            <a:ext cx="838200" cy="4572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kumimoji="1" lang="zh-CN" altLang="en-US" sz="1600">
                <a:solidFill>
                  <a:srgbClr val="FF3300"/>
                </a:solidFill>
                <a:latin typeface="Times New Roman" charset="0"/>
              </a:rPr>
              <a:t>用户</a:t>
            </a:r>
            <a:r>
              <a:rPr kumimoji="1" lang="en-US" altLang="zh-CN" sz="1600">
                <a:solidFill>
                  <a:srgbClr val="FF3300"/>
                </a:solidFill>
                <a:latin typeface="Times New Roman" charset="0"/>
              </a:rPr>
              <a:t>B</a:t>
            </a:r>
          </a:p>
        </p:txBody>
      </p:sp>
      <p:sp>
        <p:nvSpPr>
          <p:cNvPr id="101382" name="Oval 6"/>
          <p:cNvSpPr>
            <a:spLocks noChangeArrowheads="1"/>
          </p:cNvSpPr>
          <p:nvPr/>
        </p:nvSpPr>
        <p:spPr bwMode="auto">
          <a:xfrm>
            <a:off x="2971800" y="4572000"/>
            <a:ext cx="838200" cy="457200"/>
          </a:xfrm>
          <a:prstGeom prst="ellipse">
            <a:avLst/>
          </a:prstGeom>
          <a:solidFill>
            <a:srgbClr val="CC99FF"/>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kumimoji="1" lang="zh-CN" altLang="en-US" sz="1600">
                <a:solidFill>
                  <a:srgbClr val="FF3300"/>
                </a:solidFill>
                <a:latin typeface="Times New Roman" charset="0"/>
              </a:rPr>
              <a:t>用户</a:t>
            </a:r>
            <a:r>
              <a:rPr kumimoji="1" lang="en-US" altLang="zh-CN" sz="1600">
                <a:solidFill>
                  <a:srgbClr val="FF3300"/>
                </a:solidFill>
                <a:latin typeface="Times New Roman" charset="0"/>
              </a:rPr>
              <a:t>A</a:t>
            </a:r>
          </a:p>
        </p:txBody>
      </p:sp>
      <p:sp>
        <p:nvSpPr>
          <p:cNvPr id="101383" name="Oval 7"/>
          <p:cNvSpPr>
            <a:spLocks noChangeArrowheads="1"/>
          </p:cNvSpPr>
          <p:nvPr/>
        </p:nvSpPr>
        <p:spPr bwMode="auto">
          <a:xfrm>
            <a:off x="2133600" y="5334000"/>
            <a:ext cx="838200" cy="457200"/>
          </a:xfrm>
          <a:prstGeom prst="ellipse">
            <a:avLst/>
          </a:prstGeom>
          <a:solidFill>
            <a:srgbClr val="CCFFFF"/>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kumimoji="1" lang="zh-CN" altLang="en-US" sz="1600">
                <a:solidFill>
                  <a:srgbClr val="FF3300"/>
                </a:solidFill>
                <a:latin typeface="Times New Roman" charset="0"/>
              </a:rPr>
              <a:t>用户</a:t>
            </a:r>
            <a:r>
              <a:rPr kumimoji="1" lang="en-US" altLang="zh-CN" sz="1600">
                <a:solidFill>
                  <a:srgbClr val="FF3300"/>
                </a:solidFill>
                <a:latin typeface="Times New Roman" charset="0"/>
              </a:rPr>
              <a:t>D</a:t>
            </a:r>
          </a:p>
        </p:txBody>
      </p:sp>
      <p:sp>
        <p:nvSpPr>
          <p:cNvPr id="101384" name="Oval 8"/>
          <p:cNvSpPr>
            <a:spLocks noChangeArrowheads="1"/>
          </p:cNvSpPr>
          <p:nvPr/>
        </p:nvSpPr>
        <p:spPr bwMode="auto">
          <a:xfrm>
            <a:off x="4648200" y="5410200"/>
            <a:ext cx="838200" cy="457200"/>
          </a:xfrm>
          <a:prstGeom prst="ellipse">
            <a:avLst/>
          </a:prstGeom>
          <a:solidFill>
            <a:srgbClr val="99CCFF"/>
          </a:solidFill>
          <a:ln w="9525">
            <a:solidFill>
              <a:schemeClr val="tx1"/>
            </a:solidFill>
            <a:round/>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kumimoji="1" lang="zh-CN" altLang="en-US" sz="1600">
                <a:solidFill>
                  <a:srgbClr val="FF3300"/>
                </a:solidFill>
                <a:latin typeface="Times New Roman" charset="0"/>
              </a:rPr>
              <a:t>用户</a:t>
            </a:r>
            <a:r>
              <a:rPr kumimoji="1" lang="en-US" altLang="zh-CN" sz="1600">
                <a:solidFill>
                  <a:srgbClr val="FF3300"/>
                </a:solidFill>
                <a:latin typeface="Times New Roman" charset="0"/>
              </a:rPr>
              <a:t>C</a:t>
            </a:r>
          </a:p>
        </p:txBody>
      </p:sp>
      <p:sp>
        <p:nvSpPr>
          <p:cNvPr id="101385" name="Line 9"/>
          <p:cNvSpPr>
            <a:spLocks noChangeShapeType="1"/>
          </p:cNvSpPr>
          <p:nvPr/>
        </p:nvSpPr>
        <p:spPr bwMode="auto">
          <a:xfrm flipV="1">
            <a:off x="2971800" y="5029200"/>
            <a:ext cx="381000" cy="4572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1386" name="Line 10"/>
          <p:cNvSpPr>
            <a:spLocks noChangeShapeType="1"/>
          </p:cNvSpPr>
          <p:nvPr/>
        </p:nvSpPr>
        <p:spPr bwMode="auto">
          <a:xfrm>
            <a:off x="3810000" y="4876800"/>
            <a:ext cx="838200" cy="6096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1387" name="Line 11"/>
          <p:cNvSpPr>
            <a:spLocks noChangeShapeType="1"/>
          </p:cNvSpPr>
          <p:nvPr/>
        </p:nvSpPr>
        <p:spPr bwMode="auto">
          <a:xfrm flipH="1">
            <a:off x="4724400" y="4648200"/>
            <a:ext cx="152400" cy="9144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01388" name="Line 12"/>
          <p:cNvSpPr>
            <a:spLocks noChangeShapeType="1"/>
          </p:cNvSpPr>
          <p:nvPr/>
        </p:nvSpPr>
        <p:spPr bwMode="auto">
          <a:xfrm flipH="1">
            <a:off x="2971800" y="5638800"/>
            <a:ext cx="1676400" cy="0"/>
          </a:xfrm>
          <a:prstGeom prst="line">
            <a:avLst/>
          </a:prstGeom>
          <a:noFill/>
          <a:ln w="12700">
            <a:solidFill>
              <a:schemeClr val="accent2"/>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972169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85800" y="533400"/>
            <a:ext cx="7772400" cy="596900"/>
          </a:xfrm>
        </p:spPr>
        <p:txBody>
          <a:bodyPr rtlCol="0">
            <a:noAutofit/>
          </a:bodyPr>
          <a:lstStyle/>
          <a:p>
            <a:pPr eaLnBrk="1" fontAlgn="auto" hangingPunct="1">
              <a:spcAft>
                <a:spcPts val="0"/>
              </a:spcAft>
              <a:defRPr/>
            </a:pPr>
            <a:r>
              <a:rPr lang="zh-CN" altLang="en-US" sz="4000" dirty="0"/>
              <a:t>以用户为中心的认证</a:t>
            </a:r>
          </a:p>
        </p:txBody>
      </p:sp>
      <p:sp>
        <p:nvSpPr>
          <p:cNvPr id="102402" name="内容占位符 2"/>
          <p:cNvSpPr>
            <a:spLocks noGrp="1"/>
          </p:cNvSpPr>
          <p:nvPr>
            <p:ph idx="1"/>
          </p:nvPr>
        </p:nvSpPr>
        <p:spPr/>
        <p:txBody>
          <a:bodyPr/>
          <a:lstStyle/>
          <a:p>
            <a:pPr eaLnBrk="1" hangingPunct="1"/>
            <a:endParaRPr kumimoji="0" lang="zh-CN" altLang="en-US">
              <a:latin typeface="Calibri" charset="0"/>
            </a:endParaRPr>
          </a:p>
        </p:txBody>
      </p:sp>
      <p:sp>
        <p:nvSpPr>
          <p:cNvPr id="102404" name="幻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F780E208-92EC-9A49-BAD3-E18AD8E29EE8}" type="slidenum">
              <a:rPr lang="zh-CN" altLang="en-US"/>
              <a:pPr/>
              <a:t>98</a:t>
            </a:fld>
            <a:endParaRPr lang="en-US" altLang="zh-CN"/>
          </a:p>
        </p:txBody>
      </p:sp>
      <p:pic>
        <p:nvPicPr>
          <p:cNvPr id="102405" name="Picture 4" descr="Figure 2 - Web of Trust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268413"/>
            <a:ext cx="5616575"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548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ph type="title"/>
          </p:nvPr>
        </p:nvSpPr>
        <p:spPr>
          <a:xfrm>
            <a:off x="628650" y="365126"/>
            <a:ext cx="7886700" cy="1281111"/>
          </a:xfrm>
        </p:spPr>
        <p:txBody>
          <a:bodyPr>
            <a:normAutofit/>
          </a:bodyPr>
          <a:lstStyle/>
          <a:p>
            <a:pPr eaLnBrk="1" hangingPunct="1"/>
            <a:r>
              <a:rPr lang="zh-CN" altLang="en-US" sz="4000" dirty="0">
                <a:latin typeface="Calibri" charset="0"/>
              </a:rPr>
              <a:t>浏览器信任列表认证</a:t>
            </a:r>
          </a:p>
        </p:txBody>
      </p:sp>
      <p:sp>
        <p:nvSpPr>
          <p:cNvPr id="103426" name="内容占位符 2"/>
          <p:cNvSpPr>
            <a:spLocks noGrp="1"/>
          </p:cNvSpPr>
          <p:nvPr>
            <p:ph idx="1"/>
          </p:nvPr>
        </p:nvSpPr>
        <p:spPr/>
        <p:txBody>
          <a:bodyPr/>
          <a:lstStyle/>
          <a:p>
            <a:pPr eaLnBrk="1" hangingPunct="1"/>
            <a:endParaRPr kumimoji="0" lang="zh-CN" altLang="en-US">
              <a:latin typeface="Calibri" charset="0"/>
            </a:endParaRPr>
          </a:p>
        </p:txBody>
      </p:sp>
      <p:sp>
        <p:nvSpPr>
          <p:cNvPr id="103428" name="幻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47221EB0-8C74-2141-8547-C7870C96CAFB}" type="slidenum">
              <a:rPr lang="zh-CN" altLang="en-US"/>
              <a:pPr/>
              <a:t>99</a:t>
            </a:fld>
            <a:endParaRPr lang="en-US" altLang="zh-CN"/>
          </a:p>
        </p:txBody>
      </p:sp>
      <p:pic>
        <p:nvPicPr>
          <p:cNvPr id="103429" name="Picture 4" descr="Figure 5 - Browser Trust-list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44675"/>
            <a:ext cx="7850188"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4633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5527</TotalTime>
  <Words>5829</Words>
  <Application>Microsoft Office PowerPoint</Application>
  <PresentationFormat>全屏显示(4:3)</PresentationFormat>
  <Paragraphs>1111</Paragraphs>
  <Slides>100</Slides>
  <Notes>51</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100</vt:i4>
      </vt:variant>
    </vt:vector>
  </HeadingPairs>
  <TitlesOfParts>
    <vt:vector size="123" baseType="lpstr">
      <vt:lpstr>charter</vt:lpstr>
      <vt:lpstr>Times-Roman</vt:lpstr>
      <vt:lpstr>等线</vt:lpstr>
      <vt:lpstr>等线</vt:lpstr>
      <vt:lpstr>黑体</vt:lpstr>
      <vt:lpstr>华文楷体</vt:lpstr>
      <vt:lpstr>楷体_GB2312</vt:lpstr>
      <vt:lpstr>隶书</vt:lpstr>
      <vt:lpstr>宋体</vt:lpstr>
      <vt:lpstr>Arial</vt:lpstr>
      <vt:lpstr>Arial Narrow</vt:lpstr>
      <vt:lpstr>Calibri</vt:lpstr>
      <vt:lpstr>Calibri Light</vt:lpstr>
      <vt:lpstr>Franklin Gothic Medium</vt:lpstr>
      <vt:lpstr>Symbol</vt:lpstr>
      <vt:lpstr>Tahoma</vt:lpstr>
      <vt:lpstr>Times New Roman</vt:lpstr>
      <vt:lpstr>Verdana</vt:lpstr>
      <vt:lpstr>Wingdings</vt:lpstr>
      <vt:lpstr>Wingdings 2</vt:lpstr>
      <vt:lpstr>Office Theme</vt:lpstr>
      <vt:lpstr>1_Lecture</vt:lpstr>
      <vt:lpstr>位图图像</vt:lpstr>
      <vt:lpstr>第7讲  认证</vt:lpstr>
      <vt:lpstr>大纲</vt:lpstr>
      <vt:lpstr>口令认证</vt:lpstr>
      <vt:lpstr>基本的口令方案</vt:lpstr>
      <vt:lpstr>基本的口令方案</vt:lpstr>
      <vt:lpstr>PowerPoint 演示文稿</vt:lpstr>
      <vt:lpstr>Unix 口令系统</vt:lpstr>
      <vt:lpstr>Unix 口令系统</vt:lpstr>
      <vt:lpstr>PowerPoint 演示文稿</vt:lpstr>
      <vt:lpstr>salt的优点</vt:lpstr>
      <vt:lpstr>字典攻击(Dictionary Attack)</vt:lpstr>
      <vt:lpstr>PowerPoint 演示文稿</vt:lpstr>
      <vt:lpstr>PowerPoint 演示文稿</vt:lpstr>
      <vt:lpstr>大纲</vt:lpstr>
      <vt:lpstr>挑战-应答认证</vt:lpstr>
      <vt:lpstr>认证</vt:lpstr>
      <vt:lpstr>认证</vt:lpstr>
      <vt:lpstr>认证</vt:lpstr>
      <vt:lpstr>认证</vt:lpstr>
      <vt:lpstr>认证</vt:lpstr>
      <vt:lpstr>认证</vt:lpstr>
      <vt:lpstr>认证</vt:lpstr>
      <vt:lpstr>认证</vt:lpstr>
      <vt:lpstr>认证</vt:lpstr>
      <vt:lpstr>大纲</vt:lpstr>
      <vt:lpstr>PowerPoint 演示文稿</vt:lpstr>
      <vt:lpstr>PowerPoint 演示文稿</vt:lpstr>
      <vt:lpstr>PowerPoint 演示文稿</vt:lpstr>
      <vt:lpstr>PowerPoint 演示文稿</vt:lpstr>
      <vt:lpstr>PowerPoint 演示文稿</vt:lpstr>
      <vt:lpstr>PowerPoint 演示文稿</vt:lpstr>
      <vt:lpstr>动态口令</vt:lpstr>
      <vt:lpstr>动态口令</vt:lpstr>
      <vt:lpstr>动态口令</vt:lpstr>
      <vt:lpstr>动态口令</vt:lpstr>
      <vt:lpstr>PowerPoint 演示文稿</vt:lpstr>
      <vt:lpstr>动态口令</vt:lpstr>
      <vt:lpstr>动态口令</vt:lpstr>
      <vt:lpstr>动态口令</vt:lpstr>
      <vt:lpstr>口令认证总结</vt:lpstr>
      <vt:lpstr>大纲</vt:lpstr>
      <vt:lpstr>生物识别技术(Biometrics)</vt:lpstr>
      <vt:lpstr>生物识别技术</vt:lpstr>
      <vt:lpstr>PowerPoint 演示文稿</vt:lpstr>
      <vt:lpstr>大纲</vt:lpstr>
      <vt:lpstr>基于令牌的认证智能卡(Token-based Authentication Smart Card)</vt:lpstr>
      <vt:lpstr>智能卡示例</vt:lpstr>
      <vt:lpstr>大纲</vt:lpstr>
      <vt:lpstr>基于password的认证的问题</vt:lpstr>
      <vt:lpstr>基于password的认证的问题</vt:lpstr>
      <vt:lpstr>改进的方法</vt:lpstr>
      <vt:lpstr>改进的方法</vt:lpstr>
      <vt:lpstr>FIDO</vt:lpstr>
      <vt:lpstr>FIDO</vt:lpstr>
      <vt:lpstr>FIDO</vt:lpstr>
      <vt:lpstr>Universal Authentication Framework (UAF)</vt:lpstr>
      <vt:lpstr>The Universal Second Factor (U2F)</vt:lpstr>
      <vt:lpstr>The U2F protocol:  two parts  (simplified)</vt:lpstr>
      <vt:lpstr>The U2F protocol:  two parts  (simplified)</vt:lpstr>
      <vt:lpstr>FIDO 2</vt:lpstr>
      <vt:lpstr>FIDO 2</vt:lpstr>
      <vt:lpstr>WebAuthn</vt:lpstr>
      <vt:lpstr>Web Authentication</vt:lpstr>
      <vt:lpstr>大纲</vt:lpstr>
      <vt:lpstr>单点登录(Single Sign-on)系统</vt:lpstr>
      <vt:lpstr>Web的单点登录系统</vt:lpstr>
      <vt:lpstr>Web的单点登录系统</vt:lpstr>
      <vt:lpstr>大纲</vt:lpstr>
      <vt:lpstr>可信中介(Trusted Intermediaries)</vt:lpstr>
      <vt:lpstr>密钥分发中心(KDC)</vt:lpstr>
      <vt:lpstr>密钥分发中心(KDC)</vt:lpstr>
      <vt:lpstr>使用KDC的Ticket 和标准</vt:lpstr>
      <vt:lpstr>Kerberos</vt:lpstr>
      <vt:lpstr>Two-Step 认证</vt:lpstr>
      <vt:lpstr>Kerberos中的对称密钥</vt:lpstr>
      <vt:lpstr>“Single Logon” 认证</vt:lpstr>
      <vt:lpstr>获得一个服务Ticket</vt:lpstr>
      <vt:lpstr>获得服务</vt:lpstr>
      <vt:lpstr>Kerberos 概述</vt:lpstr>
      <vt:lpstr>Kerberos的重要思想</vt:lpstr>
      <vt:lpstr>Kerberos的实际应用</vt:lpstr>
      <vt:lpstr>可信中介(Trusted Intermediaries)</vt:lpstr>
      <vt:lpstr>CA</vt:lpstr>
      <vt:lpstr>CA</vt:lpstr>
      <vt:lpstr>SSL的一般流程</vt:lpstr>
      <vt:lpstr>SSL/HTTPS中的认证</vt:lpstr>
      <vt:lpstr>多KDC/CA 域</vt:lpstr>
      <vt:lpstr>CA信任关系</vt:lpstr>
      <vt:lpstr>CA层次结构</vt:lpstr>
      <vt:lpstr>CA层次结构</vt:lpstr>
      <vt:lpstr>CA层次结构的建立</vt:lpstr>
      <vt:lpstr>层次结构CA中证书的验证</vt:lpstr>
      <vt:lpstr>证书链的验证示例</vt:lpstr>
      <vt:lpstr>交叉认证</vt:lpstr>
      <vt:lpstr>PowerPoint 演示文稿</vt:lpstr>
      <vt:lpstr>PowerPoint 演示文稿</vt:lpstr>
      <vt:lpstr>以用户为中心的认证</vt:lpstr>
      <vt:lpstr>以用户为中心的认证</vt:lpstr>
      <vt:lpstr>浏览器信任列表认证</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第7讲 认证</dc:title>
  <dc:creator>Microsoft Office User</dc:creator>
  <cp:lastModifiedBy>j w</cp:lastModifiedBy>
  <cp:revision>310</cp:revision>
  <dcterms:created xsi:type="dcterms:W3CDTF">2018-04-15T07:31:39Z</dcterms:created>
  <dcterms:modified xsi:type="dcterms:W3CDTF">2024-06-18T06:08:19Z</dcterms:modified>
</cp:coreProperties>
</file>